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9.xml" ContentType="application/vnd.openxmlformats-officedocument.presentationml.tags+xml"/>
  <Override PartName="/ppt/notesSlides/notesSlide45.xml" ContentType="application/vnd.openxmlformats-officedocument.presentationml.notesSlide+xml"/>
  <Override PartName="/ppt/tags/tag70.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4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50.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51.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5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15"/>
  </p:notesMasterIdLst>
  <p:sldIdLst>
    <p:sldId id="621" r:id="rId3"/>
    <p:sldId id="589" r:id="rId4"/>
    <p:sldId id="590" r:id="rId5"/>
    <p:sldId id="591" r:id="rId6"/>
    <p:sldId id="592" r:id="rId7"/>
    <p:sldId id="593" r:id="rId8"/>
    <p:sldId id="595" r:id="rId9"/>
    <p:sldId id="596" r:id="rId10"/>
    <p:sldId id="597" r:id="rId11"/>
    <p:sldId id="598" r:id="rId12"/>
    <p:sldId id="599" r:id="rId13"/>
    <p:sldId id="600" r:id="rId14"/>
    <p:sldId id="601" r:id="rId15"/>
    <p:sldId id="602" r:id="rId16"/>
    <p:sldId id="603" r:id="rId17"/>
    <p:sldId id="604" r:id="rId18"/>
    <p:sldId id="605" r:id="rId19"/>
    <p:sldId id="606" r:id="rId20"/>
    <p:sldId id="607" r:id="rId21"/>
    <p:sldId id="608" r:id="rId22"/>
    <p:sldId id="609" r:id="rId23"/>
    <p:sldId id="610" r:id="rId24"/>
    <p:sldId id="611" r:id="rId25"/>
    <p:sldId id="612" r:id="rId26"/>
    <p:sldId id="613" r:id="rId27"/>
    <p:sldId id="614" r:id="rId28"/>
    <p:sldId id="615" r:id="rId29"/>
    <p:sldId id="616" r:id="rId30"/>
    <p:sldId id="617" r:id="rId31"/>
    <p:sldId id="618" r:id="rId32"/>
    <p:sldId id="619" r:id="rId33"/>
    <p:sldId id="620" r:id="rId34"/>
    <p:sldId id="586" r:id="rId35"/>
    <p:sldId id="538" r:id="rId36"/>
    <p:sldId id="556" r:id="rId37"/>
    <p:sldId id="573" r:id="rId38"/>
    <p:sldId id="575" r:id="rId39"/>
    <p:sldId id="576" r:id="rId40"/>
    <p:sldId id="483" r:id="rId41"/>
    <p:sldId id="577" r:id="rId42"/>
    <p:sldId id="333" r:id="rId43"/>
    <p:sldId id="269" r:id="rId44"/>
    <p:sldId id="484" r:id="rId45"/>
    <p:sldId id="270" r:id="rId46"/>
    <p:sldId id="271" r:id="rId47"/>
    <p:sldId id="272" r:id="rId48"/>
    <p:sldId id="273" r:id="rId49"/>
    <p:sldId id="274" r:id="rId50"/>
    <p:sldId id="275" r:id="rId51"/>
    <p:sldId id="578" r:id="rId52"/>
    <p:sldId id="485" r:id="rId53"/>
    <p:sldId id="509" r:id="rId54"/>
    <p:sldId id="488" r:id="rId55"/>
    <p:sldId id="489" r:id="rId56"/>
    <p:sldId id="579" r:id="rId57"/>
    <p:sldId id="580" r:id="rId58"/>
    <p:sldId id="583" r:id="rId59"/>
    <p:sldId id="584" r:id="rId60"/>
    <p:sldId id="581" r:id="rId61"/>
    <p:sldId id="582" r:id="rId62"/>
    <p:sldId id="490" r:id="rId63"/>
    <p:sldId id="491" r:id="rId64"/>
    <p:sldId id="492" r:id="rId65"/>
    <p:sldId id="493" r:id="rId66"/>
    <p:sldId id="494" r:id="rId67"/>
    <p:sldId id="495" r:id="rId68"/>
    <p:sldId id="496" r:id="rId69"/>
    <p:sldId id="497" r:id="rId70"/>
    <p:sldId id="498" r:id="rId71"/>
    <p:sldId id="499" r:id="rId72"/>
    <p:sldId id="500" r:id="rId73"/>
    <p:sldId id="501" r:id="rId74"/>
    <p:sldId id="502" r:id="rId75"/>
    <p:sldId id="503" r:id="rId76"/>
    <p:sldId id="504" r:id="rId77"/>
    <p:sldId id="505" r:id="rId78"/>
    <p:sldId id="506" r:id="rId79"/>
    <p:sldId id="507" r:id="rId80"/>
    <p:sldId id="508" r:id="rId81"/>
    <p:sldId id="472" r:id="rId82"/>
    <p:sldId id="473" r:id="rId83"/>
    <p:sldId id="474" r:id="rId84"/>
    <p:sldId id="585" r:id="rId85"/>
    <p:sldId id="510" r:id="rId86"/>
    <p:sldId id="511" r:id="rId87"/>
    <p:sldId id="512" r:id="rId88"/>
    <p:sldId id="513" r:id="rId89"/>
    <p:sldId id="514" r:id="rId90"/>
    <p:sldId id="515" r:id="rId91"/>
    <p:sldId id="516" r:id="rId92"/>
    <p:sldId id="587" r:id="rId93"/>
    <p:sldId id="518" r:id="rId94"/>
    <p:sldId id="519" r:id="rId95"/>
    <p:sldId id="520" r:id="rId96"/>
    <p:sldId id="521" r:id="rId97"/>
    <p:sldId id="522" r:id="rId98"/>
    <p:sldId id="523" r:id="rId99"/>
    <p:sldId id="524" r:id="rId100"/>
    <p:sldId id="525" r:id="rId101"/>
    <p:sldId id="526" r:id="rId102"/>
    <p:sldId id="527" r:id="rId103"/>
    <p:sldId id="528" r:id="rId104"/>
    <p:sldId id="529" r:id="rId105"/>
    <p:sldId id="530" r:id="rId106"/>
    <p:sldId id="531" r:id="rId107"/>
    <p:sldId id="532" r:id="rId108"/>
    <p:sldId id="533" r:id="rId109"/>
    <p:sldId id="534" r:id="rId110"/>
    <p:sldId id="535" r:id="rId111"/>
    <p:sldId id="536" r:id="rId112"/>
    <p:sldId id="537" r:id="rId113"/>
    <p:sldId id="588" r:id="rId114"/>
  </p:sldIdLst>
  <p:sldSz cx="9144000" cy="5715000" type="screen16x1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0" autoAdjust="0"/>
    <p:restoredTop sz="82870" autoAdjust="0"/>
  </p:normalViewPr>
  <p:slideViewPr>
    <p:cSldViewPr>
      <p:cViewPr varScale="1">
        <p:scale>
          <a:sx n="105" d="100"/>
          <a:sy n="105" d="100"/>
        </p:scale>
        <p:origin x="1616" y="176"/>
      </p:cViewPr>
      <p:guideLst>
        <p:guide orient="horz" pos="1800"/>
        <p:guide pos="2880"/>
      </p:guideLst>
    </p:cSldViewPr>
  </p:slideViewPr>
  <p:notesTextViewPr>
    <p:cViewPr>
      <p:scale>
        <a:sx n="100" d="100"/>
        <a:sy n="100" d="100"/>
      </p:scale>
      <p:origin x="0" y="0"/>
    </p:cViewPr>
  </p:notesTextViewPr>
  <p:notesViewPr>
    <p:cSldViewPr>
      <p:cViewPr varScale="1">
        <p:scale>
          <a:sx n="53" d="100"/>
          <a:sy n="53" d="100"/>
        </p:scale>
        <p:origin x="1205" y="3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5821599999999998E-2"/>
          <c:y val="0.165906"/>
          <c:w val="0.90917800000000004"/>
          <c:h val="0.59692999999999996"/>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17</c:v>
                </c:pt>
                <c:pt idx="1">
                  <c:v>26</c:v>
                </c:pt>
                <c:pt idx="2">
                  <c:v>53</c:v>
                </c:pt>
                <c:pt idx="3">
                  <c:v>96</c:v>
                </c:pt>
                <c:pt idx="4">
                  <c:v>12</c:v>
                </c:pt>
                <c:pt idx="5">
                  <c:v>24</c:v>
                </c:pt>
                <c:pt idx="6">
                  <c:v>5</c:v>
                </c:pt>
              </c:numCache>
            </c:numRef>
          </c:val>
          <c:extLst>
            <c:ext xmlns:c16="http://schemas.microsoft.com/office/drawing/2014/chart" uri="{C3380CC4-5D6E-409C-BE32-E72D297353CC}">
              <c16:uniqueId val="{00000000-F990-4319-8E2B-F882D482FBA5}"/>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F990-4319-8E2B-F882D482FBA5}"/>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492999999999999"/>
          <c:y val="0.26472400000000001"/>
          <c:w val="0.77007000000000003"/>
          <c:h val="0.36429499999999998"/>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17</c:v>
                </c:pt>
                <c:pt idx="1">
                  <c:v>26</c:v>
                </c:pt>
                <c:pt idx="2">
                  <c:v>53</c:v>
                </c:pt>
                <c:pt idx="3">
                  <c:v>40</c:v>
                </c:pt>
                <c:pt idx="4">
                  <c:v>12</c:v>
                </c:pt>
                <c:pt idx="5">
                  <c:v>70</c:v>
                </c:pt>
                <c:pt idx="6">
                  <c:v>30</c:v>
                </c:pt>
              </c:numCache>
            </c:numRef>
          </c:val>
          <c:extLst>
            <c:ext xmlns:c16="http://schemas.microsoft.com/office/drawing/2014/chart" uri="{C3380CC4-5D6E-409C-BE32-E72D297353CC}">
              <c16:uniqueId val="{00000000-2235-41A5-A700-F0C1031431F4}"/>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2235-41A5-A700-F0C1031431F4}"/>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17.5"/>
        <c:minorUnit val="8.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492999999999999"/>
          <c:y val="0.26472400000000001"/>
          <c:w val="0.77007000000000003"/>
          <c:h val="0.36429499999999998"/>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17</c:v>
                </c:pt>
                <c:pt idx="1">
                  <c:v>26</c:v>
                </c:pt>
                <c:pt idx="2">
                  <c:v>53</c:v>
                </c:pt>
                <c:pt idx="3">
                  <c:v>96</c:v>
                </c:pt>
                <c:pt idx="4">
                  <c:v>12</c:v>
                </c:pt>
                <c:pt idx="5">
                  <c:v>24</c:v>
                </c:pt>
                <c:pt idx="6">
                  <c:v>5</c:v>
                </c:pt>
              </c:numCache>
            </c:numRef>
          </c:val>
          <c:extLst>
            <c:ext xmlns:c16="http://schemas.microsoft.com/office/drawing/2014/chart" uri="{C3380CC4-5D6E-409C-BE32-E72D297353CC}">
              <c16:uniqueId val="{00000000-787E-4E96-BBCB-D79973840566}"/>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787E-4E96-BBCB-D79973840566}"/>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492999999999999"/>
          <c:y val="0.26472400000000001"/>
          <c:w val="0.77007000000000003"/>
          <c:h val="0.36429499999999998"/>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17</c:v>
                </c:pt>
                <c:pt idx="1">
                  <c:v>26</c:v>
                </c:pt>
                <c:pt idx="2">
                  <c:v>53</c:v>
                </c:pt>
                <c:pt idx="3">
                  <c:v>96</c:v>
                </c:pt>
                <c:pt idx="4">
                  <c:v>12</c:v>
                </c:pt>
                <c:pt idx="5">
                  <c:v>24</c:v>
                </c:pt>
                <c:pt idx="6">
                  <c:v>5</c:v>
                </c:pt>
              </c:numCache>
            </c:numRef>
          </c:val>
          <c:extLst>
            <c:ext xmlns:c16="http://schemas.microsoft.com/office/drawing/2014/chart" uri="{C3380CC4-5D6E-409C-BE32-E72D297353CC}">
              <c16:uniqueId val="{00000000-7295-46F7-8523-4F7AA2D5B4B4}"/>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7295-46F7-8523-4F7AA2D5B4B4}"/>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5821599999999998E-2"/>
          <c:y val="0.165906"/>
          <c:w val="0.90917800000000004"/>
          <c:h val="0.59692999999999996"/>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17</c:v>
                </c:pt>
                <c:pt idx="1">
                  <c:v>26</c:v>
                </c:pt>
                <c:pt idx="2">
                  <c:v>53</c:v>
                </c:pt>
                <c:pt idx="3">
                  <c:v>96</c:v>
                </c:pt>
                <c:pt idx="4">
                  <c:v>12</c:v>
                </c:pt>
                <c:pt idx="5">
                  <c:v>24</c:v>
                </c:pt>
                <c:pt idx="6">
                  <c:v>5</c:v>
                </c:pt>
              </c:numCache>
            </c:numRef>
          </c:val>
          <c:extLst>
            <c:ext xmlns:c16="http://schemas.microsoft.com/office/drawing/2014/chart" uri="{C3380CC4-5D6E-409C-BE32-E72D297353CC}">
              <c16:uniqueId val="{00000000-265D-4B96-A785-7A2BA9DCED22}"/>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265D-4B96-A785-7A2BA9DCED22}"/>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5821599999999998E-2"/>
          <c:y val="0.165906"/>
          <c:w val="0.90917800000000004"/>
          <c:h val="0.59692999999999996"/>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17</c:v>
                </c:pt>
                <c:pt idx="1">
                  <c:v>26</c:v>
                </c:pt>
                <c:pt idx="2">
                  <c:v>53</c:v>
                </c:pt>
                <c:pt idx="3">
                  <c:v>96</c:v>
                </c:pt>
                <c:pt idx="4">
                  <c:v>12</c:v>
                </c:pt>
                <c:pt idx="5">
                  <c:v>24</c:v>
                </c:pt>
                <c:pt idx="6">
                  <c:v>5</c:v>
                </c:pt>
              </c:numCache>
            </c:numRef>
          </c:val>
          <c:extLst>
            <c:ext xmlns:c16="http://schemas.microsoft.com/office/drawing/2014/chart" uri="{C3380CC4-5D6E-409C-BE32-E72D297353CC}">
              <c16:uniqueId val="{00000000-71ED-4D07-A677-DB99B0952F17}"/>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71ED-4D07-A677-DB99B0952F17}"/>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492999999999999"/>
          <c:y val="0.26472400000000001"/>
          <c:w val="0.77007000000000003"/>
          <c:h val="0.36429499999999998"/>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17</c:v>
                </c:pt>
                <c:pt idx="1">
                  <c:v>26</c:v>
                </c:pt>
                <c:pt idx="2">
                  <c:v>53</c:v>
                </c:pt>
                <c:pt idx="3">
                  <c:v>96</c:v>
                </c:pt>
                <c:pt idx="4">
                  <c:v>12</c:v>
                </c:pt>
                <c:pt idx="5">
                  <c:v>24</c:v>
                </c:pt>
                <c:pt idx="6">
                  <c:v>5</c:v>
                </c:pt>
              </c:numCache>
            </c:numRef>
          </c:val>
          <c:extLst>
            <c:ext xmlns:c16="http://schemas.microsoft.com/office/drawing/2014/chart" uri="{C3380CC4-5D6E-409C-BE32-E72D297353CC}">
              <c16:uniqueId val="{00000000-0806-4DDD-BA09-90117B1AE288}"/>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0806-4DDD-BA09-90117B1AE288}"/>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492999999999999"/>
          <c:y val="0.26472400000000001"/>
          <c:w val="0.77007000000000003"/>
          <c:h val="0.36429499999999998"/>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17</c:v>
                </c:pt>
                <c:pt idx="1">
                  <c:v>26</c:v>
                </c:pt>
                <c:pt idx="2">
                  <c:v>53</c:v>
                </c:pt>
                <c:pt idx="3">
                  <c:v>96</c:v>
                </c:pt>
                <c:pt idx="4">
                  <c:v>12</c:v>
                </c:pt>
                <c:pt idx="5">
                  <c:v>24</c:v>
                </c:pt>
                <c:pt idx="6">
                  <c:v>5</c:v>
                </c:pt>
              </c:numCache>
            </c:numRef>
          </c:val>
          <c:extLst>
            <c:ext xmlns:c16="http://schemas.microsoft.com/office/drawing/2014/chart" uri="{C3380CC4-5D6E-409C-BE32-E72D297353CC}">
              <c16:uniqueId val="{00000000-A1A6-4E24-9BD4-2AA6DF3DF132}"/>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A1A6-4E24-9BD4-2AA6DF3DF132}"/>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492999999999999"/>
          <c:y val="0.26472400000000001"/>
          <c:w val="0.77007000000000003"/>
          <c:h val="0.36429499999999998"/>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17</c:v>
                </c:pt>
                <c:pt idx="1">
                  <c:v>26</c:v>
                </c:pt>
                <c:pt idx="2">
                  <c:v>53</c:v>
                </c:pt>
                <c:pt idx="3">
                  <c:v>96</c:v>
                </c:pt>
                <c:pt idx="4">
                  <c:v>12</c:v>
                </c:pt>
                <c:pt idx="5">
                  <c:v>24</c:v>
                </c:pt>
                <c:pt idx="6">
                  <c:v>5</c:v>
                </c:pt>
              </c:numCache>
            </c:numRef>
          </c:val>
          <c:extLst>
            <c:ext xmlns:c16="http://schemas.microsoft.com/office/drawing/2014/chart" uri="{C3380CC4-5D6E-409C-BE32-E72D297353CC}">
              <c16:uniqueId val="{00000000-DAD9-4F73-8C4D-5DC242788EB0}"/>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DAD9-4F73-8C4D-5DC242788EB0}"/>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492999999999999"/>
          <c:y val="0.26472400000000001"/>
          <c:w val="0.77007000000000003"/>
          <c:h val="0.36429499999999998"/>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45</c:v>
                </c:pt>
                <c:pt idx="1">
                  <c:v>12</c:v>
                </c:pt>
                <c:pt idx="2">
                  <c:v>25</c:v>
                </c:pt>
                <c:pt idx="3">
                  <c:v>3</c:v>
                </c:pt>
                <c:pt idx="4">
                  <c:v>12</c:v>
                </c:pt>
                <c:pt idx="5">
                  <c:v>94</c:v>
                </c:pt>
                <c:pt idx="6">
                  <c:v>70</c:v>
                </c:pt>
              </c:numCache>
            </c:numRef>
          </c:val>
          <c:extLst>
            <c:ext xmlns:c16="http://schemas.microsoft.com/office/drawing/2014/chart" uri="{C3380CC4-5D6E-409C-BE32-E72D297353CC}">
              <c16:uniqueId val="{00000000-B0B7-4ED3-8D18-BA3E3ED860F4}"/>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B0B7-4ED3-8D18-BA3E3ED860F4}"/>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492999999999999"/>
          <c:y val="0.26472400000000001"/>
          <c:w val="0.77007000000000003"/>
          <c:h val="0.36429499999999998"/>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17</c:v>
                </c:pt>
                <c:pt idx="1">
                  <c:v>26</c:v>
                </c:pt>
                <c:pt idx="2">
                  <c:v>53</c:v>
                </c:pt>
                <c:pt idx="3">
                  <c:v>96</c:v>
                </c:pt>
                <c:pt idx="4">
                  <c:v>12</c:v>
                </c:pt>
                <c:pt idx="5">
                  <c:v>98</c:v>
                </c:pt>
                <c:pt idx="6">
                  <c:v>5</c:v>
                </c:pt>
              </c:numCache>
            </c:numRef>
          </c:val>
          <c:extLst>
            <c:ext xmlns:c16="http://schemas.microsoft.com/office/drawing/2014/chart" uri="{C3380CC4-5D6E-409C-BE32-E72D297353CC}">
              <c16:uniqueId val="{00000000-802E-408D-A262-F146BDB275E8}"/>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802E-408D-A262-F146BDB275E8}"/>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492999999999999"/>
          <c:y val="0.26472400000000001"/>
          <c:w val="0.77007000000000003"/>
          <c:h val="0.36429499999999998"/>
        </c:manualLayout>
      </c:layout>
      <c:barChart>
        <c:barDir val="col"/>
        <c:grouping val="clustered"/>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cat>
            <c:strRef>
              <c:f>Sheet1!$B$1:$H$1</c:f>
              <c:strCache>
                <c:ptCount val="7"/>
              </c:strCache>
            </c:strRef>
          </c:cat>
          <c:val>
            <c:numRef>
              <c:f>Sheet1!$B$2:$H$2</c:f>
              <c:numCache>
                <c:formatCode>General</c:formatCode>
                <c:ptCount val="7"/>
                <c:pt idx="0">
                  <c:v>17</c:v>
                </c:pt>
                <c:pt idx="1">
                  <c:v>26</c:v>
                </c:pt>
                <c:pt idx="2">
                  <c:v>53</c:v>
                </c:pt>
                <c:pt idx="3">
                  <c:v>96</c:v>
                </c:pt>
                <c:pt idx="4">
                  <c:v>12</c:v>
                </c:pt>
                <c:pt idx="5">
                  <c:v>24</c:v>
                </c:pt>
                <c:pt idx="6">
                  <c:v>5</c:v>
                </c:pt>
              </c:numCache>
            </c:numRef>
          </c:val>
          <c:extLst>
            <c:ext xmlns:c16="http://schemas.microsoft.com/office/drawing/2014/chart" uri="{C3380CC4-5D6E-409C-BE32-E72D297353CC}">
              <c16:uniqueId val="{00000000-D24A-4C80-9D7C-ACD65E4243C5}"/>
            </c:ext>
          </c:extLst>
        </c:ser>
        <c:ser>
          <c:idx val="1"/>
          <c:order val="1"/>
          <c:tx>
            <c:strRef>
              <c:f>Sheet1!$A$3</c:f>
            </c:strRef>
          </c:tx>
          <c:spPr>
            <a:gradFill flip="none" rotWithShape="1">
              <a:gsLst>
                <a:gs pos="0">
                  <a:schemeClr val="accent2">
                    <a:hueOff val="-2473792"/>
                    <a:satOff val="-50209"/>
                    <a:lumOff val="23543"/>
                  </a:schemeClr>
                </a:gs>
                <a:gs pos="100000">
                  <a:schemeClr val="accent2"/>
                </a:gs>
              </a:gsLst>
              <a:lin ang="5400000" scaled="0"/>
            </a:gradFill>
            <a:ln w="12700" cap="flat">
              <a:noFill/>
              <a:miter lim="400000"/>
            </a:ln>
            <a:effectLst/>
          </c:spPr>
          <c:invertIfNegative val="0"/>
          <c:cat>
            <c:strRef>
              <c:f>Sheet1!$B$1:$H$1</c:f>
              <c:strCache>
                <c:ptCount val="7"/>
              </c:strCache>
            </c:strRef>
          </c:cat>
          <c:val>
            <c:numRef>
              <c:f>Sheet1!$B$3:$H$3</c:f>
            </c:numRef>
          </c:val>
          <c:extLst>
            <c:ext xmlns:c16="http://schemas.microsoft.com/office/drawing/2014/chart" uri="{C3380CC4-5D6E-409C-BE32-E72D297353CC}">
              <c16:uniqueId val="{00000001-D24A-4C80-9D7C-ACD65E4243C5}"/>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tr-TR"/>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prstDash val="solid"/>
            <a:miter lim="400000"/>
          </a:ln>
        </c:spPr>
        <c:txPr>
          <a:bodyPr rot="0"/>
          <a:lstStyle/>
          <a:p>
            <a:pPr>
              <a:defRPr sz="2000" b="0" i="0" u="none" strike="noStrike">
                <a:solidFill>
                  <a:srgbClr val="000000"/>
                </a:solidFill>
                <a:latin typeface="Helvetica Light"/>
              </a:defRPr>
            </a:pPr>
            <a:endParaRPr lang="tr-TR"/>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2.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71F840E-7900-4B4C-B0D6-8894066895DB}" type="slidenum">
              <a:rPr lang="en-US"/>
              <a:pPr/>
              <a:t>‹#›</a:t>
            </a:fld>
            <a:endParaRPr lang="en-US"/>
          </a:p>
        </p:txBody>
      </p:sp>
    </p:spTree>
    <p:extLst>
      <p:ext uri="{BB962C8B-B14F-4D97-AF65-F5344CB8AC3E}">
        <p14:creationId xmlns:p14="http://schemas.microsoft.com/office/powerpoint/2010/main" val="3135193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146" name="Rectangle 2"/>
          <p:cNvSpPr>
            <a:spLocks noGrp="1" noRot="1" noChangeAspect="1" noChangeArrowheads="1" noTextEdit="1"/>
          </p:cNvSpPr>
          <p:nvPr>
            <p:ph type="sldImg"/>
          </p:nvPr>
        </p:nvSpPr>
        <p:spPr>
          <a:xfrm>
            <a:off x="685800" y="685800"/>
            <a:ext cx="5486400" cy="3429000"/>
          </a:xfrm>
          <a:ln/>
        </p:spPr>
      </p:sp>
      <p:sp>
        <p:nvSpPr>
          <p:cNvPr id="154214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de-DE">
              <a:latin typeface="Arial" charset="0"/>
              <a:ea typeface="ＭＳ Ｐゴシック" charset="0"/>
              <a:cs typeface="Arial" charset="0"/>
            </a:endParaRPr>
          </a:p>
        </p:txBody>
      </p:sp>
    </p:spTree>
    <p:extLst>
      <p:ext uri="{BB962C8B-B14F-4D97-AF65-F5344CB8AC3E}">
        <p14:creationId xmlns:p14="http://schemas.microsoft.com/office/powerpoint/2010/main" val="1558156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11</a:t>
            </a:fld>
            <a:endParaRPr sz="1200">
              <a:solidFill>
                <a:schemeClr val="dk1"/>
              </a:solidFill>
              <a:latin typeface="Times New Roman"/>
              <a:ea typeface="Times New Roman"/>
              <a:cs typeface="Times New Roman"/>
              <a:sym typeface="Times New Roman"/>
            </a:endParaRPr>
          </a:p>
        </p:txBody>
      </p:sp>
      <p:sp>
        <p:nvSpPr>
          <p:cNvPr id="197" name="Google Shape;197;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8" name="Google Shape;19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sz="1200" kern="1200" dirty="0">
                <a:solidFill>
                  <a:schemeClr val="tx1"/>
                </a:solidFill>
                <a:effectLst/>
                <a:latin typeface="Arial" panose="020B0604020202020204" pitchFamily="34" charset="0"/>
                <a:ea typeface="+mn-ea"/>
                <a:cs typeface="Arial" panose="020B0604020202020204" pitchFamily="34" charset="0"/>
              </a:rPr>
              <a:t>One candidate for such a function f( window)  is the average intensity of the pixels within the window,</a:t>
            </a:r>
          </a:p>
          <a:p>
            <a:r>
              <a:rPr lang="en-US" sz="1200" kern="1200" dirty="0">
                <a:solidFill>
                  <a:schemeClr val="tx1"/>
                </a:solidFill>
                <a:effectLst/>
                <a:latin typeface="Arial" panose="020B0604020202020204" pitchFamily="34" charset="0"/>
                <a:ea typeface="+mn-ea"/>
                <a:cs typeface="Arial" panose="020B0604020202020204" pitchFamily="34" charset="0"/>
              </a:rPr>
              <a:t>since average intensity doesn’t change as we scale the window up or down.</a:t>
            </a:r>
            <a:br>
              <a:rPr lang="en-US" sz="1200" kern="1200" dirty="0">
                <a:solidFill>
                  <a:schemeClr val="tx1"/>
                </a:solidFill>
                <a:effectLst/>
                <a:latin typeface="Arial" panose="020B0604020202020204" pitchFamily="34" charset="0"/>
                <a:ea typeface="+mn-ea"/>
                <a:cs typeface="Arial" panose="020B0604020202020204" pitchFamily="34" charset="0"/>
              </a:rPr>
            </a:br>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However, average intensity is not great at capturing contrast or sharp changes within a window, which</a:t>
            </a:r>
          </a:p>
          <a:p>
            <a:r>
              <a:rPr lang="en-US" sz="1200" kern="1200" dirty="0">
                <a:solidFill>
                  <a:schemeClr val="tx1"/>
                </a:solidFill>
                <a:effectLst/>
                <a:latin typeface="Arial" panose="020B0604020202020204" pitchFamily="34" charset="0"/>
                <a:ea typeface="+mn-ea"/>
                <a:cs typeface="Arial" panose="020B0604020202020204" pitchFamily="34" charset="0"/>
              </a:rPr>
              <a:t>will make it harder to find clear extrema when comparing f  across two images. For capturing contrast,</a:t>
            </a:r>
          </a:p>
          <a:p>
            <a:r>
              <a:rPr lang="en-US" sz="1200" kern="1200" dirty="0">
                <a:solidFill>
                  <a:schemeClr val="tx1"/>
                </a:solidFill>
                <a:effectLst/>
                <a:latin typeface="Arial" panose="020B0604020202020204" pitchFamily="34" charset="0"/>
                <a:ea typeface="+mn-ea"/>
                <a:cs typeface="Arial" panose="020B0604020202020204" pitchFamily="34" charset="0"/>
              </a:rPr>
              <a:t>we will need to bring in derivatives into the mix.</a:t>
            </a:r>
          </a:p>
        </p:txBody>
      </p:sp>
    </p:spTree>
    <p:extLst>
      <p:ext uri="{BB962C8B-B14F-4D97-AF65-F5344CB8AC3E}">
        <p14:creationId xmlns:p14="http://schemas.microsoft.com/office/powerpoint/2010/main" val="1022641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12</a:t>
            </a:fld>
            <a:endParaRPr sz="1200">
              <a:solidFill>
                <a:schemeClr val="dk1"/>
              </a:solidFill>
              <a:latin typeface="Times New Roman"/>
              <a:ea typeface="Times New Roman"/>
              <a:cs typeface="Times New Roman"/>
              <a:sym typeface="Times New Roman"/>
            </a:endParaRPr>
          </a:p>
        </p:txBody>
      </p:sp>
      <p:sp>
        <p:nvSpPr>
          <p:cNvPr id="197" name="Google Shape;197;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8" name="Google Shape;19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374637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13</a:t>
            </a:fld>
            <a:endParaRPr sz="1200">
              <a:solidFill>
                <a:schemeClr val="dk1"/>
              </a:solidFill>
              <a:latin typeface="Times New Roman"/>
              <a:ea typeface="Times New Roman"/>
              <a:cs typeface="Times New Roman"/>
              <a:sym typeface="Times New Roman"/>
            </a:endParaRPr>
          </a:p>
        </p:txBody>
      </p:sp>
      <p:sp>
        <p:nvSpPr>
          <p:cNvPr id="234" name="Google Shape;234;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5" name="Google Shape;23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638855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15</a:t>
            </a:fld>
            <a:endParaRPr sz="1200">
              <a:solidFill>
                <a:schemeClr val="dk1"/>
              </a:solidFill>
              <a:latin typeface="Times New Roman"/>
              <a:ea typeface="Times New Roman"/>
              <a:cs typeface="Times New Roman"/>
              <a:sym typeface="Times New Roman"/>
            </a:endParaRPr>
          </a:p>
        </p:txBody>
      </p:sp>
      <p:sp>
        <p:nvSpPr>
          <p:cNvPr id="273" name="Google Shape;273;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4" name="Google Shape;27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200" dirty="0"/>
              <a:t>Note: both kernels are invariant to </a:t>
            </a:r>
            <a:r>
              <a:rPr lang="en-US" sz="1200" i="1" dirty="0"/>
              <a:t>scale</a:t>
            </a:r>
            <a:r>
              <a:rPr lang="en-US" sz="1200" dirty="0"/>
              <a:t> and </a:t>
            </a:r>
            <a:r>
              <a:rPr lang="en-US" sz="1200" i="1" dirty="0"/>
              <a:t>rotation</a:t>
            </a:r>
            <a:endParaRPr dirty="0"/>
          </a:p>
          <a:p>
            <a:pPr marL="0" marR="0" lvl="0" indent="0" algn="l" rtl="0">
              <a:lnSpc>
                <a:spcPct val="100000"/>
              </a:lnSpc>
              <a:spcBef>
                <a:spcPts val="0"/>
              </a:spcBef>
              <a:spcAft>
                <a:spcPts val="0"/>
              </a:spcAft>
              <a:buClr>
                <a:schemeClr val="dk1"/>
              </a:buClr>
              <a:buSzPts val="1200"/>
              <a:buFont typeface="Calibri"/>
              <a:buNone/>
            </a:pPr>
            <a:endParaRPr sz="1200" i="0" dirty="0"/>
          </a:p>
          <a:p>
            <a:pPr marL="0" marR="0" lvl="0" indent="0" algn="l" rtl="0">
              <a:lnSpc>
                <a:spcPct val="100000"/>
              </a:lnSpc>
              <a:spcBef>
                <a:spcPts val="0"/>
              </a:spcBef>
              <a:spcAft>
                <a:spcPts val="0"/>
              </a:spcAft>
              <a:buClr>
                <a:schemeClr val="dk1"/>
              </a:buClr>
              <a:buSzPts val="1200"/>
              <a:buFont typeface="Calibri"/>
              <a:buNone/>
            </a:pPr>
            <a:r>
              <a:rPr lang="en-US" sz="1200" i="0" dirty="0" err="1"/>
              <a:t>DoG</a:t>
            </a:r>
            <a:r>
              <a:rPr lang="en-US" sz="1200" i="0" dirty="0"/>
              <a:t> is an approximation (see how SIFT uses it)</a:t>
            </a:r>
            <a:r>
              <a:rPr lang="en-US" sz="1200" i="0" dirty="0">
                <a:latin typeface="Times New Roman"/>
                <a:ea typeface="Times New Roman"/>
                <a:cs typeface="Times New Roman"/>
                <a:sym typeface="Times New Roman"/>
              </a:rPr>
              <a:t> to Laplacian</a:t>
            </a:r>
            <a:endParaRPr sz="1200" i="0" dirty="0"/>
          </a:p>
        </p:txBody>
      </p:sp>
    </p:spTree>
    <p:extLst>
      <p:ext uri="{BB962C8B-B14F-4D97-AF65-F5344CB8AC3E}">
        <p14:creationId xmlns:p14="http://schemas.microsoft.com/office/powerpoint/2010/main" val="139856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5835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A2BFD326-1483-46BE-A6C7-D45C322BAEC3}" type="slidenum">
              <a:rPr lang="en-US" sz="1200">
                <a:solidFill>
                  <a:srgbClr val="000000"/>
                </a:solidFill>
                <a:latin typeface="Calibri" panose="020F0502020204030204" pitchFamily="34" charset="0"/>
              </a:rPr>
              <a:pPr algn="r" eaLnBrk="1" hangingPunct="1"/>
              <a:t>18</a:t>
            </a:fld>
            <a:endParaRPr lang="en-US" sz="1200">
              <a:solidFill>
                <a:srgbClr val="000000"/>
              </a:solidFill>
              <a:latin typeface="Calibri" panose="020F0502020204030204" pitchFamily="34" charset="0"/>
            </a:endParaRPr>
          </a:p>
        </p:txBody>
      </p:sp>
      <p:sp>
        <p:nvSpPr>
          <p:cNvPr id="1347587" name="Rectangle 2"/>
          <p:cNvSpPr>
            <a:spLocks noGrp="1" noRot="1" noChangeAspect="1" noChangeArrowheads="1" noTextEdit="1"/>
          </p:cNvSpPr>
          <p:nvPr>
            <p:ph type="sldImg"/>
          </p:nvPr>
        </p:nvSpPr>
        <p:spPr>
          <a:xfrm>
            <a:off x="685800" y="682625"/>
            <a:ext cx="5461000" cy="3414713"/>
          </a:xfrm>
          <a:ln/>
        </p:spPr>
      </p:sp>
      <p:sp>
        <p:nvSpPr>
          <p:cNvPr id="1347588" name="Rectangle 3"/>
          <p:cNvSpPr>
            <a:spLocks noGrp="1" noChangeArrowheads="1"/>
          </p:cNvSpPr>
          <p:nvPr>
            <p:ph type="body" idx="1"/>
          </p:nvPr>
        </p:nvSpPr>
        <p:spPr>
          <a:xfrm>
            <a:off x="890588" y="4324350"/>
            <a:ext cx="5048250" cy="4170363"/>
          </a:xfrm>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890851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91B965D2-6CD7-4342-9543-F62C17E3E768}" type="slidenum">
              <a:rPr lang="en-US" sz="1200">
                <a:solidFill>
                  <a:srgbClr val="000000"/>
                </a:solidFill>
                <a:latin typeface="Calibri" panose="020F0502020204030204" pitchFamily="34" charset="0"/>
              </a:rPr>
              <a:pPr algn="r" eaLnBrk="1" hangingPunct="1"/>
              <a:t>19</a:t>
            </a:fld>
            <a:endParaRPr lang="en-US" sz="1200">
              <a:solidFill>
                <a:srgbClr val="000000"/>
              </a:solidFill>
              <a:latin typeface="Calibri" panose="020F0502020204030204" pitchFamily="34" charset="0"/>
            </a:endParaRPr>
          </a:p>
        </p:txBody>
      </p:sp>
      <p:sp>
        <p:nvSpPr>
          <p:cNvPr id="1349635" name="Rectangle 2"/>
          <p:cNvSpPr>
            <a:spLocks noGrp="1" noRot="1" noChangeAspect="1" noChangeArrowheads="1" noTextEdit="1"/>
          </p:cNvSpPr>
          <p:nvPr>
            <p:ph type="sldImg"/>
          </p:nvPr>
        </p:nvSpPr>
        <p:spPr>
          <a:xfrm>
            <a:off x="685800" y="685800"/>
            <a:ext cx="5486400" cy="3429000"/>
          </a:xfrm>
          <a:ln/>
        </p:spPr>
      </p:sp>
      <p:sp>
        <p:nvSpPr>
          <p:cNvPr id="134963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778064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C87ED466-B88E-4031-B6F9-669D5CBFAE28}" type="slidenum">
              <a:rPr lang="en-US" sz="1200">
                <a:solidFill>
                  <a:srgbClr val="000000"/>
                </a:solidFill>
                <a:latin typeface="Calibri" panose="020F0502020204030204" pitchFamily="34" charset="0"/>
              </a:rPr>
              <a:pPr algn="r" eaLnBrk="1" hangingPunct="1"/>
              <a:t>20</a:t>
            </a:fld>
            <a:endParaRPr lang="en-US" sz="1200">
              <a:solidFill>
                <a:srgbClr val="000000"/>
              </a:solidFill>
              <a:latin typeface="Calibri" panose="020F0502020204030204" pitchFamily="34" charset="0"/>
            </a:endParaRPr>
          </a:p>
        </p:txBody>
      </p:sp>
      <p:sp>
        <p:nvSpPr>
          <p:cNvPr id="1351683" name="Rectangle 2"/>
          <p:cNvSpPr>
            <a:spLocks noGrp="1" noRot="1" noChangeAspect="1" noChangeArrowheads="1" noTextEdit="1"/>
          </p:cNvSpPr>
          <p:nvPr>
            <p:ph type="sldImg"/>
          </p:nvPr>
        </p:nvSpPr>
        <p:spPr>
          <a:xfrm>
            <a:off x="685800" y="685800"/>
            <a:ext cx="5486400" cy="3429000"/>
          </a:xfrm>
          <a:ln/>
        </p:spPr>
      </p:sp>
      <p:sp>
        <p:nvSpPr>
          <p:cNvPr id="135168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321092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Slide Image Placeholder 1"/>
          <p:cNvSpPr>
            <a:spLocks noGrp="1" noRot="1" noChangeAspect="1" noTextEdit="1"/>
          </p:cNvSpPr>
          <p:nvPr>
            <p:ph type="sldImg"/>
          </p:nvPr>
        </p:nvSpPr>
        <p:spPr>
          <a:xfrm>
            <a:off x="685800" y="685800"/>
            <a:ext cx="5486400" cy="3429000"/>
          </a:xfrm>
          <a:ln/>
        </p:spPr>
      </p:sp>
      <p:sp>
        <p:nvSpPr>
          <p:cNvPr id="1355779" name="Notes Placeholder 2"/>
          <p:cNvSpPr>
            <a:spLocks noGrp="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
        <p:nvSpPr>
          <p:cNvPr id="9728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E15942B5-80D7-4557-A9D3-307AA4F2087F}" type="slidenum">
              <a:rPr lang="en-US" sz="1200">
                <a:solidFill>
                  <a:srgbClr val="000000"/>
                </a:solidFill>
                <a:latin typeface="Calibri" panose="020F0502020204030204" pitchFamily="34" charset="0"/>
              </a:rPr>
              <a:pPr algn="r" eaLnBrk="1" hangingPunct="1"/>
              <a:t>21</a:t>
            </a:fld>
            <a:endParaRPr lang="en-US" sz="1200">
              <a:solidFill>
                <a:srgbClr val="000000"/>
              </a:solidFill>
              <a:latin typeface="Calibri" panose="020F0502020204030204" pitchFamily="34" charset="0"/>
            </a:endParaRPr>
          </a:p>
        </p:txBody>
      </p:sp>
    </p:spTree>
    <p:extLst>
      <p:ext uri="{BB962C8B-B14F-4D97-AF65-F5344CB8AC3E}">
        <p14:creationId xmlns:p14="http://schemas.microsoft.com/office/powerpoint/2010/main" val="1171858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22</a:t>
            </a:fld>
            <a:endParaRPr sz="1200">
              <a:solidFill>
                <a:schemeClr val="dk1"/>
              </a:solidFill>
              <a:latin typeface="Times New Roman"/>
              <a:ea typeface="Times New Roman"/>
              <a:cs typeface="Times New Roman"/>
              <a:sym typeface="Times New Roman"/>
            </a:endParaRPr>
          </a:p>
        </p:txBody>
      </p:sp>
      <p:sp>
        <p:nvSpPr>
          <p:cNvPr id="299" name="Google Shape;299;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0" name="Google Shape;3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New Roman"/>
                <a:ea typeface="Times New Roman"/>
                <a:cs typeface="Times New Roman"/>
                <a:sym typeface="Times New Roman"/>
              </a:rPr>
              <a:t>1- do </a:t>
            </a:r>
            <a:r>
              <a:rPr lang="en-US" dirty="0" err="1">
                <a:latin typeface="Times New Roman"/>
                <a:ea typeface="Times New Roman"/>
                <a:cs typeface="Times New Roman"/>
                <a:sym typeface="Times New Roman"/>
              </a:rPr>
              <a:t>harris</a:t>
            </a:r>
            <a:r>
              <a:rPr lang="en-US" dirty="0">
                <a:latin typeface="Times New Roman"/>
                <a:ea typeface="Times New Roman"/>
                <a:cs typeface="Times New Roman"/>
                <a:sym typeface="Times New Roman"/>
              </a:rPr>
              <a:t> to find 2d points, then compute </a:t>
            </a:r>
            <a:r>
              <a:rPr lang="en-US" dirty="0" err="1">
                <a:latin typeface="Times New Roman"/>
                <a:ea typeface="Times New Roman"/>
                <a:cs typeface="Times New Roman"/>
                <a:sym typeface="Times New Roman"/>
              </a:rPr>
              <a:t>laplacian</a:t>
            </a:r>
            <a:r>
              <a:rPr lang="en-US" dirty="0">
                <a:latin typeface="Times New Roman"/>
                <a:ea typeface="Times New Roman"/>
                <a:cs typeface="Times New Roman"/>
                <a:sym typeface="Times New Roman"/>
              </a:rPr>
              <a:t> across scales and pick max response</a:t>
            </a:r>
          </a:p>
          <a:p>
            <a:pPr marL="0" lvl="0" indent="0" algn="l" rtl="0">
              <a:spcBef>
                <a:spcPts val="0"/>
              </a:spcBef>
              <a:spcAft>
                <a:spcPts val="0"/>
              </a:spcAft>
              <a:buNone/>
            </a:pPr>
            <a:endParaRPr lang="en-US" dirty="0">
              <a:latin typeface="Times New Roman"/>
              <a:ea typeface="Times New Roman"/>
              <a:cs typeface="Times New Roman"/>
              <a:sym typeface="Times New Roman"/>
            </a:endParaRPr>
          </a:p>
          <a:p>
            <a:r>
              <a:rPr lang="en-US" sz="1200" kern="1200" dirty="0">
                <a:solidFill>
                  <a:schemeClr val="tx1"/>
                </a:solidFill>
                <a:effectLst/>
                <a:latin typeface="Arial" panose="020B0604020202020204" pitchFamily="34" charset="0"/>
                <a:ea typeface="+mn-ea"/>
                <a:cs typeface="Arial" panose="020B0604020202020204" pitchFamily="34" charset="0"/>
              </a:rPr>
              <a:t>Consider again an image I . First, we create multiple scales of I  and run the Harris detector on each</a:t>
            </a:r>
          </a:p>
          <a:p>
            <a:r>
              <a:rPr lang="en-US" sz="1200" kern="1200" dirty="0">
                <a:solidFill>
                  <a:schemeClr val="tx1"/>
                </a:solidFill>
                <a:effectLst/>
                <a:latin typeface="Arial" panose="020B0604020202020204" pitchFamily="34" charset="0"/>
                <a:ea typeface="+mn-ea"/>
                <a:cs typeface="Arial" panose="020B0604020202020204" pitchFamily="34" charset="0"/>
              </a:rPr>
              <a:t>to localize </a:t>
            </a:r>
            <a:r>
              <a:rPr lang="en-US" sz="1200" kern="1200" dirty="0" err="1">
                <a:solidFill>
                  <a:schemeClr val="tx1"/>
                </a:solidFill>
                <a:effectLst/>
                <a:latin typeface="Arial" panose="020B0604020202020204" pitchFamily="34" charset="0"/>
                <a:ea typeface="+mn-ea"/>
                <a:cs typeface="Arial" panose="020B0604020202020204" pitchFamily="34" charset="0"/>
              </a:rPr>
              <a:t>keypoints</a:t>
            </a:r>
            <a:r>
              <a:rPr lang="en-US" sz="1200" kern="1200" dirty="0">
                <a:solidFill>
                  <a:schemeClr val="tx1"/>
                </a:solidFill>
                <a:effectLst/>
                <a:latin typeface="Arial" panose="020B0604020202020204" pitchFamily="34" charset="0"/>
                <a:ea typeface="+mn-ea"/>
                <a:cs typeface="Arial" panose="020B0604020202020204" pitchFamily="34" charset="0"/>
              </a:rPr>
              <a:t> per scale level. We then select the </a:t>
            </a:r>
            <a:r>
              <a:rPr lang="en-US" sz="1200" kern="1200" dirty="0" err="1">
                <a:solidFill>
                  <a:schemeClr val="tx1"/>
                </a:solidFill>
                <a:effectLst/>
                <a:latin typeface="Arial" panose="020B0604020202020204" pitchFamily="34" charset="0"/>
                <a:ea typeface="+mn-ea"/>
                <a:cs typeface="Arial" panose="020B0604020202020204" pitchFamily="34" charset="0"/>
              </a:rPr>
              <a:t>keypoints</a:t>
            </a:r>
            <a:r>
              <a:rPr lang="en-US" sz="1200" kern="1200" dirty="0">
                <a:solidFill>
                  <a:schemeClr val="tx1"/>
                </a:solidFill>
                <a:effectLst/>
                <a:latin typeface="Arial" panose="020B0604020202020204" pitchFamily="34" charset="0"/>
                <a:ea typeface="+mn-ea"/>
                <a:cs typeface="Arial" panose="020B0604020202020204" pitchFamily="34" charset="0"/>
              </a:rPr>
              <a:t> that maximize the Laplacian across</a:t>
            </a:r>
          </a:p>
          <a:p>
            <a:r>
              <a:rPr lang="en-US" sz="1200" kern="1200" dirty="0">
                <a:solidFill>
                  <a:schemeClr val="tx1"/>
                </a:solidFill>
                <a:effectLst/>
                <a:latin typeface="Arial" panose="020B0604020202020204" pitchFamily="34" charset="0"/>
                <a:ea typeface="+mn-ea"/>
                <a:cs typeface="Arial" panose="020B0604020202020204" pitchFamily="34" charset="0"/>
              </a:rPr>
              <a:t>all the scales.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509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9E1566-A921-2E40-9A7B-C5B6985A4D4D}" type="slidenum">
              <a:rPr lang="en-US">
                <a:solidFill>
                  <a:prstClr val="black"/>
                </a:solidFill>
              </a:rPr>
              <a:pPr/>
              <a:t>3</a:t>
            </a:fld>
            <a:endParaRPr lang="en-US">
              <a:solidFill>
                <a:prstClr val="black"/>
              </a:solidFill>
            </a:endParaRPr>
          </a:p>
        </p:txBody>
      </p:sp>
      <p:sp>
        <p:nvSpPr>
          <p:cNvPr id="1306626" name="Rectangle 2"/>
          <p:cNvSpPr>
            <a:spLocks noGrp="1" noRot="1" noChangeAspect="1" noChangeArrowheads="1" noTextEdit="1"/>
          </p:cNvSpPr>
          <p:nvPr>
            <p:ph type="sldImg"/>
          </p:nvPr>
        </p:nvSpPr>
        <p:spPr>
          <a:xfrm>
            <a:off x="685800" y="685800"/>
            <a:ext cx="5486400" cy="3429000"/>
          </a:xfrm>
          <a:ln/>
          <a:extLst>
            <a:ext uri="{FAA26D3D-D897-4be2-8F04-BA451C77F1D7}">
              <ma14:placeholderFlag xmlns:ma14="http://schemas.microsoft.com/office/mac/drawingml/2011/main" xmlns="" val="1"/>
            </a:ext>
          </a:extLst>
        </p:spPr>
      </p:sp>
      <p:sp>
        <p:nvSpPr>
          <p:cNvPr id="1306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32381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23</a:t>
            </a:fld>
            <a:endParaRPr sz="1200">
              <a:solidFill>
                <a:schemeClr val="dk1"/>
              </a:solidFill>
              <a:latin typeface="Times New Roman"/>
              <a:ea typeface="Times New Roman"/>
              <a:cs typeface="Times New Roman"/>
              <a:sym typeface="Times New Roman"/>
            </a:endParaRPr>
          </a:p>
        </p:txBody>
      </p:sp>
      <p:sp>
        <p:nvSpPr>
          <p:cNvPr id="336" name="Google Shape;336;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7" name="Google Shape;3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New Roman"/>
                <a:ea typeface="Times New Roman"/>
                <a:cs typeface="Times New Roman"/>
                <a:sym typeface="Times New Roman"/>
              </a:rPr>
              <a:t>1- do </a:t>
            </a:r>
            <a:r>
              <a:rPr lang="en-US" dirty="0" err="1">
                <a:latin typeface="Times New Roman"/>
                <a:ea typeface="Times New Roman"/>
                <a:cs typeface="Times New Roman"/>
                <a:sym typeface="Times New Roman"/>
              </a:rPr>
              <a:t>harris</a:t>
            </a:r>
            <a:r>
              <a:rPr lang="en-US" dirty="0">
                <a:latin typeface="Times New Roman"/>
                <a:ea typeface="Times New Roman"/>
                <a:cs typeface="Times New Roman"/>
                <a:sym typeface="Times New Roman"/>
              </a:rPr>
              <a:t> to find 2d points, then compute </a:t>
            </a:r>
            <a:r>
              <a:rPr lang="en-US" dirty="0" err="1">
                <a:latin typeface="Times New Roman"/>
                <a:ea typeface="Times New Roman"/>
                <a:cs typeface="Times New Roman"/>
                <a:sym typeface="Times New Roman"/>
              </a:rPr>
              <a:t>laplacian</a:t>
            </a:r>
            <a:r>
              <a:rPr lang="en-US" dirty="0">
                <a:latin typeface="Times New Roman"/>
                <a:ea typeface="Times New Roman"/>
                <a:cs typeface="Times New Roman"/>
                <a:sym typeface="Times New Roman"/>
              </a:rPr>
              <a:t> across scales and pick max response</a:t>
            </a:r>
            <a:endParaRPr dirty="0"/>
          </a:p>
          <a:p>
            <a:pPr marL="0" lvl="0" indent="0" algn="l" rtl="0">
              <a:spcBef>
                <a:spcPts val="0"/>
              </a:spcBef>
              <a:spcAft>
                <a:spcPts val="0"/>
              </a:spcAft>
              <a:buNone/>
            </a:pPr>
            <a:endParaRPr dirty="0">
              <a:latin typeface="Times New Roman"/>
              <a:ea typeface="Times New Roman"/>
              <a:cs typeface="Times New Roman"/>
              <a:sym typeface="Times New Roman"/>
            </a:endParaRPr>
          </a:p>
          <a:p>
            <a:pPr marL="0" lvl="0" indent="0" algn="l" rtl="0">
              <a:spcBef>
                <a:spcPts val="0"/>
              </a:spcBef>
              <a:spcAft>
                <a:spcPts val="0"/>
              </a:spcAft>
              <a:buNone/>
            </a:pPr>
            <a:r>
              <a:rPr lang="en-US" dirty="0">
                <a:latin typeface="Times New Roman"/>
                <a:ea typeface="Times New Roman"/>
                <a:cs typeface="Times New Roman"/>
                <a:sym typeface="Times New Roman"/>
              </a:rPr>
              <a:t>2- instead of 2 functions, faster to use a single function...</a:t>
            </a:r>
            <a:endParaRPr dirty="0"/>
          </a:p>
          <a:p>
            <a:pPr marL="0" lvl="0" indent="0" algn="l" rtl="0">
              <a:spcBef>
                <a:spcPts val="0"/>
              </a:spcBef>
              <a:spcAft>
                <a:spcPts val="0"/>
              </a:spcAft>
              <a:buNone/>
            </a:pPr>
            <a:r>
              <a:rPr lang="en-US" dirty="0">
                <a:latin typeface="Times New Roman"/>
                <a:ea typeface="Times New Roman"/>
                <a:cs typeface="Times New Roman"/>
                <a:sym typeface="Times New Roman"/>
              </a:rPr>
              <a:t>do </a:t>
            </a:r>
            <a:r>
              <a:rPr lang="en-US" dirty="0" err="1">
                <a:latin typeface="Times New Roman"/>
                <a:ea typeface="Times New Roman"/>
                <a:cs typeface="Times New Roman"/>
                <a:sym typeface="Times New Roman"/>
              </a:rPr>
              <a:t>DoG</a:t>
            </a:r>
            <a:r>
              <a:rPr lang="en-US" dirty="0">
                <a:latin typeface="Times New Roman"/>
                <a:ea typeface="Times New Roman"/>
                <a:cs typeface="Times New Roman"/>
                <a:sym typeface="Times New Roman"/>
              </a:rPr>
              <a:t> and check neighbor pixels in space and scale.</a:t>
            </a:r>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798231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200" kern="1200" dirty="0">
                <a:solidFill>
                  <a:schemeClr val="tx1"/>
                </a:solidFill>
                <a:effectLst/>
                <a:latin typeface="Arial" panose="020B0604020202020204" pitchFamily="34" charset="0"/>
                <a:ea typeface="+mn-ea"/>
                <a:cs typeface="Arial" panose="020B0604020202020204" pitchFamily="34" charset="0"/>
              </a:rPr>
              <a:t>CS131</a:t>
            </a:r>
            <a:r>
              <a:rPr lang="en-US" sz="1200" kern="1200" baseline="0" dirty="0">
                <a:solidFill>
                  <a:schemeClr val="tx1"/>
                </a:solidFill>
                <a:effectLst/>
                <a:latin typeface="Arial" panose="020B0604020202020204" pitchFamily="34" charset="0"/>
                <a:ea typeface="+mn-ea"/>
                <a:cs typeface="Arial" panose="020B0604020202020204" pitchFamily="34" charset="0"/>
              </a:rPr>
              <a:t> Notes: </a:t>
            </a:r>
            <a:r>
              <a:rPr lang="en-US" sz="1200" kern="1200" dirty="0">
                <a:solidFill>
                  <a:schemeClr val="tx1"/>
                </a:solidFill>
                <a:effectLst/>
                <a:latin typeface="Arial" panose="020B0604020202020204" pitchFamily="34" charset="0"/>
                <a:ea typeface="+mn-ea"/>
                <a:cs typeface="Arial" panose="020B0604020202020204" pitchFamily="34" charset="0"/>
              </a:rPr>
              <a:t>Intuitively, these difference of Gaussians capture details about I  at different scales. More specifically,</a:t>
            </a:r>
          </a:p>
          <a:p>
            <a:r>
              <a:rPr lang="en-US" sz="1200" kern="1200" dirty="0">
                <a:solidFill>
                  <a:schemeClr val="tx1"/>
                </a:solidFill>
                <a:effectLst/>
                <a:latin typeface="Arial" panose="020B0604020202020204" pitchFamily="34" charset="0"/>
                <a:ea typeface="+mn-ea"/>
                <a:cs typeface="Arial" panose="020B0604020202020204" pitchFamily="34" charset="0"/>
              </a:rPr>
              <a:t>the difference of two Gaussians 1  and 2  will remove all details that appear at both 1  and 2  and</a:t>
            </a:r>
          </a:p>
          <a:p>
            <a:r>
              <a:rPr lang="en-US" sz="1200" kern="1200" dirty="0">
                <a:solidFill>
                  <a:schemeClr val="tx1"/>
                </a:solidFill>
                <a:effectLst/>
                <a:latin typeface="Arial" panose="020B0604020202020204" pitchFamily="34" charset="0"/>
                <a:ea typeface="+mn-ea"/>
                <a:cs typeface="Arial" panose="020B0604020202020204" pitchFamily="34" charset="0"/>
              </a:rPr>
              <a:t>keep only those details that appear between 1  and 2 . The difference of Gaussians for small  ’s</a:t>
            </a:r>
          </a:p>
          <a:p>
            <a:r>
              <a:rPr lang="en-US" sz="1200" kern="1200" dirty="0">
                <a:solidFill>
                  <a:schemeClr val="tx1"/>
                </a:solidFill>
                <a:effectLst/>
                <a:latin typeface="Arial" panose="020B0604020202020204" pitchFamily="34" charset="0"/>
                <a:ea typeface="+mn-ea"/>
                <a:cs typeface="Arial" panose="020B0604020202020204" pitchFamily="34" charset="0"/>
              </a:rPr>
              <a:t>captures fine detail; the difference of Gaussians for large  ’s captures coarse detail.</a:t>
            </a:r>
            <a:br>
              <a:rPr lang="en-US" sz="1200" kern="1200" dirty="0">
                <a:solidFill>
                  <a:schemeClr val="tx1"/>
                </a:solidFill>
                <a:effectLst/>
                <a:latin typeface="Arial" panose="020B0604020202020204" pitchFamily="34" charset="0"/>
                <a:ea typeface="+mn-ea"/>
                <a:cs typeface="Arial" panose="020B0604020202020204" pitchFamily="34" charset="0"/>
              </a:rPr>
            </a:b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0" lvl="0" indent="0" algn="l" rtl="0">
              <a:spcBef>
                <a:spcPts val="0"/>
              </a:spcBef>
              <a:spcAft>
                <a:spcPts val="0"/>
              </a:spcAft>
              <a:buNone/>
            </a:pPr>
            <a:endParaRPr dirty="0"/>
          </a:p>
        </p:txBody>
      </p:sp>
      <p:sp>
        <p:nvSpPr>
          <p:cNvPr id="385" name="Google Shape;385;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998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sz="1200" kern="1200" dirty="0">
                <a:solidFill>
                  <a:schemeClr val="tx1"/>
                </a:solidFill>
                <a:effectLst/>
                <a:latin typeface="Arial" panose="020B0604020202020204" pitchFamily="34" charset="0"/>
                <a:ea typeface="+mn-ea"/>
                <a:cs typeface="Arial" panose="020B0604020202020204" pitchFamily="34" charset="0"/>
              </a:rPr>
              <a:t>Given our differences of Gaussians pyramid in x-y-scale space, we can now identify local extrema</a:t>
            </a:r>
          </a:p>
          <a:p>
            <a:r>
              <a:rPr lang="en-US" sz="1200" kern="1200" dirty="0">
                <a:solidFill>
                  <a:schemeClr val="tx1"/>
                </a:solidFill>
                <a:effectLst/>
                <a:latin typeface="Arial" panose="020B0604020202020204" pitchFamily="34" charset="0"/>
                <a:ea typeface="+mn-ea"/>
                <a:cs typeface="Arial" panose="020B0604020202020204" pitchFamily="34" charset="0"/>
              </a:rPr>
              <a:t>within that 3D space to identify both </a:t>
            </a:r>
            <a:r>
              <a:rPr lang="en-US" sz="1200" kern="1200" dirty="0" err="1">
                <a:solidFill>
                  <a:schemeClr val="tx1"/>
                </a:solidFill>
                <a:effectLst/>
                <a:latin typeface="Arial" panose="020B0604020202020204" pitchFamily="34" charset="0"/>
                <a:ea typeface="+mn-ea"/>
                <a:cs typeface="Arial" panose="020B0604020202020204" pitchFamily="34" charset="0"/>
              </a:rPr>
              <a:t>keypoints</a:t>
            </a:r>
            <a:r>
              <a:rPr lang="en-US" sz="1200" kern="1200" dirty="0">
                <a:solidFill>
                  <a:schemeClr val="tx1"/>
                </a:solidFill>
                <a:effectLst/>
                <a:latin typeface="Arial" panose="020B0604020202020204" pitchFamily="34" charset="0"/>
                <a:ea typeface="+mn-ea"/>
                <a:cs typeface="Arial" panose="020B0604020202020204" pitchFamily="34" charset="0"/>
              </a:rPr>
              <a:t> and their associated scales. To do so, we compare</a:t>
            </a:r>
          </a:p>
          <a:p>
            <a:r>
              <a:rPr lang="en-US" sz="1200" kern="1200" dirty="0">
                <a:solidFill>
                  <a:schemeClr val="tx1"/>
                </a:solidFill>
                <a:effectLst/>
                <a:latin typeface="Arial" panose="020B0604020202020204" pitchFamily="34" charset="0"/>
                <a:ea typeface="+mn-ea"/>
                <a:cs typeface="Arial" panose="020B0604020202020204" pitchFamily="34" charset="0"/>
              </a:rPr>
              <a:t>a given coordinate against its 26 neighbors (in 3D space) and deem it an extrema if it is smaller or</a:t>
            </a:r>
          </a:p>
          <a:p>
            <a:r>
              <a:rPr lang="en-US" sz="1200" kern="1200" dirty="0">
                <a:solidFill>
                  <a:schemeClr val="tx1"/>
                </a:solidFill>
                <a:effectLst/>
                <a:latin typeface="Arial" panose="020B0604020202020204" pitchFamily="34" charset="0"/>
                <a:ea typeface="+mn-ea"/>
                <a:cs typeface="Arial" panose="020B0604020202020204" pitchFamily="34" charset="0"/>
              </a:rPr>
              <a:t>larger than all neighbors (see Figure ).</a:t>
            </a:r>
          </a:p>
          <a:p>
            <a:pPr marL="0" lvl="0" indent="0" algn="l" rtl="0">
              <a:spcBef>
                <a:spcPts val="0"/>
              </a:spcBef>
              <a:spcAft>
                <a:spcPts val="0"/>
              </a:spcAft>
              <a:buNone/>
            </a:pPr>
            <a:endParaRPr dirty="0"/>
          </a:p>
        </p:txBody>
      </p:sp>
      <p:sp>
        <p:nvSpPr>
          <p:cNvPr id="397" name="Google Shape;397;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8164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Rectangle 2"/>
          <p:cNvSpPr>
            <a:spLocks noGrp="1" noRot="1" noChangeAspect="1" noChangeArrowheads="1" noTextEdit="1"/>
          </p:cNvSpPr>
          <p:nvPr>
            <p:ph type="sldImg"/>
          </p:nvPr>
        </p:nvSpPr>
        <p:spPr>
          <a:xfrm>
            <a:off x="685800" y="685800"/>
            <a:ext cx="5486400" cy="3429000"/>
          </a:xfrm>
          <a:ln/>
        </p:spPr>
      </p:sp>
      <p:sp>
        <p:nvSpPr>
          <p:cNvPr id="156569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de-DE" dirty="0">
              <a:latin typeface="Arial" charset="0"/>
              <a:ea typeface="ＭＳ Ｐゴシック" charset="0"/>
              <a:cs typeface="Arial" charset="0"/>
            </a:endParaRPr>
          </a:p>
        </p:txBody>
      </p:sp>
    </p:spTree>
    <p:extLst>
      <p:ext uri="{BB962C8B-B14F-4D97-AF65-F5344CB8AC3E}">
        <p14:creationId xmlns:p14="http://schemas.microsoft.com/office/powerpoint/2010/main" val="312213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Source: https://</a:t>
            </a:r>
            <a:r>
              <a:rPr lang="en-US" dirty="0" err="1"/>
              <a:t>www.youtube.com</a:t>
            </a:r>
            <a:r>
              <a:rPr lang="en-US" dirty="0"/>
              <a:t>/</a:t>
            </a:r>
            <a:r>
              <a:rPr lang="en-US" dirty="0" err="1"/>
              <a:t>watch?v</a:t>
            </a:r>
            <a:r>
              <a:rPr lang="en-US" dirty="0"/>
              <a:t>=oTud1De_W4s</a:t>
            </a:r>
          </a:p>
        </p:txBody>
      </p:sp>
      <p:sp>
        <p:nvSpPr>
          <p:cNvPr id="4" name="Slide Number Placeholder 3"/>
          <p:cNvSpPr>
            <a:spLocks noGrp="1"/>
          </p:cNvSpPr>
          <p:nvPr>
            <p:ph type="sldNum" sz="quarter" idx="10"/>
          </p:nvPr>
        </p:nvSpPr>
        <p:spPr/>
        <p:txBody>
          <a:bodyPr/>
          <a:lstStyle/>
          <a:p>
            <a:fld id="{2673916B-D2F7-E340-96C7-8D932FD23B54}" type="slidenum">
              <a:rPr lang="en-US" smtClean="0"/>
              <a:pPr/>
              <a:t>29</a:t>
            </a:fld>
            <a:endParaRPr lang="en-US"/>
          </a:p>
        </p:txBody>
      </p:sp>
    </p:spTree>
    <p:extLst>
      <p:ext uri="{BB962C8B-B14F-4D97-AF65-F5344CB8AC3E}">
        <p14:creationId xmlns:p14="http://schemas.microsoft.com/office/powerpoint/2010/main" val="1668472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Source: https://</a:t>
            </a:r>
            <a:r>
              <a:rPr lang="en-US" dirty="0" err="1"/>
              <a:t>www.youtube.com</a:t>
            </a:r>
            <a:r>
              <a:rPr lang="en-US" dirty="0"/>
              <a:t>/</a:t>
            </a:r>
            <a:r>
              <a:rPr lang="en-US" dirty="0" err="1"/>
              <a:t>watch?v</a:t>
            </a:r>
            <a:r>
              <a:rPr lang="en-US" dirty="0"/>
              <a:t>=oTud1De_W4s</a:t>
            </a:r>
          </a:p>
        </p:txBody>
      </p:sp>
      <p:sp>
        <p:nvSpPr>
          <p:cNvPr id="4" name="Slide Number Placeholder 3"/>
          <p:cNvSpPr>
            <a:spLocks noGrp="1"/>
          </p:cNvSpPr>
          <p:nvPr>
            <p:ph type="sldNum" sz="quarter" idx="10"/>
          </p:nvPr>
        </p:nvSpPr>
        <p:spPr/>
        <p:txBody>
          <a:bodyPr/>
          <a:lstStyle/>
          <a:p>
            <a:fld id="{2673916B-D2F7-E340-96C7-8D932FD23B54}" type="slidenum">
              <a:rPr lang="en-US" smtClean="0"/>
              <a:pPr/>
              <a:t>30</a:t>
            </a:fld>
            <a:endParaRPr lang="en-US"/>
          </a:p>
        </p:txBody>
      </p:sp>
    </p:spTree>
    <p:extLst>
      <p:ext uri="{BB962C8B-B14F-4D97-AF65-F5344CB8AC3E}">
        <p14:creationId xmlns:p14="http://schemas.microsoft.com/office/powerpoint/2010/main" val="1111768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31</a:t>
            </a:fld>
            <a:endParaRPr sz="1200">
              <a:solidFill>
                <a:schemeClr val="dk1"/>
              </a:solidFill>
              <a:latin typeface="Times New Roman"/>
              <a:ea typeface="Times New Roman"/>
              <a:cs typeface="Times New Roman"/>
              <a:sym typeface="Times New Roman"/>
            </a:endParaRPr>
          </a:p>
        </p:txBody>
      </p:sp>
      <p:sp>
        <p:nvSpPr>
          <p:cNvPr id="510" name="Google Shape;510;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1" name="Google Shape;51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586682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defTabSz="914400" eaLnBrk="1" fontAlgn="base" hangingPunct="1">
              <a:spcBef>
                <a:spcPct val="0"/>
              </a:spcBef>
              <a:spcAft>
                <a:spcPct val="0"/>
              </a:spcAft>
            </a:pPr>
            <a:fld id="{65C1C738-96A6-40B5-A296-C83315554B89}" type="slidenum">
              <a:rPr lang="en-US" sz="1200">
                <a:solidFill>
                  <a:srgbClr val="000000"/>
                </a:solidFill>
                <a:latin typeface="Calibri" panose="020F0502020204030204" pitchFamily="34" charset="0"/>
              </a:rPr>
              <a:pPr algn="r" defTabSz="914400" eaLnBrk="1" fontAlgn="base" hangingPunct="1">
                <a:spcBef>
                  <a:spcPct val="0"/>
                </a:spcBef>
                <a:spcAft>
                  <a:spcPct val="0"/>
                </a:spcAft>
              </a:pPr>
              <a:t>37</a:t>
            </a:fld>
            <a:endParaRPr lang="en-US" sz="1200">
              <a:solidFill>
                <a:srgbClr val="000000"/>
              </a:solidFill>
              <a:latin typeface="Calibri" panose="020F0502020204030204" pitchFamily="34" charset="0"/>
            </a:endParaRPr>
          </a:p>
        </p:txBody>
      </p:sp>
      <p:sp>
        <p:nvSpPr>
          <p:cNvPr id="1375235" name="Rectangle 2"/>
          <p:cNvSpPr>
            <a:spLocks noGrp="1" noRot="1" noChangeAspect="1" noTextEdit="1"/>
          </p:cNvSpPr>
          <p:nvPr>
            <p:ph type="sldImg"/>
          </p:nvPr>
        </p:nvSpPr>
        <p:spPr>
          <a:xfrm>
            <a:off x="685800" y="685800"/>
            <a:ext cx="5486400" cy="3429000"/>
          </a:xfrm>
          <a:ln/>
        </p:spPr>
      </p:sp>
      <p:sp>
        <p:nvSpPr>
          <p:cNvPr id="1375236" name="Rectangle 3"/>
          <p:cNvSpPr>
            <a:spLocks noGrp="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592307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defTabSz="914400" eaLnBrk="1" fontAlgn="base" hangingPunct="1">
              <a:spcBef>
                <a:spcPct val="0"/>
              </a:spcBef>
              <a:spcAft>
                <a:spcPct val="0"/>
              </a:spcAft>
            </a:pPr>
            <a:fld id="{E263063D-E17C-4A75-9D23-AEB789543D65}" type="slidenum">
              <a:rPr lang="en-US" sz="1200">
                <a:solidFill>
                  <a:srgbClr val="000000"/>
                </a:solidFill>
                <a:latin typeface="Calibri" panose="020F0502020204030204" pitchFamily="34" charset="0"/>
              </a:rPr>
              <a:pPr algn="r" defTabSz="914400" eaLnBrk="1" fontAlgn="base" hangingPunct="1">
                <a:spcBef>
                  <a:spcPct val="0"/>
                </a:spcBef>
                <a:spcAft>
                  <a:spcPct val="0"/>
                </a:spcAft>
              </a:pPr>
              <a:t>38</a:t>
            </a:fld>
            <a:endParaRPr lang="en-US" sz="1200">
              <a:solidFill>
                <a:srgbClr val="000000"/>
              </a:solidFill>
              <a:latin typeface="Calibri" panose="020F0502020204030204" pitchFamily="34" charset="0"/>
            </a:endParaRPr>
          </a:p>
        </p:txBody>
      </p:sp>
      <p:sp>
        <p:nvSpPr>
          <p:cNvPr id="1377283" name="Rectangle 2"/>
          <p:cNvSpPr>
            <a:spLocks noGrp="1" noRot="1" noChangeAspect="1" noTextEdit="1"/>
          </p:cNvSpPr>
          <p:nvPr>
            <p:ph type="sldImg"/>
          </p:nvPr>
        </p:nvSpPr>
        <p:spPr>
          <a:xfrm>
            <a:off x="685800" y="685800"/>
            <a:ext cx="5486400" cy="3429000"/>
          </a:xfrm>
          <a:ln/>
        </p:spPr>
      </p:sp>
      <p:sp>
        <p:nvSpPr>
          <p:cNvPr id="1377284" name="Rectangle 3"/>
          <p:cNvSpPr>
            <a:spLocks noGrp="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887043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0" name="Slide Image Placeholder 1"/>
          <p:cNvSpPr>
            <a:spLocks noGrp="1" noRot="1" noChangeAspect="1" noTextEdit="1"/>
          </p:cNvSpPr>
          <p:nvPr>
            <p:ph type="sldImg"/>
          </p:nvPr>
        </p:nvSpPr>
        <p:spPr>
          <a:xfrm>
            <a:off x="685800" y="685800"/>
            <a:ext cx="5486400" cy="3429000"/>
          </a:xfrm>
          <a:ln/>
        </p:spPr>
      </p:sp>
      <p:sp>
        <p:nvSpPr>
          <p:cNvPr id="1563651" name="Notes Placeholder 2"/>
          <p:cNvSpPr>
            <a:spLocks noGrp="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latin typeface="Arial" charset="0"/>
              <a:ea typeface="ＭＳ Ｐゴシック" charset="0"/>
              <a:cs typeface="Arial" charset="0"/>
            </a:endParaRPr>
          </a:p>
        </p:txBody>
      </p:sp>
      <p:sp>
        <p:nvSpPr>
          <p:cNvPr id="12288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defTabSz="914400" eaLnBrk="1" fontAlgn="base" hangingPunct="1">
              <a:spcBef>
                <a:spcPct val="0"/>
              </a:spcBef>
              <a:spcAft>
                <a:spcPct val="0"/>
              </a:spcAft>
            </a:pPr>
            <a:fld id="{B3DEC45C-4554-4665-A0D2-1745294A51E3}" type="slidenum">
              <a:rPr lang="en-US" sz="1200">
                <a:solidFill>
                  <a:prstClr val="black"/>
                </a:solidFill>
                <a:latin typeface="Calibri" panose="020F0502020204030204" pitchFamily="34" charset="0"/>
              </a:rPr>
              <a:pPr algn="r" defTabSz="914400" eaLnBrk="1" fontAlgn="base" hangingPunct="1">
                <a:spcBef>
                  <a:spcPct val="0"/>
                </a:spcBef>
                <a:spcAft>
                  <a:spcPct val="0"/>
                </a:spcAft>
              </a:pPr>
              <a:t>39</a:t>
            </a:fld>
            <a:endParaRPr lang="en-US" sz="1200">
              <a:solidFill>
                <a:prstClr val="black"/>
              </a:solidFill>
              <a:latin typeface="Calibri" panose="020F0502020204030204" pitchFamily="34" charset="0"/>
            </a:endParaRPr>
          </a:p>
        </p:txBody>
      </p:sp>
    </p:spTree>
    <p:extLst>
      <p:ext uri="{BB962C8B-B14F-4D97-AF65-F5344CB8AC3E}">
        <p14:creationId xmlns:p14="http://schemas.microsoft.com/office/powerpoint/2010/main" val="209200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194" name="Rectangle 2"/>
          <p:cNvSpPr>
            <a:spLocks noGrp="1" noRot="1" noChangeAspect="1" noChangeArrowheads="1" noTextEdit="1"/>
          </p:cNvSpPr>
          <p:nvPr>
            <p:ph type="sldImg"/>
          </p:nvPr>
        </p:nvSpPr>
        <p:spPr>
          <a:xfrm>
            <a:off x="685800" y="685800"/>
            <a:ext cx="5486400" cy="3429000"/>
          </a:xfrm>
          <a:ln/>
        </p:spPr>
      </p:sp>
      <p:sp>
        <p:nvSpPr>
          <p:cNvPr id="1544195"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r>
              <a:rPr lang="en-US" dirty="0">
                <a:solidFill>
                  <a:srgbClr val="000000"/>
                </a:solidFill>
                <a:latin typeface="Arial" charset="0"/>
                <a:ea typeface="ＭＳ Ｐゴシック" charset="0"/>
                <a:cs typeface="Arial" charset="0"/>
              </a:rPr>
              <a:t>How can we independently select interest points in each image, such that the detections are repeatable across different scales?</a:t>
            </a:r>
          </a:p>
          <a:p>
            <a:pPr>
              <a:defRPr/>
            </a:pPr>
            <a:endParaRPr lang="de-DE" dirty="0">
              <a:latin typeface="Arial" charset="0"/>
              <a:ea typeface="ＭＳ Ｐゴシック" charset="0"/>
              <a:cs typeface="Arial" charset="0"/>
            </a:endParaRPr>
          </a:p>
        </p:txBody>
      </p:sp>
    </p:spTree>
    <p:extLst>
      <p:ext uri="{BB962C8B-B14F-4D97-AF65-F5344CB8AC3E}">
        <p14:creationId xmlns:p14="http://schemas.microsoft.com/office/powerpoint/2010/main" val="1995525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1996DB-AADA-FD48-B7D3-DFEC4A09D948}" type="slidenum">
              <a:rPr lang="en-US" sz="1200">
                <a:latin typeface="Times New Roman" charset="0"/>
                <a:cs typeface="Times New Roman" charset="0"/>
              </a:rPr>
              <a:pPr eaLnBrk="1" hangingPunct="1"/>
              <a:t>40</a:t>
            </a:fld>
            <a:endParaRPr lang="en-US" sz="1200">
              <a:latin typeface="Times New Roman" charset="0"/>
              <a:cs typeface="Times New Roman" charset="0"/>
            </a:endParaRPr>
          </a:p>
        </p:txBody>
      </p:sp>
      <p:sp>
        <p:nvSpPr>
          <p:cNvPr id="180227" name="Rectangle 2"/>
          <p:cNvSpPr>
            <a:spLocks noGrp="1" noRot="1" noChangeAspect="1" noChangeArrowheads="1" noTextEdit="1"/>
          </p:cNvSpPr>
          <p:nvPr>
            <p:ph type="sldImg"/>
          </p:nvPr>
        </p:nvSpPr>
        <p:spPr bwMode="auto">
          <a:xfrm>
            <a:off x="685800" y="685800"/>
            <a:ext cx="54864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80228"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New Roman" charset="0"/>
              <a:ea typeface="ＭＳ Ｐゴシック" charset="0"/>
              <a:cs typeface="Times New Roman" charset="0"/>
            </a:endParaRPr>
          </a:p>
        </p:txBody>
      </p:sp>
    </p:spTree>
    <p:extLst>
      <p:ext uri="{BB962C8B-B14F-4D97-AF65-F5344CB8AC3E}">
        <p14:creationId xmlns:p14="http://schemas.microsoft.com/office/powerpoint/2010/main" val="3014030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250" name="Rectangle 2"/>
          <p:cNvSpPr>
            <a:spLocks noGrp="1" noRot="1" noChangeAspect="1" noChangeArrowheads="1" noTextEdit="1"/>
          </p:cNvSpPr>
          <p:nvPr>
            <p:ph type="sldImg"/>
          </p:nvPr>
        </p:nvSpPr>
        <p:spPr>
          <a:xfrm>
            <a:off x="685800" y="685800"/>
            <a:ext cx="5486400" cy="3429000"/>
          </a:xfrm>
          <a:ln/>
        </p:spPr>
      </p:sp>
      <p:sp>
        <p:nvSpPr>
          <p:cNvPr id="158925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924271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0E74F04-D7CB-644B-B411-356CECCB729A}" type="slidenum">
              <a:rPr lang="en-US" sz="1200">
                <a:latin typeface="Times New Roman" charset="0"/>
                <a:cs typeface="Times New Roman" charset="0"/>
              </a:rPr>
              <a:pPr eaLnBrk="1" hangingPunct="1"/>
              <a:t>52</a:t>
            </a:fld>
            <a:endParaRPr lang="en-US" sz="1200">
              <a:latin typeface="Times New Roman" charset="0"/>
              <a:cs typeface="Times New Roman" charset="0"/>
            </a:endParaRPr>
          </a:p>
        </p:txBody>
      </p:sp>
      <p:sp>
        <p:nvSpPr>
          <p:cNvPr id="188419" name="Rectangle 2"/>
          <p:cNvSpPr>
            <a:spLocks noGrp="1" noRot="1" noChangeAspect="1" noChangeArrowheads="1" noTextEdit="1"/>
          </p:cNvSpPr>
          <p:nvPr>
            <p:ph type="sldImg"/>
          </p:nvPr>
        </p:nvSpPr>
        <p:spPr bwMode="auto">
          <a:xfrm>
            <a:off x="685800" y="685800"/>
            <a:ext cx="54864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88420"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New Roman" charset="0"/>
              <a:ea typeface="ＭＳ Ｐゴシック" charset="0"/>
              <a:cs typeface="Times New Roman" charset="0"/>
            </a:endParaRPr>
          </a:p>
        </p:txBody>
      </p:sp>
    </p:spTree>
    <p:extLst>
      <p:ext uri="{BB962C8B-B14F-4D97-AF65-F5344CB8AC3E}">
        <p14:creationId xmlns:p14="http://schemas.microsoft.com/office/powerpoint/2010/main" val="1578855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73E3FFC8-7606-45D1-ABE0-987028CC43A9}" type="slidenum">
              <a:rPr lang="en-US" smtClean="0">
                <a:solidFill>
                  <a:prstClr val="black"/>
                </a:solidFill>
              </a:rPr>
              <a:pPr/>
              <a:t>53</a:t>
            </a:fld>
            <a:endParaRPr lang="en-US">
              <a:solidFill>
                <a:prstClr val="black"/>
              </a:solidFill>
            </a:endParaRPr>
          </a:p>
        </p:txBody>
      </p:sp>
      <p:sp>
        <p:nvSpPr>
          <p:cNvPr id="135171" name="Rectangle 2"/>
          <p:cNvSpPr>
            <a:spLocks noGrp="1" noRot="1" noChangeAspect="1" noChangeArrowheads="1" noTextEdit="1"/>
          </p:cNvSpPr>
          <p:nvPr>
            <p:ph type="sldImg"/>
          </p:nvPr>
        </p:nvSpPr>
        <p:spPr>
          <a:xfrm>
            <a:off x="685800" y="685800"/>
            <a:ext cx="5486400" cy="3429000"/>
          </a:xfrm>
          <a:ln/>
        </p:spPr>
      </p:sp>
      <p:sp>
        <p:nvSpPr>
          <p:cNvPr id="1351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90474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defTabSz="914400" eaLnBrk="1" fontAlgn="base" hangingPunct="1">
              <a:spcBef>
                <a:spcPct val="0"/>
              </a:spcBef>
              <a:spcAft>
                <a:spcPct val="0"/>
              </a:spcAft>
            </a:pPr>
            <a:fld id="{7B6CD0A2-6D6B-4801-B7C6-6307B09F0BAE}" type="slidenum">
              <a:rPr lang="en-US" sz="1200">
                <a:solidFill>
                  <a:srgbClr val="000000"/>
                </a:solidFill>
                <a:latin typeface="Calibri" panose="020F0502020204030204" pitchFamily="34" charset="0"/>
              </a:rPr>
              <a:pPr algn="r" defTabSz="914400" eaLnBrk="1" fontAlgn="base" hangingPunct="1">
                <a:spcBef>
                  <a:spcPct val="0"/>
                </a:spcBef>
                <a:spcAft>
                  <a:spcPct val="0"/>
                </a:spcAft>
              </a:pPr>
              <a:t>54</a:t>
            </a:fld>
            <a:endParaRPr lang="en-US" sz="1200">
              <a:solidFill>
                <a:srgbClr val="000000"/>
              </a:solidFill>
              <a:latin typeface="Calibri" panose="020F0502020204030204" pitchFamily="34" charset="0"/>
            </a:endParaRPr>
          </a:p>
        </p:txBody>
      </p:sp>
      <p:sp>
        <p:nvSpPr>
          <p:cNvPr id="1382403" name="Rectangle 2"/>
          <p:cNvSpPr>
            <a:spLocks noGrp="1" noRot="1" noChangeAspect="1" noChangeArrowheads="1" noTextEdit="1"/>
          </p:cNvSpPr>
          <p:nvPr>
            <p:ph type="sldImg"/>
          </p:nvPr>
        </p:nvSpPr>
        <p:spPr>
          <a:xfrm>
            <a:off x="685800" y="682625"/>
            <a:ext cx="5461000" cy="3414713"/>
          </a:xfrm>
          <a:ln/>
        </p:spPr>
      </p:sp>
      <p:sp>
        <p:nvSpPr>
          <p:cNvPr id="1382404" name="Rectangle 3"/>
          <p:cNvSpPr>
            <a:spLocks noGrp="1" noChangeArrowheads="1"/>
          </p:cNvSpPr>
          <p:nvPr>
            <p:ph type="body" idx="1"/>
          </p:nvPr>
        </p:nvSpPr>
        <p:spPr>
          <a:xfrm>
            <a:off x="890588" y="4324350"/>
            <a:ext cx="5048250" cy="4170363"/>
          </a:xfrm>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2809515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E94A39-45D6-5449-9377-D749059C5662}" type="slidenum">
              <a:rPr lang="en-US" sz="1200">
                <a:latin typeface="Times New Roman" charset="0"/>
                <a:cs typeface="Times New Roman" charset="0"/>
              </a:rPr>
              <a:pPr eaLnBrk="1" hangingPunct="1"/>
              <a:t>55</a:t>
            </a:fld>
            <a:endParaRPr lang="en-US" sz="1200">
              <a:latin typeface="Times New Roman" charset="0"/>
              <a:cs typeface="Times New Roman" charset="0"/>
            </a:endParaRPr>
          </a:p>
        </p:txBody>
      </p:sp>
      <p:sp>
        <p:nvSpPr>
          <p:cNvPr id="193539" name="Rectangle 2"/>
          <p:cNvSpPr>
            <a:spLocks noGrp="1" noRot="1" noChangeAspect="1" noChangeArrowheads="1" noTextEdit="1"/>
          </p:cNvSpPr>
          <p:nvPr>
            <p:ph type="sldImg"/>
          </p:nvPr>
        </p:nvSpPr>
        <p:spPr bwMode="auto">
          <a:xfrm>
            <a:off x="685800" y="685800"/>
            <a:ext cx="54864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93540"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New Roman" charset="0"/>
              <a:ea typeface="ＭＳ Ｐゴシック" charset="0"/>
              <a:cs typeface="Times New Roman" charset="0"/>
            </a:endParaRPr>
          </a:p>
        </p:txBody>
      </p:sp>
    </p:spTree>
    <p:extLst>
      <p:ext uri="{BB962C8B-B14F-4D97-AF65-F5344CB8AC3E}">
        <p14:creationId xmlns:p14="http://schemas.microsoft.com/office/powerpoint/2010/main" val="1528005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E94A39-45D6-5449-9377-D749059C5662}" type="slidenum">
              <a:rPr lang="en-US" sz="1200">
                <a:latin typeface="Times New Roman" charset="0"/>
                <a:cs typeface="Times New Roman" charset="0"/>
              </a:rPr>
              <a:pPr eaLnBrk="1" hangingPunct="1"/>
              <a:t>56</a:t>
            </a:fld>
            <a:endParaRPr lang="en-US" sz="1200">
              <a:latin typeface="Times New Roman" charset="0"/>
              <a:cs typeface="Times New Roman" charset="0"/>
            </a:endParaRPr>
          </a:p>
        </p:txBody>
      </p:sp>
      <p:sp>
        <p:nvSpPr>
          <p:cNvPr id="193539" name="Rectangle 2"/>
          <p:cNvSpPr>
            <a:spLocks noGrp="1" noRot="1" noChangeAspect="1" noChangeArrowheads="1" noTextEdit="1"/>
          </p:cNvSpPr>
          <p:nvPr>
            <p:ph type="sldImg"/>
          </p:nvPr>
        </p:nvSpPr>
        <p:spPr bwMode="auto">
          <a:xfrm>
            <a:off x="685800" y="685800"/>
            <a:ext cx="54864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93540"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New Roman" charset="0"/>
              <a:ea typeface="ＭＳ Ｐゴシック" charset="0"/>
              <a:cs typeface="Times New Roman" charset="0"/>
            </a:endParaRPr>
          </a:p>
        </p:txBody>
      </p:sp>
    </p:spTree>
    <p:extLst>
      <p:ext uri="{BB962C8B-B14F-4D97-AF65-F5344CB8AC3E}">
        <p14:creationId xmlns:p14="http://schemas.microsoft.com/office/powerpoint/2010/main" val="1764486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E94A39-45D6-5449-9377-D749059C5662}" type="slidenum">
              <a:rPr lang="en-US" sz="1200">
                <a:latin typeface="Times New Roman" charset="0"/>
                <a:cs typeface="Times New Roman" charset="0"/>
              </a:rPr>
              <a:pPr eaLnBrk="1" hangingPunct="1"/>
              <a:t>57</a:t>
            </a:fld>
            <a:endParaRPr lang="en-US" sz="1200">
              <a:latin typeface="Times New Roman" charset="0"/>
              <a:cs typeface="Times New Roman" charset="0"/>
            </a:endParaRPr>
          </a:p>
        </p:txBody>
      </p:sp>
      <p:sp>
        <p:nvSpPr>
          <p:cNvPr id="193539" name="Rectangle 2"/>
          <p:cNvSpPr>
            <a:spLocks noGrp="1" noRot="1" noChangeAspect="1" noChangeArrowheads="1" noTextEdit="1"/>
          </p:cNvSpPr>
          <p:nvPr>
            <p:ph type="sldImg"/>
          </p:nvPr>
        </p:nvSpPr>
        <p:spPr bwMode="auto">
          <a:xfrm>
            <a:off x="685800" y="685800"/>
            <a:ext cx="54864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93540"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New Roman" charset="0"/>
              <a:ea typeface="ＭＳ Ｐゴシック" charset="0"/>
              <a:cs typeface="Times New Roman" charset="0"/>
            </a:endParaRPr>
          </a:p>
        </p:txBody>
      </p:sp>
    </p:spTree>
    <p:extLst>
      <p:ext uri="{BB962C8B-B14F-4D97-AF65-F5344CB8AC3E}">
        <p14:creationId xmlns:p14="http://schemas.microsoft.com/office/powerpoint/2010/main" val="1132016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E94A39-45D6-5449-9377-D749059C5662}" type="slidenum">
              <a:rPr lang="en-US" sz="1200">
                <a:latin typeface="Times New Roman" charset="0"/>
                <a:cs typeface="Times New Roman" charset="0"/>
              </a:rPr>
              <a:pPr eaLnBrk="1" hangingPunct="1"/>
              <a:t>58</a:t>
            </a:fld>
            <a:endParaRPr lang="en-US" sz="1200">
              <a:latin typeface="Times New Roman" charset="0"/>
              <a:cs typeface="Times New Roman" charset="0"/>
            </a:endParaRPr>
          </a:p>
        </p:txBody>
      </p:sp>
      <p:sp>
        <p:nvSpPr>
          <p:cNvPr id="193539" name="Rectangle 2"/>
          <p:cNvSpPr>
            <a:spLocks noGrp="1" noRot="1" noChangeAspect="1" noChangeArrowheads="1" noTextEdit="1"/>
          </p:cNvSpPr>
          <p:nvPr>
            <p:ph type="sldImg"/>
          </p:nvPr>
        </p:nvSpPr>
        <p:spPr bwMode="auto">
          <a:xfrm>
            <a:off x="685800" y="685800"/>
            <a:ext cx="54864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93540"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New Roman" charset="0"/>
              <a:ea typeface="ＭＳ Ｐゴシック" charset="0"/>
              <a:cs typeface="Times New Roman" charset="0"/>
            </a:endParaRPr>
          </a:p>
        </p:txBody>
      </p:sp>
    </p:spTree>
    <p:extLst>
      <p:ext uri="{BB962C8B-B14F-4D97-AF65-F5344CB8AC3E}">
        <p14:creationId xmlns:p14="http://schemas.microsoft.com/office/powerpoint/2010/main" val="1987645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298" name="Rectangle 2"/>
          <p:cNvSpPr>
            <a:spLocks noGrp="1" noRot="1" noChangeAspect="1" noChangeArrowheads="1" noTextEdit="1"/>
          </p:cNvSpPr>
          <p:nvPr>
            <p:ph type="sldImg"/>
          </p:nvPr>
        </p:nvSpPr>
        <p:spPr>
          <a:xfrm>
            <a:off x="685800" y="685800"/>
            <a:ext cx="5486400" cy="3429000"/>
          </a:xfrm>
          <a:ln/>
        </p:spPr>
      </p:sp>
      <p:sp>
        <p:nvSpPr>
          <p:cNvPr id="159129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851677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290" name="Rectangle 2"/>
          <p:cNvSpPr>
            <a:spLocks noGrp="1" noRot="1" noChangeAspect="1" noChangeArrowheads="1" noTextEdit="1"/>
          </p:cNvSpPr>
          <p:nvPr>
            <p:ph type="sldImg"/>
          </p:nvPr>
        </p:nvSpPr>
        <p:spPr>
          <a:xfrm>
            <a:off x="685800" y="685800"/>
            <a:ext cx="5486400" cy="3429000"/>
          </a:xfrm>
          <a:ln/>
        </p:spPr>
      </p:sp>
      <p:sp>
        <p:nvSpPr>
          <p:cNvPr id="154829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de-DE">
              <a:latin typeface="Arial" charset="0"/>
              <a:ea typeface="ＭＳ Ｐゴシック" charset="0"/>
              <a:cs typeface="Arial" charset="0"/>
            </a:endParaRPr>
          </a:p>
        </p:txBody>
      </p:sp>
    </p:spTree>
    <p:extLst>
      <p:ext uri="{BB962C8B-B14F-4D97-AF65-F5344CB8AC3E}">
        <p14:creationId xmlns:p14="http://schemas.microsoft.com/office/powerpoint/2010/main" val="1116710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Rectangle 2"/>
          <p:cNvSpPr>
            <a:spLocks noGrp="1" noRot="1" noChangeAspect="1" noChangeArrowheads="1" noTextEdit="1"/>
          </p:cNvSpPr>
          <p:nvPr>
            <p:ph type="sldImg"/>
          </p:nvPr>
        </p:nvSpPr>
        <p:spPr>
          <a:xfrm>
            <a:off x="685800" y="685800"/>
            <a:ext cx="5486400" cy="3429000"/>
          </a:xfrm>
          <a:ln/>
        </p:spPr>
      </p:sp>
      <p:sp>
        <p:nvSpPr>
          <p:cNvPr id="159334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962106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defTabSz="914400" eaLnBrk="1" fontAlgn="base" hangingPunct="1">
              <a:spcBef>
                <a:spcPct val="0"/>
              </a:spcBef>
              <a:spcAft>
                <a:spcPct val="0"/>
              </a:spcAft>
            </a:pPr>
            <a:fld id="{02F79293-2010-4F40-9408-46F0A77789FD}" type="slidenum">
              <a:rPr lang="en-US" sz="1200">
                <a:solidFill>
                  <a:srgbClr val="000000"/>
                </a:solidFill>
                <a:latin typeface="Calibri" panose="020F0502020204030204" pitchFamily="34" charset="0"/>
              </a:rPr>
              <a:pPr algn="r" defTabSz="914400" eaLnBrk="1" fontAlgn="base" hangingPunct="1">
                <a:spcBef>
                  <a:spcPct val="0"/>
                </a:spcBef>
                <a:spcAft>
                  <a:spcPct val="0"/>
                </a:spcAft>
              </a:pPr>
              <a:t>61</a:t>
            </a:fld>
            <a:endParaRPr lang="en-US" sz="1200">
              <a:solidFill>
                <a:srgbClr val="000000"/>
              </a:solidFill>
              <a:latin typeface="Calibri" panose="020F0502020204030204" pitchFamily="34" charset="0"/>
            </a:endParaRPr>
          </a:p>
        </p:txBody>
      </p:sp>
      <p:sp>
        <p:nvSpPr>
          <p:cNvPr id="1384451" name="Rectangle 2"/>
          <p:cNvSpPr>
            <a:spLocks noGrp="1" noRot="1" noChangeAspect="1" noChangeArrowheads="1" noTextEdit="1"/>
          </p:cNvSpPr>
          <p:nvPr>
            <p:ph type="sldImg"/>
          </p:nvPr>
        </p:nvSpPr>
        <p:spPr>
          <a:xfrm>
            <a:off x="685800" y="682625"/>
            <a:ext cx="5461000" cy="3414713"/>
          </a:xfrm>
          <a:ln/>
        </p:spPr>
      </p:sp>
      <p:sp>
        <p:nvSpPr>
          <p:cNvPr id="1384452" name="Rectangle 3"/>
          <p:cNvSpPr>
            <a:spLocks noGrp="1" noChangeArrowheads="1"/>
          </p:cNvSpPr>
          <p:nvPr>
            <p:ph type="body" idx="1"/>
          </p:nvPr>
        </p:nvSpPr>
        <p:spPr>
          <a:xfrm>
            <a:off x="890588" y="4324350"/>
            <a:ext cx="5048250" cy="4170363"/>
          </a:xfrm>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3490744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522" name="Slide Image Placeholder 1"/>
          <p:cNvSpPr>
            <a:spLocks noGrp="1" noRot="1" noChangeAspect="1" noTextEdit="1"/>
          </p:cNvSpPr>
          <p:nvPr>
            <p:ph type="sldImg"/>
          </p:nvPr>
        </p:nvSpPr>
        <p:spPr>
          <a:xfrm>
            <a:off x="685800" y="685800"/>
            <a:ext cx="5486400" cy="3429000"/>
          </a:xfrm>
          <a:ln/>
        </p:spPr>
      </p:sp>
      <p:sp>
        <p:nvSpPr>
          <p:cNvPr id="1387523" name="Notes Placeholder 2"/>
          <p:cNvSpPr>
            <a:spLocks noGrp="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
        <p:nvSpPr>
          <p:cNvPr id="137219"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defTabSz="914400" eaLnBrk="1" fontAlgn="base" hangingPunct="1">
              <a:spcBef>
                <a:spcPct val="0"/>
              </a:spcBef>
              <a:spcAft>
                <a:spcPct val="0"/>
              </a:spcAft>
            </a:pPr>
            <a:fld id="{77DB843B-9429-47FD-A27C-96AF0AFE50B3}" type="slidenum">
              <a:rPr lang="en-US" sz="1100" b="1">
                <a:solidFill>
                  <a:srgbClr val="000000"/>
                </a:solidFill>
                <a:latin typeface="Times New Roman" panose="02020603050405020304" pitchFamily="18" charset="0"/>
              </a:rPr>
              <a:pPr algn="r" defTabSz="914400" eaLnBrk="1" fontAlgn="base" hangingPunct="1">
                <a:spcBef>
                  <a:spcPct val="0"/>
                </a:spcBef>
                <a:spcAft>
                  <a:spcPct val="0"/>
                </a:spcAft>
              </a:pPr>
              <a:t>63</a:t>
            </a:fld>
            <a:endParaRPr lang="en-US" sz="1100" b="1">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729451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defTabSz="914400" eaLnBrk="1" fontAlgn="base" hangingPunct="1">
              <a:spcBef>
                <a:spcPct val="0"/>
              </a:spcBef>
              <a:spcAft>
                <a:spcPct val="0"/>
              </a:spcAft>
            </a:pPr>
            <a:fld id="{5E877F6A-AD07-4012-9E79-D41CBD16574C}" type="slidenum">
              <a:rPr lang="en-US" sz="1200">
                <a:solidFill>
                  <a:srgbClr val="000000"/>
                </a:solidFill>
                <a:latin typeface="Calibri" panose="020F0502020204030204" pitchFamily="34" charset="0"/>
              </a:rPr>
              <a:pPr algn="r" defTabSz="914400" eaLnBrk="1" fontAlgn="base" hangingPunct="1">
                <a:spcBef>
                  <a:spcPct val="0"/>
                </a:spcBef>
                <a:spcAft>
                  <a:spcPct val="0"/>
                </a:spcAft>
              </a:pPr>
              <a:t>64</a:t>
            </a:fld>
            <a:endParaRPr lang="en-US" sz="1200">
              <a:solidFill>
                <a:srgbClr val="000000"/>
              </a:solidFill>
              <a:latin typeface="Calibri" panose="020F0502020204030204" pitchFamily="34" charset="0"/>
            </a:endParaRPr>
          </a:p>
        </p:txBody>
      </p:sp>
      <p:sp>
        <p:nvSpPr>
          <p:cNvPr id="1389571" name="Rectangle 2"/>
          <p:cNvSpPr>
            <a:spLocks noGrp="1" noRot="1" noChangeAspect="1" noTextEdit="1"/>
          </p:cNvSpPr>
          <p:nvPr>
            <p:ph type="sldImg"/>
          </p:nvPr>
        </p:nvSpPr>
        <p:spPr>
          <a:xfrm>
            <a:off x="685800" y="685800"/>
            <a:ext cx="5486400" cy="3429000"/>
          </a:xfrm>
          <a:ln/>
        </p:spPr>
      </p:sp>
      <p:sp>
        <p:nvSpPr>
          <p:cNvPr id="1389572" name="Rectangle 3"/>
          <p:cNvSpPr>
            <a:spLocks noGrp="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3814618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Grp="1" noRot="1" noChangeAspect="1" noChangeArrowheads="1" noTextEdit="1"/>
          </p:cNvSpPr>
          <p:nvPr>
            <p:ph type="sldImg"/>
          </p:nvPr>
        </p:nvSpPr>
        <p:spPr>
          <a:xfrm>
            <a:off x="685800" y="685800"/>
            <a:ext cx="5486400" cy="3429000"/>
          </a:xfrm>
          <a:ln/>
        </p:spPr>
      </p:sp>
      <p:sp>
        <p:nvSpPr>
          <p:cNvPr id="161485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201873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685800" y="685800"/>
            <a:ext cx="5486400" cy="3429000"/>
          </a:xfrm>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685800" y="685800"/>
            <a:ext cx="5486400" cy="3429000"/>
          </a:xfrm>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618" name="Slide Image Placeholder 1"/>
          <p:cNvSpPr>
            <a:spLocks noGrp="1" noRot="1" noChangeAspect="1" noTextEdit="1"/>
          </p:cNvSpPr>
          <p:nvPr>
            <p:ph type="sldImg"/>
          </p:nvPr>
        </p:nvSpPr>
        <p:spPr>
          <a:xfrm>
            <a:off x="685800" y="685800"/>
            <a:ext cx="5486400" cy="3429000"/>
          </a:xfrm>
          <a:ln/>
        </p:spPr>
      </p:sp>
      <p:sp>
        <p:nvSpPr>
          <p:cNvPr id="1391619" name="Notes Placeholder 2"/>
          <p:cNvSpPr>
            <a:spLocks noGrp="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
        <p:nvSpPr>
          <p:cNvPr id="145411"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defTabSz="914400" eaLnBrk="1" fontAlgn="base" hangingPunct="1">
              <a:spcBef>
                <a:spcPct val="0"/>
              </a:spcBef>
              <a:spcAft>
                <a:spcPct val="0"/>
              </a:spcAft>
            </a:pPr>
            <a:fld id="{75158E10-E943-490B-AFFF-7C0637A34ED2}" type="slidenum">
              <a:rPr lang="en-US" sz="1200">
                <a:solidFill>
                  <a:srgbClr val="000000"/>
                </a:solidFill>
                <a:latin typeface="Calibri" panose="020F0502020204030204" pitchFamily="34" charset="0"/>
              </a:rPr>
              <a:pPr algn="r" defTabSz="914400" eaLnBrk="1" fontAlgn="base" hangingPunct="1">
                <a:spcBef>
                  <a:spcPct val="0"/>
                </a:spcBef>
                <a:spcAft>
                  <a:spcPct val="0"/>
                </a:spcAft>
              </a:pPr>
              <a:t>70</a:t>
            </a:fld>
            <a:endParaRPr lang="en-US" sz="1200">
              <a:solidFill>
                <a:srgbClr val="000000"/>
              </a:solidFill>
              <a:latin typeface="Calibri" panose="020F0502020204030204" pitchFamily="34" charset="0"/>
            </a:endParaRPr>
          </a:p>
        </p:txBody>
      </p:sp>
    </p:spTree>
    <p:extLst>
      <p:ext uri="{BB962C8B-B14F-4D97-AF65-F5344CB8AC3E}">
        <p14:creationId xmlns:p14="http://schemas.microsoft.com/office/powerpoint/2010/main" val="362409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Rot="1" noChangeAspect="1" noChangeArrowheads="1" noTextEdit="1"/>
          </p:cNvSpPr>
          <p:nvPr>
            <p:ph type="sldImg"/>
          </p:nvPr>
        </p:nvSpPr>
        <p:spPr>
          <a:xfrm>
            <a:off x="685800" y="685800"/>
            <a:ext cx="5486400" cy="3429000"/>
          </a:xfrm>
          <a:ln/>
        </p:spPr>
      </p:sp>
      <p:sp>
        <p:nvSpPr>
          <p:cNvPr id="159641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4035742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Rectangle 2"/>
          <p:cNvSpPr>
            <a:spLocks noGrp="1" noRot="1" noChangeAspect="1" noChangeArrowheads="1" noTextEdit="1"/>
          </p:cNvSpPr>
          <p:nvPr>
            <p:ph type="sldImg"/>
          </p:nvPr>
        </p:nvSpPr>
        <p:spPr>
          <a:xfrm>
            <a:off x="685800" y="685800"/>
            <a:ext cx="5486400" cy="3429000"/>
          </a:xfrm>
          <a:ln/>
        </p:spPr>
      </p:sp>
      <p:sp>
        <p:nvSpPr>
          <p:cNvPr id="159846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017174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Rectangle 2"/>
          <p:cNvSpPr>
            <a:spLocks noGrp="1" noRot="1" noChangeAspect="1" noChangeArrowheads="1" noTextEdit="1"/>
          </p:cNvSpPr>
          <p:nvPr>
            <p:ph type="sldImg"/>
          </p:nvPr>
        </p:nvSpPr>
        <p:spPr>
          <a:xfrm>
            <a:off x="685800" y="685800"/>
            <a:ext cx="5486400" cy="3429000"/>
          </a:xfrm>
          <a:ln/>
        </p:spPr>
      </p:sp>
      <p:sp>
        <p:nvSpPr>
          <p:cNvPr id="155033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de-DE">
              <a:latin typeface="Arial" charset="0"/>
              <a:ea typeface="ＭＳ Ｐゴシック" charset="0"/>
              <a:cs typeface="Arial" charset="0"/>
            </a:endParaRPr>
          </a:p>
        </p:txBody>
      </p:sp>
    </p:spTree>
    <p:extLst>
      <p:ext uri="{BB962C8B-B14F-4D97-AF65-F5344CB8AC3E}">
        <p14:creationId xmlns:p14="http://schemas.microsoft.com/office/powerpoint/2010/main" val="108869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514" name="Rectangle 2"/>
          <p:cNvSpPr>
            <a:spLocks noGrp="1" noRot="1" noChangeAspect="1" noChangeArrowheads="1" noTextEdit="1"/>
          </p:cNvSpPr>
          <p:nvPr>
            <p:ph type="sldImg"/>
          </p:nvPr>
        </p:nvSpPr>
        <p:spPr>
          <a:xfrm>
            <a:off x="685800" y="685800"/>
            <a:ext cx="5486400" cy="3429000"/>
          </a:xfrm>
          <a:ln/>
        </p:spPr>
      </p:sp>
      <p:sp>
        <p:nvSpPr>
          <p:cNvPr id="160051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476827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Rectangle 2"/>
          <p:cNvSpPr>
            <a:spLocks noGrp="1" noRot="1" noChangeAspect="1" noChangeArrowheads="1" noTextEdit="1"/>
          </p:cNvSpPr>
          <p:nvPr>
            <p:ph type="sldImg"/>
          </p:nvPr>
        </p:nvSpPr>
        <p:spPr>
          <a:xfrm>
            <a:off x="685800" y="685800"/>
            <a:ext cx="5486400" cy="3429000"/>
          </a:xfrm>
          <a:ln/>
        </p:spPr>
      </p:sp>
      <p:sp>
        <p:nvSpPr>
          <p:cNvPr id="160256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3965907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10" name="Rectangle 2"/>
          <p:cNvSpPr>
            <a:spLocks noGrp="1" noRot="1" noChangeAspect="1" noChangeArrowheads="1" noTextEdit="1"/>
          </p:cNvSpPr>
          <p:nvPr>
            <p:ph type="sldImg"/>
          </p:nvPr>
        </p:nvSpPr>
        <p:spPr>
          <a:xfrm>
            <a:off x="685800" y="685800"/>
            <a:ext cx="5486400" cy="3429000"/>
          </a:xfrm>
          <a:ln/>
        </p:spPr>
      </p:sp>
      <p:sp>
        <p:nvSpPr>
          <p:cNvPr id="160461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28102690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658" name="Rectangle 2"/>
          <p:cNvSpPr>
            <a:spLocks noGrp="1" noRot="1" noChangeAspect="1" noChangeArrowheads="1" noTextEdit="1"/>
          </p:cNvSpPr>
          <p:nvPr>
            <p:ph type="sldImg"/>
          </p:nvPr>
        </p:nvSpPr>
        <p:spPr>
          <a:xfrm>
            <a:off x="685800" y="685800"/>
            <a:ext cx="5486400" cy="3429000"/>
          </a:xfrm>
          <a:ln/>
        </p:spPr>
      </p:sp>
      <p:sp>
        <p:nvSpPr>
          <p:cNvPr id="160665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spcBef>
                <a:spcPct val="0"/>
              </a:spcBef>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18195349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3B5D99-9652-934A-B5BF-CF7B594F975C}" type="slidenum">
              <a:rPr lang="en-US" sz="1200">
                <a:solidFill>
                  <a:srgbClr val="000000"/>
                </a:solidFill>
                <a:latin typeface="Calibri" charset="0"/>
              </a:rPr>
              <a:pPr eaLnBrk="1" hangingPunct="1"/>
              <a:t>80</a:t>
            </a:fld>
            <a:endParaRPr lang="en-US" sz="1200">
              <a:solidFill>
                <a:srgbClr val="000000"/>
              </a:solidFill>
              <a:latin typeface="Calibri" charset="0"/>
            </a:endParaRPr>
          </a:p>
        </p:txBody>
      </p:sp>
      <p:sp>
        <p:nvSpPr>
          <p:cNvPr id="408578" name="Rectangle 2"/>
          <p:cNvSpPr>
            <a:spLocks noGrp="1" noRot="1" noChangeAspect="1" noTextEdit="1"/>
          </p:cNvSpPr>
          <p:nvPr>
            <p:ph type="sldImg"/>
          </p:nvPr>
        </p:nvSpPr>
        <p:spPr bwMode="auto">
          <a:xfrm>
            <a:off x="685800" y="685800"/>
            <a:ext cx="54864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08579"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1053259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D8C1BA-33F3-D64F-8DDC-87D87D676047}" type="slidenum">
              <a:rPr lang="en-US" sz="1200">
                <a:solidFill>
                  <a:srgbClr val="000000"/>
                </a:solidFill>
                <a:latin typeface="Calibri" charset="0"/>
              </a:rPr>
              <a:pPr eaLnBrk="1" hangingPunct="1"/>
              <a:t>81</a:t>
            </a:fld>
            <a:endParaRPr lang="en-US" sz="1200">
              <a:solidFill>
                <a:srgbClr val="000000"/>
              </a:solidFill>
              <a:latin typeface="Calibri" charset="0"/>
            </a:endParaRPr>
          </a:p>
        </p:txBody>
      </p:sp>
      <p:sp>
        <p:nvSpPr>
          <p:cNvPr id="410626" name="Rectangle 2"/>
          <p:cNvSpPr>
            <a:spLocks noGrp="1" noRot="1" noChangeAspect="1" noTextEdit="1"/>
          </p:cNvSpPr>
          <p:nvPr>
            <p:ph type="sldImg"/>
          </p:nvPr>
        </p:nvSpPr>
        <p:spPr bwMode="auto">
          <a:xfrm>
            <a:off x="685800" y="685800"/>
            <a:ext cx="54864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10627"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1462259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7772825-7161-A849-B553-BFF180A527C7}" type="slidenum">
              <a:rPr lang="en-US" sz="1200">
                <a:solidFill>
                  <a:srgbClr val="000000"/>
                </a:solidFill>
                <a:latin typeface="Calibri" charset="0"/>
              </a:rPr>
              <a:pPr eaLnBrk="1" hangingPunct="1"/>
              <a:t>82</a:t>
            </a:fld>
            <a:endParaRPr lang="en-US" sz="1200">
              <a:solidFill>
                <a:srgbClr val="000000"/>
              </a:solidFill>
              <a:latin typeface="Calibri" charset="0"/>
            </a:endParaRPr>
          </a:p>
        </p:txBody>
      </p:sp>
      <p:sp>
        <p:nvSpPr>
          <p:cNvPr id="412674" name="Rectangle 2"/>
          <p:cNvSpPr>
            <a:spLocks noGrp="1" noRot="1" noChangeAspect="1" noTextEdit="1"/>
          </p:cNvSpPr>
          <p:nvPr>
            <p:ph type="sldImg"/>
          </p:nvPr>
        </p:nvSpPr>
        <p:spPr bwMode="auto">
          <a:xfrm>
            <a:off x="685800" y="685800"/>
            <a:ext cx="54864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12675"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Tree>
    <p:extLst>
      <p:ext uri="{BB962C8B-B14F-4D97-AF65-F5344CB8AC3E}">
        <p14:creationId xmlns:p14="http://schemas.microsoft.com/office/powerpoint/2010/main" val="2126682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Rectangle 2"/>
          <p:cNvSpPr>
            <a:spLocks noGrp="1" noRot="1" noChangeAspect="1" noChangeArrowheads="1" noTextEdit="1"/>
          </p:cNvSpPr>
          <p:nvPr>
            <p:ph type="sldImg"/>
          </p:nvPr>
        </p:nvSpPr>
        <p:spPr>
          <a:xfrm>
            <a:off x="685800" y="685800"/>
            <a:ext cx="5486400" cy="3429000"/>
          </a:xfrm>
          <a:ln/>
        </p:spPr>
      </p:sp>
      <p:sp>
        <p:nvSpPr>
          <p:cNvPr id="155443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de-DE">
              <a:latin typeface="Arial" charset="0"/>
              <a:ea typeface="ＭＳ Ｐゴシック" charset="0"/>
              <a:cs typeface="Arial" charset="0"/>
            </a:endParaRPr>
          </a:p>
        </p:txBody>
      </p:sp>
    </p:spTree>
    <p:extLst>
      <p:ext uri="{BB962C8B-B14F-4D97-AF65-F5344CB8AC3E}">
        <p14:creationId xmlns:p14="http://schemas.microsoft.com/office/powerpoint/2010/main" val="394775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Rectangle 2"/>
          <p:cNvSpPr>
            <a:spLocks noGrp="1" noRot="1" noChangeAspect="1" noChangeArrowheads="1" noTextEdit="1"/>
          </p:cNvSpPr>
          <p:nvPr>
            <p:ph type="sldImg"/>
          </p:nvPr>
        </p:nvSpPr>
        <p:spPr>
          <a:xfrm>
            <a:off x="685800" y="685800"/>
            <a:ext cx="5486400" cy="3429000"/>
          </a:xfrm>
          <a:ln/>
        </p:spPr>
      </p:sp>
      <p:sp>
        <p:nvSpPr>
          <p:cNvPr id="155648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de-DE">
              <a:latin typeface="Arial" charset="0"/>
              <a:ea typeface="ＭＳ Ｐゴシック" charset="0"/>
              <a:cs typeface="Arial" charset="0"/>
            </a:endParaRPr>
          </a:p>
        </p:txBody>
      </p:sp>
    </p:spTree>
    <p:extLst>
      <p:ext uri="{BB962C8B-B14F-4D97-AF65-F5344CB8AC3E}">
        <p14:creationId xmlns:p14="http://schemas.microsoft.com/office/powerpoint/2010/main" val="263191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Rectangle 2"/>
          <p:cNvSpPr>
            <a:spLocks noGrp="1" noRot="1" noChangeAspect="1" noChangeArrowheads="1" noTextEdit="1"/>
          </p:cNvSpPr>
          <p:nvPr>
            <p:ph type="sldImg"/>
          </p:nvPr>
        </p:nvSpPr>
        <p:spPr>
          <a:xfrm>
            <a:off x="685800" y="685800"/>
            <a:ext cx="5486400" cy="3429000"/>
          </a:xfrm>
          <a:ln/>
        </p:spPr>
      </p:sp>
      <p:sp>
        <p:nvSpPr>
          <p:cNvPr id="155853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de-DE">
              <a:latin typeface="Arial" charset="0"/>
              <a:ea typeface="ＭＳ Ｐゴシック" charset="0"/>
              <a:cs typeface="Arial" charset="0"/>
            </a:endParaRPr>
          </a:p>
        </p:txBody>
      </p:sp>
    </p:spTree>
    <p:extLst>
      <p:ext uri="{BB962C8B-B14F-4D97-AF65-F5344CB8AC3E}">
        <p14:creationId xmlns:p14="http://schemas.microsoft.com/office/powerpoint/2010/main" val="1816241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4" name="Slide Image Placeholder 1"/>
          <p:cNvSpPr>
            <a:spLocks noGrp="1" noRot="1" noChangeAspect="1" noTextEdit="1"/>
          </p:cNvSpPr>
          <p:nvPr>
            <p:ph type="sldImg"/>
          </p:nvPr>
        </p:nvSpPr>
        <p:spPr>
          <a:xfrm>
            <a:off x="685800" y="685800"/>
            <a:ext cx="5486400" cy="3429000"/>
          </a:xfrm>
          <a:ln/>
        </p:spPr>
      </p:sp>
      <p:sp>
        <p:nvSpPr>
          <p:cNvPr id="1344515" name="Notes Placeholder 2"/>
          <p:cNvSpPr>
            <a:spLocks noGrp="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defTabSz="912813">
              <a:spcBef>
                <a:spcPct val="0"/>
              </a:spcBef>
              <a:defRPr/>
            </a:pPr>
            <a:endParaRPr lang="en-US">
              <a:latin typeface="Arial" charset="0"/>
              <a:ea typeface="ＭＳ Ｐゴシック" charset="0"/>
              <a:cs typeface="Arial" charset="0"/>
            </a:endParaRPr>
          </a:p>
        </p:txBody>
      </p:sp>
      <p:sp>
        <p:nvSpPr>
          <p:cNvPr id="79875"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AB1BCABC-46F7-462E-A1B7-93932B11B2F8}" type="slidenum">
              <a:rPr lang="en-US" sz="1200">
                <a:solidFill>
                  <a:srgbClr val="000000"/>
                </a:solidFill>
                <a:latin typeface="Calibri" panose="020F0502020204030204" pitchFamily="34" charset="0"/>
              </a:rPr>
              <a:pPr algn="r" eaLnBrk="1" hangingPunct="1"/>
              <a:t>10</a:t>
            </a:fld>
            <a:endParaRPr lang="en-US" sz="1200">
              <a:solidFill>
                <a:srgbClr val="000000"/>
              </a:solidFill>
              <a:latin typeface="Calibri" panose="020F0502020204030204" pitchFamily="34" charset="0"/>
            </a:endParaRPr>
          </a:p>
        </p:txBody>
      </p:sp>
    </p:spTree>
    <p:extLst>
      <p:ext uri="{BB962C8B-B14F-4D97-AF65-F5344CB8AC3E}">
        <p14:creationId xmlns:p14="http://schemas.microsoft.com/office/powerpoint/2010/main" val="889669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58722" name="Rectangle 2"/>
          <p:cNvSpPr>
            <a:spLocks noGrp="1" noChangeArrowheads="1"/>
          </p:cNvSpPr>
          <p:nvPr>
            <p:ph type="ctrTitle"/>
          </p:nvPr>
        </p:nvSpPr>
        <p:spPr>
          <a:xfrm>
            <a:off x="685800" y="1775356"/>
            <a:ext cx="7772400" cy="1225021"/>
          </a:xfrm>
        </p:spPr>
        <p:txBody>
          <a:bodyPr/>
          <a:lstStyle>
            <a:lvl1pPr algn="ctr">
              <a:defRPr/>
            </a:lvl1pPr>
          </a:lstStyle>
          <a:p>
            <a:pPr lvl="0"/>
            <a:r>
              <a:rPr lang="en-US" noProof="0"/>
              <a:t>Click to edit Master title style</a:t>
            </a:r>
          </a:p>
        </p:txBody>
      </p:sp>
      <p:sp>
        <p:nvSpPr>
          <p:cNvPr id="158723" name="Rectangle 3"/>
          <p:cNvSpPr>
            <a:spLocks noGrp="1" noChangeArrowheads="1"/>
          </p:cNvSpPr>
          <p:nvPr>
            <p:ph type="subTitle" idx="1"/>
          </p:nvPr>
        </p:nvSpPr>
        <p:spPr>
          <a:xfrm>
            <a:off x="1371600" y="3238500"/>
            <a:ext cx="6400800" cy="1460500"/>
          </a:xfrm>
        </p:spPr>
        <p:txBody>
          <a:bodyPr/>
          <a:lstStyle>
            <a:lvl1pPr marL="0" indent="0" algn="ctr">
              <a:buFontTx/>
              <a:buNone/>
              <a:defRPr/>
            </a:lvl1pPr>
          </a:lstStyle>
          <a:p>
            <a:pPr lvl="0"/>
            <a:r>
              <a:rPr lang="en-US" noProof="0"/>
              <a:t>Click to edit Master subtitle style</a:t>
            </a:r>
          </a:p>
        </p:txBody>
      </p:sp>
      <p:sp>
        <p:nvSpPr>
          <p:cNvPr id="158724" name="Rectangle 4"/>
          <p:cNvSpPr>
            <a:spLocks noGrp="1" noChangeArrowheads="1"/>
          </p:cNvSpPr>
          <p:nvPr>
            <p:ph type="dt" sz="half" idx="2"/>
          </p:nvPr>
        </p:nvSpPr>
        <p:spPr/>
        <p:txBody>
          <a:bodyPr/>
          <a:lstStyle>
            <a:lvl1pPr>
              <a:defRPr/>
            </a:lvl1pPr>
          </a:lstStyle>
          <a:p>
            <a:endParaRPr lang="en-US"/>
          </a:p>
        </p:txBody>
      </p:sp>
      <p:sp>
        <p:nvSpPr>
          <p:cNvPr id="158725" name="Rectangle 5"/>
          <p:cNvSpPr>
            <a:spLocks noGrp="1" noChangeArrowheads="1"/>
          </p:cNvSpPr>
          <p:nvPr>
            <p:ph type="ftr" sz="quarter" idx="3"/>
          </p:nvPr>
        </p:nvSpPr>
        <p:spPr/>
        <p:txBody>
          <a:bodyPr/>
          <a:lstStyle>
            <a:lvl1pPr>
              <a:defRPr/>
            </a:lvl1pPr>
          </a:lstStyle>
          <a:p>
            <a:endParaRPr lang="en-US"/>
          </a:p>
        </p:txBody>
      </p:sp>
      <p:sp>
        <p:nvSpPr>
          <p:cNvPr id="158726" name="Rectangle 6"/>
          <p:cNvSpPr>
            <a:spLocks noGrp="1" noChangeArrowheads="1"/>
          </p:cNvSpPr>
          <p:nvPr>
            <p:ph type="sldNum" sz="quarter" idx="4"/>
          </p:nvPr>
        </p:nvSpPr>
        <p:spPr/>
        <p:txBody>
          <a:bodyPr/>
          <a:lstStyle>
            <a:lvl1pPr>
              <a:defRPr/>
            </a:lvl1pPr>
          </a:lstStyle>
          <a:p>
            <a:fld id="{BA93141F-DE4D-474A-8F24-09A92C4FF49E}"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57BFB887-F8C4-440F-AA63-462D42DE3B47}" type="slidenum">
              <a:rPr lang="en-US"/>
              <a:pPr/>
              <a:t>‹#›</a:t>
            </a:fld>
            <a:endParaRPr lang="en-US"/>
          </a:p>
        </p:txBody>
      </p:sp>
    </p:spTree>
    <p:extLst>
      <p:ext uri="{BB962C8B-B14F-4D97-AF65-F5344CB8AC3E}">
        <p14:creationId xmlns:p14="http://schemas.microsoft.com/office/powerpoint/2010/main" val="3737348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190500"/>
            <a:ext cx="2057400" cy="4914636"/>
          </a:xfrm>
        </p:spPr>
        <p:txBody>
          <a:bodyPr vert="eaVert"/>
          <a:lstStyle/>
          <a:p>
            <a:r>
              <a:rPr lang="tr-TR"/>
              <a:t>Asıl başlık stili için tıklatın</a:t>
            </a:r>
            <a:endParaRPr lang="en-US"/>
          </a:p>
        </p:txBody>
      </p:sp>
      <p:sp>
        <p:nvSpPr>
          <p:cNvPr id="3" name="Dikey Metin Yer Tutucusu 2"/>
          <p:cNvSpPr>
            <a:spLocks noGrp="1"/>
          </p:cNvSpPr>
          <p:nvPr>
            <p:ph type="body" orient="vert" idx="1"/>
          </p:nvPr>
        </p:nvSpPr>
        <p:spPr>
          <a:xfrm>
            <a:off x="457200" y="190500"/>
            <a:ext cx="6019800" cy="4914636"/>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023B5A37-0651-4950-B56D-A97B6AB89674}" type="slidenum">
              <a:rPr lang="en-US"/>
              <a:pPr/>
              <a:t>‹#›</a:t>
            </a:fld>
            <a:endParaRPr lang="en-US"/>
          </a:p>
        </p:txBody>
      </p:sp>
    </p:spTree>
    <p:extLst>
      <p:ext uri="{BB962C8B-B14F-4D97-AF65-F5344CB8AC3E}">
        <p14:creationId xmlns:p14="http://schemas.microsoft.com/office/powerpoint/2010/main" val="4140788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1178500"/>
            <a:ext cx="8380412" cy="625171"/>
          </a:xfrm>
        </p:spPr>
        <p:txBody>
          <a:bodyPr>
            <a:normAutofit/>
          </a:bodyPr>
          <a:lstStyle>
            <a:lvl1pPr algn="l" rtl="0" fontAlgn="base">
              <a:lnSpc>
                <a:spcPct val="90000"/>
              </a:lnSpc>
              <a:spcBef>
                <a:spcPct val="0"/>
              </a:spcBef>
              <a:spcAft>
                <a:spcPct val="0"/>
              </a:spcAft>
              <a:defRPr lang="en-US" sz="3000" spc="-250" dirty="0">
                <a:ln w="3175">
                  <a:noFill/>
                </a:ln>
                <a:solidFill>
                  <a:schemeClr val="tx1"/>
                </a:solidFill>
                <a:effectLst/>
                <a:latin typeface="Kalinga" pitchFamily="34" charset="0"/>
                <a:ea typeface="+mn-ea"/>
                <a:cs typeface="Kalinga" pitchFamily="34" charset="0"/>
              </a:defRPr>
            </a:lvl1pPr>
          </a:lstStyle>
          <a:p>
            <a:r>
              <a:rPr lang="en-US" dirty="0"/>
              <a:t>Click to edit Master title style</a:t>
            </a:r>
          </a:p>
        </p:txBody>
      </p:sp>
      <p:sp>
        <p:nvSpPr>
          <p:cNvPr id="3" name="Text Placeholder 2"/>
          <p:cNvSpPr>
            <a:spLocks noGrp="1"/>
          </p:cNvSpPr>
          <p:nvPr>
            <p:ph type="body" idx="1"/>
          </p:nvPr>
        </p:nvSpPr>
        <p:spPr>
          <a:xfrm>
            <a:off x="381000" y="2166718"/>
            <a:ext cx="8380412" cy="1730375"/>
          </a:xfrm>
        </p:spPr>
        <p:txBody>
          <a:bodyPr/>
          <a:lstStyle>
            <a:lvl1pPr>
              <a:buFontTx/>
              <a:buBlip>
                <a:blip r:embed="rId2"/>
              </a:buBlip>
              <a:defRPr/>
            </a:lvl1pPr>
            <a:lvl2pPr>
              <a:buFontTx/>
              <a:buBlip>
                <a:blip r:embed="rId3"/>
              </a:buBlip>
              <a:defRPr/>
            </a:lvl2pPr>
            <a:lvl3pPr>
              <a:buFontTx/>
              <a:buBlip>
                <a:blip r:embed="rId3"/>
              </a:buBlip>
              <a:defRPr/>
            </a:lvl3pPr>
            <a:lvl4pPr>
              <a:buFontTx/>
              <a:buBlip>
                <a:blip r:embed="rId3"/>
              </a:buBlip>
              <a:defRPr/>
            </a:lvl4pPr>
            <a:lvl5pPr>
              <a:buFontTx/>
              <a:buBlip>
                <a:blip r:embed="rId3"/>
              </a:buBlip>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8126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1511"/>
            <a:ext cx="8229600" cy="949854"/>
          </a:xfrm>
        </p:spPr>
        <p:txBody>
          <a:bodyPr/>
          <a:lstStyle/>
          <a:p>
            <a:r>
              <a:rPr lang="en-US"/>
              <a:t>Click to edit Master title style</a:t>
            </a:r>
          </a:p>
        </p:txBody>
      </p:sp>
      <p:sp>
        <p:nvSpPr>
          <p:cNvPr id="3" name="Text Placeholder 2"/>
          <p:cNvSpPr>
            <a:spLocks noGrp="1"/>
          </p:cNvSpPr>
          <p:nvPr>
            <p:ph type="body" sz="half" idx="1"/>
          </p:nvPr>
        </p:nvSpPr>
        <p:spPr>
          <a:xfrm>
            <a:off x="457200" y="1333501"/>
            <a:ext cx="4038600" cy="37756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333500"/>
            <a:ext cx="4038600" cy="1824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284802"/>
            <a:ext cx="4038600" cy="1824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fld id="{57F17FC9-AD73-5E4E-8CAF-5CF82EB55906}" type="datetime1">
              <a:rPr lang="en-US"/>
              <a:pPr/>
              <a:t>3/15/22</a:t>
            </a:fld>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9BC33A16-58E5-D141-8474-E787D4D8EEC6}" type="slidenum">
              <a:rPr lang="en-US" altLang="zh-CN"/>
              <a:pPr/>
              <a:t>‹#›</a:t>
            </a:fld>
            <a:endParaRPr lang="en-US" altLang="zh-CN"/>
          </a:p>
        </p:txBody>
      </p:sp>
    </p:spTree>
    <p:extLst>
      <p:ext uri="{BB962C8B-B14F-4D97-AF65-F5344CB8AC3E}">
        <p14:creationId xmlns:p14="http://schemas.microsoft.com/office/powerpoint/2010/main" val="1341372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978659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58722" name="Rectangle 2"/>
          <p:cNvSpPr>
            <a:spLocks noGrp="1" noChangeArrowheads="1"/>
          </p:cNvSpPr>
          <p:nvPr>
            <p:ph type="ctrTitle"/>
          </p:nvPr>
        </p:nvSpPr>
        <p:spPr>
          <a:xfrm>
            <a:off x="685800" y="1775356"/>
            <a:ext cx="7772400" cy="1225021"/>
          </a:xfrm>
        </p:spPr>
        <p:txBody>
          <a:bodyPr/>
          <a:lstStyle>
            <a:lvl1pPr algn="ctr">
              <a:defRPr/>
            </a:lvl1pPr>
          </a:lstStyle>
          <a:p>
            <a:pPr lvl="0"/>
            <a:r>
              <a:rPr lang="en-US" noProof="0"/>
              <a:t>Click to edit Master title style</a:t>
            </a:r>
          </a:p>
        </p:txBody>
      </p:sp>
      <p:sp>
        <p:nvSpPr>
          <p:cNvPr id="158723" name="Rectangle 3"/>
          <p:cNvSpPr>
            <a:spLocks noGrp="1" noChangeArrowheads="1"/>
          </p:cNvSpPr>
          <p:nvPr>
            <p:ph type="subTitle" idx="1"/>
          </p:nvPr>
        </p:nvSpPr>
        <p:spPr>
          <a:xfrm>
            <a:off x="1371600" y="3238500"/>
            <a:ext cx="6400800" cy="1460500"/>
          </a:xfrm>
        </p:spPr>
        <p:txBody>
          <a:bodyPr/>
          <a:lstStyle>
            <a:lvl1pPr marL="0" indent="0" algn="ctr">
              <a:buFontTx/>
              <a:buNone/>
              <a:defRPr/>
            </a:lvl1pPr>
          </a:lstStyle>
          <a:p>
            <a:pPr lvl="0"/>
            <a:r>
              <a:rPr lang="en-US" noProof="0"/>
              <a:t>Click to edit Master subtitle style</a:t>
            </a:r>
          </a:p>
        </p:txBody>
      </p:sp>
      <p:sp>
        <p:nvSpPr>
          <p:cNvPr id="158724" name="Rectangle 4"/>
          <p:cNvSpPr>
            <a:spLocks noGrp="1" noChangeArrowheads="1"/>
          </p:cNvSpPr>
          <p:nvPr>
            <p:ph type="dt" sz="half" idx="2"/>
          </p:nvPr>
        </p:nvSpPr>
        <p:spPr/>
        <p:txBody>
          <a:bodyPr/>
          <a:lstStyle>
            <a:lvl1pPr>
              <a:defRPr/>
            </a:lvl1pPr>
          </a:lstStyle>
          <a:p>
            <a:endParaRPr lang="en-US">
              <a:solidFill>
                <a:srgbClr val="292934"/>
              </a:solidFill>
            </a:endParaRPr>
          </a:p>
        </p:txBody>
      </p:sp>
      <p:sp>
        <p:nvSpPr>
          <p:cNvPr id="158725" name="Rectangle 5"/>
          <p:cNvSpPr>
            <a:spLocks noGrp="1" noChangeArrowheads="1"/>
          </p:cNvSpPr>
          <p:nvPr>
            <p:ph type="ftr" sz="quarter" idx="3"/>
          </p:nvPr>
        </p:nvSpPr>
        <p:spPr/>
        <p:txBody>
          <a:bodyPr/>
          <a:lstStyle>
            <a:lvl1pPr>
              <a:defRPr/>
            </a:lvl1pPr>
          </a:lstStyle>
          <a:p>
            <a:endParaRPr lang="en-US">
              <a:solidFill>
                <a:srgbClr val="292934"/>
              </a:solidFill>
            </a:endParaRPr>
          </a:p>
        </p:txBody>
      </p:sp>
      <p:sp>
        <p:nvSpPr>
          <p:cNvPr id="158726" name="Rectangle 6"/>
          <p:cNvSpPr>
            <a:spLocks noGrp="1" noChangeArrowheads="1"/>
          </p:cNvSpPr>
          <p:nvPr>
            <p:ph type="sldNum" sz="quarter" idx="4"/>
          </p:nvPr>
        </p:nvSpPr>
        <p:spPr/>
        <p:txBody>
          <a:bodyPr/>
          <a:lstStyle>
            <a:lvl1pPr>
              <a:defRPr/>
            </a:lvl1pPr>
          </a:lstStyle>
          <a:p>
            <a:fld id="{BA93141F-DE4D-474A-8F24-09A92C4FF49E}"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1045240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Asıl başlık stili için tıklatın</a:t>
            </a:r>
            <a:endParaRPr lang="en-US" dirty="0"/>
          </a:p>
        </p:txBody>
      </p:sp>
      <p:sp>
        <p:nvSpPr>
          <p:cNvPr id="3" name="İçerik Yer Tutucusu 2"/>
          <p:cNvSpPr>
            <a:spLocks noGrp="1"/>
          </p:cNvSpPr>
          <p:nvPr>
            <p:ph idx="1"/>
          </p:nvPr>
        </p:nvSpPr>
        <p:spPr/>
        <p:txBody>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Veri Yer Tutucusu 3"/>
          <p:cNvSpPr>
            <a:spLocks noGrp="1"/>
          </p:cNvSpPr>
          <p:nvPr>
            <p:ph type="dt" sz="half" idx="10"/>
          </p:nvPr>
        </p:nvSpPr>
        <p:spPr/>
        <p:txBody>
          <a:bodyPr/>
          <a:lstStyle>
            <a:lvl1pPr>
              <a:defRPr/>
            </a:lvl1pPr>
          </a:lstStyle>
          <a:p>
            <a:endParaRPr lang="en-US">
              <a:solidFill>
                <a:srgbClr val="292934"/>
              </a:solidFill>
            </a:endParaRPr>
          </a:p>
        </p:txBody>
      </p:sp>
      <p:sp>
        <p:nvSpPr>
          <p:cNvPr id="5" name="Altbilgi Yer Tutucusu 4"/>
          <p:cNvSpPr>
            <a:spLocks noGrp="1"/>
          </p:cNvSpPr>
          <p:nvPr>
            <p:ph type="ftr" sz="quarter" idx="11"/>
          </p:nvPr>
        </p:nvSpPr>
        <p:spPr/>
        <p:txBody>
          <a:bodyPr/>
          <a:lstStyle>
            <a:lvl1pPr>
              <a:defRPr/>
            </a:lvl1pPr>
          </a:lstStyle>
          <a:p>
            <a:endParaRPr lang="en-US">
              <a:solidFill>
                <a:srgbClr val="292934"/>
              </a:solidFill>
            </a:endParaRPr>
          </a:p>
        </p:txBody>
      </p:sp>
      <p:sp>
        <p:nvSpPr>
          <p:cNvPr id="6" name="Slayt Numarası Yer Tutucusu 5"/>
          <p:cNvSpPr>
            <a:spLocks noGrp="1"/>
          </p:cNvSpPr>
          <p:nvPr>
            <p:ph type="sldNum" sz="quarter" idx="12"/>
          </p:nvPr>
        </p:nvSpPr>
        <p:spPr/>
        <p:txBody>
          <a:bodyPr/>
          <a:lstStyle>
            <a:lvl1pPr>
              <a:defRPr/>
            </a:lvl1pPr>
          </a:lstStyle>
          <a:p>
            <a:fld id="{468A8FCF-BE3B-4236-A7B6-D98BF6429173}"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2117608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623888" y="1424785"/>
            <a:ext cx="7886700" cy="2377281"/>
          </a:xfrm>
        </p:spPr>
        <p:txBody>
          <a:bodyPr anchor="b"/>
          <a:lstStyle>
            <a:lvl1pPr>
              <a:defRPr sz="5000"/>
            </a:lvl1pPr>
          </a:lstStyle>
          <a:p>
            <a:r>
              <a:rPr lang="tr-TR"/>
              <a:t>Asıl başlık stili için tıklatın</a:t>
            </a:r>
            <a:endParaRPr lang="en-US"/>
          </a:p>
        </p:txBody>
      </p:sp>
      <p:sp>
        <p:nvSpPr>
          <p:cNvPr id="3" name="Metin Yer Tutucusu 2"/>
          <p:cNvSpPr>
            <a:spLocks noGrp="1"/>
          </p:cNvSpPr>
          <p:nvPr>
            <p:ph type="body" idx="1"/>
          </p:nvPr>
        </p:nvSpPr>
        <p:spPr>
          <a:xfrm>
            <a:off x="623888" y="3824555"/>
            <a:ext cx="7886700" cy="1250156"/>
          </a:xfrm>
        </p:spPr>
        <p:txBody>
          <a:bodyPr/>
          <a:lstStyle>
            <a:lvl1pPr marL="0" indent="0">
              <a:buNone/>
              <a:defRPr sz="2000"/>
            </a:lvl1pPr>
            <a:lvl2pPr marL="380985" indent="0">
              <a:buNone/>
              <a:defRPr sz="1667"/>
            </a:lvl2pPr>
            <a:lvl3pPr marL="761970" indent="0">
              <a:buNone/>
              <a:defRPr sz="1500"/>
            </a:lvl3pPr>
            <a:lvl4pPr marL="1142954" indent="0">
              <a:buNone/>
              <a:defRPr sz="1333"/>
            </a:lvl4pPr>
            <a:lvl5pPr marL="1523939" indent="0">
              <a:buNone/>
              <a:defRPr sz="1333"/>
            </a:lvl5pPr>
            <a:lvl6pPr marL="1904924" indent="0">
              <a:buNone/>
              <a:defRPr sz="1333"/>
            </a:lvl6pPr>
            <a:lvl7pPr marL="2285909" indent="0">
              <a:buNone/>
              <a:defRPr sz="1333"/>
            </a:lvl7pPr>
            <a:lvl8pPr marL="2666893" indent="0">
              <a:buNone/>
              <a:defRPr sz="1333"/>
            </a:lvl8pPr>
            <a:lvl9pPr marL="3047878" indent="0">
              <a:buNone/>
              <a:defRPr sz="1333"/>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lvl1pPr>
              <a:defRPr/>
            </a:lvl1pPr>
          </a:lstStyle>
          <a:p>
            <a:endParaRPr lang="en-US">
              <a:solidFill>
                <a:srgbClr val="292934"/>
              </a:solidFill>
            </a:endParaRPr>
          </a:p>
        </p:txBody>
      </p:sp>
      <p:sp>
        <p:nvSpPr>
          <p:cNvPr id="5" name="Altbilgi Yer Tutucusu 4"/>
          <p:cNvSpPr>
            <a:spLocks noGrp="1"/>
          </p:cNvSpPr>
          <p:nvPr>
            <p:ph type="ftr" sz="quarter" idx="11"/>
          </p:nvPr>
        </p:nvSpPr>
        <p:spPr/>
        <p:txBody>
          <a:bodyPr/>
          <a:lstStyle>
            <a:lvl1pPr>
              <a:defRPr/>
            </a:lvl1pPr>
          </a:lstStyle>
          <a:p>
            <a:endParaRPr lang="en-US">
              <a:solidFill>
                <a:srgbClr val="292934"/>
              </a:solidFill>
            </a:endParaRPr>
          </a:p>
        </p:txBody>
      </p:sp>
      <p:sp>
        <p:nvSpPr>
          <p:cNvPr id="6" name="Slayt Numarası Yer Tutucusu 5"/>
          <p:cNvSpPr>
            <a:spLocks noGrp="1"/>
          </p:cNvSpPr>
          <p:nvPr>
            <p:ph type="sldNum" sz="quarter" idx="12"/>
          </p:nvPr>
        </p:nvSpPr>
        <p:spPr/>
        <p:txBody>
          <a:bodyPr/>
          <a:lstStyle>
            <a:lvl1pPr>
              <a:defRPr/>
            </a:lvl1pPr>
          </a:lstStyle>
          <a:p>
            <a:fld id="{A07D2EAC-F2F9-4438-86B8-59BDD32FEC50}"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1301002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İçerik Yer Tutucusu 2"/>
          <p:cNvSpPr>
            <a:spLocks noGrp="1"/>
          </p:cNvSpPr>
          <p:nvPr>
            <p:ph sz="half" idx="1"/>
          </p:nvPr>
        </p:nvSpPr>
        <p:spPr>
          <a:xfrm>
            <a:off x="457200" y="889001"/>
            <a:ext cx="4038600" cy="4216136"/>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p:cNvSpPr>
            <a:spLocks noGrp="1"/>
          </p:cNvSpPr>
          <p:nvPr>
            <p:ph sz="half" idx="2"/>
          </p:nvPr>
        </p:nvSpPr>
        <p:spPr>
          <a:xfrm>
            <a:off x="4648200" y="889001"/>
            <a:ext cx="4038600" cy="4216136"/>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p:cNvSpPr>
            <a:spLocks noGrp="1"/>
          </p:cNvSpPr>
          <p:nvPr>
            <p:ph type="dt" sz="half" idx="10"/>
          </p:nvPr>
        </p:nvSpPr>
        <p:spPr/>
        <p:txBody>
          <a:bodyPr/>
          <a:lstStyle>
            <a:lvl1pPr>
              <a:defRPr/>
            </a:lvl1pPr>
          </a:lstStyle>
          <a:p>
            <a:endParaRPr lang="en-US">
              <a:solidFill>
                <a:srgbClr val="292934"/>
              </a:solidFill>
            </a:endParaRPr>
          </a:p>
        </p:txBody>
      </p:sp>
      <p:sp>
        <p:nvSpPr>
          <p:cNvPr id="6" name="Altbilgi Yer Tutucusu 5"/>
          <p:cNvSpPr>
            <a:spLocks noGrp="1"/>
          </p:cNvSpPr>
          <p:nvPr>
            <p:ph type="ftr" sz="quarter" idx="11"/>
          </p:nvPr>
        </p:nvSpPr>
        <p:spPr/>
        <p:txBody>
          <a:bodyPr/>
          <a:lstStyle>
            <a:lvl1pPr>
              <a:defRPr/>
            </a:lvl1pPr>
          </a:lstStyle>
          <a:p>
            <a:endParaRPr lang="en-US">
              <a:solidFill>
                <a:srgbClr val="292934"/>
              </a:solidFill>
            </a:endParaRPr>
          </a:p>
        </p:txBody>
      </p:sp>
      <p:sp>
        <p:nvSpPr>
          <p:cNvPr id="7" name="Slayt Numarası Yer Tutucusu 6"/>
          <p:cNvSpPr>
            <a:spLocks noGrp="1"/>
          </p:cNvSpPr>
          <p:nvPr>
            <p:ph type="sldNum" sz="quarter" idx="12"/>
          </p:nvPr>
        </p:nvSpPr>
        <p:spPr/>
        <p:txBody>
          <a:bodyPr/>
          <a:lstStyle>
            <a:lvl1pPr>
              <a:defRPr/>
            </a:lvl1pPr>
          </a:lstStyle>
          <a:p>
            <a:fld id="{6B4B7ED2-365F-4460-9954-64CCE8BBD73A}"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2056242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630238" y="304271"/>
            <a:ext cx="7886700" cy="1104636"/>
          </a:xfrm>
        </p:spPr>
        <p:txBody>
          <a:bodyPr/>
          <a:lstStyle/>
          <a:p>
            <a:r>
              <a:rPr lang="tr-TR"/>
              <a:t>Asıl başlık stili için tıklatın</a:t>
            </a:r>
            <a:endParaRPr lang="en-US"/>
          </a:p>
        </p:txBody>
      </p:sp>
      <p:sp>
        <p:nvSpPr>
          <p:cNvPr id="3" name="Metin Yer Tutucusu 2"/>
          <p:cNvSpPr>
            <a:spLocks noGrp="1"/>
          </p:cNvSpPr>
          <p:nvPr>
            <p:ph type="body" idx="1"/>
          </p:nvPr>
        </p:nvSpPr>
        <p:spPr>
          <a:xfrm>
            <a:off x="630243" y="1400969"/>
            <a:ext cx="3868737"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tr-TR"/>
              <a:t>Asıl metin stillerini düzenlemek için tıklatın</a:t>
            </a:r>
          </a:p>
        </p:txBody>
      </p:sp>
      <p:sp>
        <p:nvSpPr>
          <p:cNvPr id="4" name="İçerik Yer Tutucusu 3"/>
          <p:cNvSpPr>
            <a:spLocks noGrp="1"/>
          </p:cNvSpPr>
          <p:nvPr>
            <p:ph sz="half" idx="2"/>
          </p:nvPr>
        </p:nvSpPr>
        <p:spPr>
          <a:xfrm>
            <a:off x="630243" y="2087563"/>
            <a:ext cx="3868737" cy="307049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p:cNvSpPr>
            <a:spLocks noGrp="1"/>
          </p:cNvSpPr>
          <p:nvPr>
            <p:ph type="body" sz="quarter" idx="3"/>
          </p:nvPr>
        </p:nvSpPr>
        <p:spPr>
          <a:xfrm>
            <a:off x="4629150" y="1400969"/>
            <a:ext cx="3887788"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tr-TR"/>
              <a:t>Asıl metin stillerini düzenlemek için tıklatın</a:t>
            </a:r>
          </a:p>
        </p:txBody>
      </p:sp>
      <p:sp>
        <p:nvSpPr>
          <p:cNvPr id="6" name="İçerik Yer Tutucusu 5"/>
          <p:cNvSpPr>
            <a:spLocks noGrp="1"/>
          </p:cNvSpPr>
          <p:nvPr>
            <p:ph sz="quarter" idx="4"/>
          </p:nvPr>
        </p:nvSpPr>
        <p:spPr>
          <a:xfrm>
            <a:off x="4629150" y="2087563"/>
            <a:ext cx="3887788" cy="307049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p:cNvSpPr>
            <a:spLocks noGrp="1"/>
          </p:cNvSpPr>
          <p:nvPr>
            <p:ph type="dt" sz="half" idx="10"/>
          </p:nvPr>
        </p:nvSpPr>
        <p:spPr/>
        <p:txBody>
          <a:bodyPr/>
          <a:lstStyle>
            <a:lvl1pPr>
              <a:defRPr/>
            </a:lvl1pPr>
          </a:lstStyle>
          <a:p>
            <a:endParaRPr lang="en-US">
              <a:solidFill>
                <a:srgbClr val="292934"/>
              </a:solidFill>
            </a:endParaRPr>
          </a:p>
        </p:txBody>
      </p:sp>
      <p:sp>
        <p:nvSpPr>
          <p:cNvPr id="8" name="Altbilgi Yer Tutucusu 7"/>
          <p:cNvSpPr>
            <a:spLocks noGrp="1"/>
          </p:cNvSpPr>
          <p:nvPr>
            <p:ph type="ftr" sz="quarter" idx="11"/>
          </p:nvPr>
        </p:nvSpPr>
        <p:spPr/>
        <p:txBody>
          <a:bodyPr/>
          <a:lstStyle>
            <a:lvl1pPr>
              <a:defRPr/>
            </a:lvl1pPr>
          </a:lstStyle>
          <a:p>
            <a:endParaRPr lang="en-US">
              <a:solidFill>
                <a:srgbClr val="292934"/>
              </a:solidFill>
            </a:endParaRPr>
          </a:p>
        </p:txBody>
      </p:sp>
      <p:sp>
        <p:nvSpPr>
          <p:cNvPr id="9" name="Slayt Numarası Yer Tutucusu 8"/>
          <p:cNvSpPr>
            <a:spLocks noGrp="1"/>
          </p:cNvSpPr>
          <p:nvPr>
            <p:ph type="sldNum" sz="quarter" idx="12"/>
          </p:nvPr>
        </p:nvSpPr>
        <p:spPr/>
        <p:txBody>
          <a:bodyPr/>
          <a:lstStyle>
            <a:lvl1pPr>
              <a:defRPr/>
            </a:lvl1pPr>
          </a:lstStyle>
          <a:p>
            <a:fld id="{BD2D1926-6A87-43ED-9C23-CC375DC60B7B}"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207730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Asıl başlık stili için tıklatın</a:t>
            </a:r>
            <a:endParaRPr lang="en-US" dirty="0"/>
          </a:p>
        </p:txBody>
      </p:sp>
      <p:sp>
        <p:nvSpPr>
          <p:cNvPr id="3" name="İçerik Yer Tutucusu 2"/>
          <p:cNvSpPr>
            <a:spLocks noGrp="1"/>
          </p:cNvSpPr>
          <p:nvPr>
            <p:ph idx="1"/>
          </p:nvPr>
        </p:nvSpPr>
        <p:spPr/>
        <p:txBody>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468A8FCF-BE3B-4236-A7B6-D98BF6429173}" type="slidenum">
              <a:rPr lang="en-US"/>
              <a:pPr/>
              <a:t>‹#›</a:t>
            </a:fld>
            <a:endParaRPr lang="en-US"/>
          </a:p>
        </p:txBody>
      </p:sp>
    </p:spTree>
    <p:extLst>
      <p:ext uri="{BB962C8B-B14F-4D97-AF65-F5344CB8AC3E}">
        <p14:creationId xmlns:p14="http://schemas.microsoft.com/office/powerpoint/2010/main" val="469744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Veri Yer Tutucusu 2"/>
          <p:cNvSpPr>
            <a:spLocks noGrp="1"/>
          </p:cNvSpPr>
          <p:nvPr>
            <p:ph type="dt" sz="half" idx="10"/>
          </p:nvPr>
        </p:nvSpPr>
        <p:spPr/>
        <p:txBody>
          <a:bodyPr/>
          <a:lstStyle>
            <a:lvl1pPr>
              <a:defRPr/>
            </a:lvl1pPr>
          </a:lstStyle>
          <a:p>
            <a:endParaRPr lang="en-US">
              <a:solidFill>
                <a:srgbClr val="292934"/>
              </a:solidFill>
            </a:endParaRPr>
          </a:p>
        </p:txBody>
      </p:sp>
      <p:sp>
        <p:nvSpPr>
          <p:cNvPr id="4" name="Altbilgi Yer Tutucusu 3"/>
          <p:cNvSpPr>
            <a:spLocks noGrp="1"/>
          </p:cNvSpPr>
          <p:nvPr>
            <p:ph type="ftr" sz="quarter" idx="11"/>
          </p:nvPr>
        </p:nvSpPr>
        <p:spPr/>
        <p:txBody>
          <a:bodyPr/>
          <a:lstStyle>
            <a:lvl1pPr>
              <a:defRPr/>
            </a:lvl1pPr>
          </a:lstStyle>
          <a:p>
            <a:endParaRPr lang="en-US">
              <a:solidFill>
                <a:srgbClr val="292934"/>
              </a:solidFill>
            </a:endParaRPr>
          </a:p>
        </p:txBody>
      </p:sp>
      <p:sp>
        <p:nvSpPr>
          <p:cNvPr id="5" name="Slayt Numarası Yer Tutucusu 4"/>
          <p:cNvSpPr>
            <a:spLocks noGrp="1"/>
          </p:cNvSpPr>
          <p:nvPr>
            <p:ph type="sldNum" sz="quarter" idx="12"/>
          </p:nvPr>
        </p:nvSpPr>
        <p:spPr/>
        <p:txBody>
          <a:bodyPr/>
          <a:lstStyle>
            <a:lvl1pPr>
              <a:defRPr/>
            </a:lvl1pPr>
          </a:lstStyle>
          <a:p>
            <a:fld id="{5E0DA496-3BAC-4162-8D3D-D5DC7D552BE8}"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680380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lvl1pPr>
              <a:defRPr/>
            </a:lvl1pPr>
          </a:lstStyle>
          <a:p>
            <a:endParaRPr lang="en-US">
              <a:solidFill>
                <a:srgbClr val="292934"/>
              </a:solidFill>
            </a:endParaRPr>
          </a:p>
        </p:txBody>
      </p:sp>
      <p:sp>
        <p:nvSpPr>
          <p:cNvPr id="3" name="Altbilgi Yer Tutucusu 2"/>
          <p:cNvSpPr>
            <a:spLocks noGrp="1"/>
          </p:cNvSpPr>
          <p:nvPr>
            <p:ph type="ftr" sz="quarter" idx="11"/>
          </p:nvPr>
        </p:nvSpPr>
        <p:spPr/>
        <p:txBody>
          <a:bodyPr/>
          <a:lstStyle>
            <a:lvl1pPr>
              <a:defRPr/>
            </a:lvl1pPr>
          </a:lstStyle>
          <a:p>
            <a:endParaRPr lang="en-US">
              <a:solidFill>
                <a:srgbClr val="292934"/>
              </a:solidFill>
            </a:endParaRPr>
          </a:p>
        </p:txBody>
      </p:sp>
      <p:sp>
        <p:nvSpPr>
          <p:cNvPr id="4" name="Slayt Numarası Yer Tutucusu 3"/>
          <p:cNvSpPr>
            <a:spLocks noGrp="1"/>
          </p:cNvSpPr>
          <p:nvPr>
            <p:ph type="sldNum" sz="quarter" idx="12"/>
          </p:nvPr>
        </p:nvSpPr>
        <p:spPr/>
        <p:txBody>
          <a:bodyPr/>
          <a:lstStyle>
            <a:lvl1pPr>
              <a:defRPr/>
            </a:lvl1pPr>
          </a:lstStyle>
          <a:p>
            <a:fld id="{D4C276E9-5E37-49A2-848E-88EBB0F11C8E}"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2689655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630243" y="381000"/>
            <a:ext cx="2949575" cy="1333500"/>
          </a:xfrm>
        </p:spPr>
        <p:txBody>
          <a:bodyPr anchor="b"/>
          <a:lstStyle>
            <a:lvl1pPr>
              <a:defRPr sz="2667"/>
            </a:lvl1pPr>
          </a:lstStyle>
          <a:p>
            <a:r>
              <a:rPr lang="tr-TR"/>
              <a:t>Asıl başlık stili için tıklatın</a:t>
            </a:r>
            <a:endParaRPr lang="en-US"/>
          </a:p>
        </p:txBody>
      </p:sp>
      <p:sp>
        <p:nvSpPr>
          <p:cNvPr id="3" name="İçerik Yer Tutucusu 2"/>
          <p:cNvSpPr>
            <a:spLocks noGrp="1"/>
          </p:cNvSpPr>
          <p:nvPr>
            <p:ph idx="1"/>
          </p:nvPr>
        </p:nvSpPr>
        <p:spPr>
          <a:xfrm>
            <a:off x="3887788" y="822856"/>
            <a:ext cx="462915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p:cNvSpPr>
            <a:spLocks noGrp="1"/>
          </p:cNvSpPr>
          <p:nvPr>
            <p:ph type="body" sz="half" idx="2"/>
          </p:nvPr>
        </p:nvSpPr>
        <p:spPr>
          <a:xfrm>
            <a:off x="630243" y="1714502"/>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lvl1pPr>
              <a:defRPr/>
            </a:lvl1pPr>
          </a:lstStyle>
          <a:p>
            <a:endParaRPr lang="en-US">
              <a:solidFill>
                <a:srgbClr val="292934"/>
              </a:solidFill>
            </a:endParaRPr>
          </a:p>
        </p:txBody>
      </p:sp>
      <p:sp>
        <p:nvSpPr>
          <p:cNvPr id="6" name="Altbilgi Yer Tutucusu 5"/>
          <p:cNvSpPr>
            <a:spLocks noGrp="1"/>
          </p:cNvSpPr>
          <p:nvPr>
            <p:ph type="ftr" sz="quarter" idx="11"/>
          </p:nvPr>
        </p:nvSpPr>
        <p:spPr/>
        <p:txBody>
          <a:bodyPr/>
          <a:lstStyle>
            <a:lvl1pPr>
              <a:defRPr/>
            </a:lvl1pPr>
          </a:lstStyle>
          <a:p>
            <a:endParaRPr lang="en-US">
              <a:solidFill>
                <a:srgbClr val="292934"/>
              </a:solidFill>
            </a:endParaRPr>
          </a:p>
        </p:txBody>
      </p:sp>
      <p:sp>
        <p:nvSpPr>
          <p:cNvPr id="7" name="Slayt Numarası Yer Tutucusu 6"/>
          <p:cNvSpPr>
            <a:spLocks noGrp="1"/>
          </p:cNvSpPr>
          <p:nvPr>
            <p:ph type="sldNum" sz="quarter" idx="12"/>
          </p:nvPr>
        </p:nvSpPr>
        <p:spPr/>
        <p:txBody>
          <a:bodyPr/>
          <a:lstStyle>
            <a:lvl1pPr>
              <a:defRPr/>
            </a:lvl1pPr>
          </a:lstStyle>
          <a:p>
            <a:fld id="{5E70D896-366C-4023-B2EC-31E1825E4290}"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1825691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630243" y="381000"/>
            <a:ext cx="2949575" cy="1333500"/>
          </a:xfrm>
        </p:spPr>
        <p:txBody>
          <a:bodyPr anchor="b"/>
          <a:lstStyle>
            <a:lvl1pPr>
              <a:defRPr sz="2667"/>
            </a:lvl1pPr>
          </a:lstStyle>
          <a:p>
            <a:r>
              <a:rPr lang="tr-TR"/>
              <a:t>Asıl başlık stili için tıklatın</a:t>
            </a:r>
            <a:endParaRPr lang="en-US"/>
          </a:p>
        </p:txBody>
      </p:sp>
      <p:sp>
        <p:nvSpPr>
          <p:cNvPr id="3" name="Resim Yer Tutucusu 2"/>
          <p:cNvSpPr>
            <a:spLocks noGrp="1"/>
          </p:cNvSpPr>
          <p:nvPr>
            <p:ph type="pic" idx="1"/>
          </p:nvPr>
        </p:nvSpPr>
        <p:spPr>
          <a:xfrm>
            <a:off x="3887788" y="822856"/>
            <a:ext cx="4629150" cy="4061354"/>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en-US"/>
          </a:p>
        </p:txBody>
      </p:sp>
      <p:sp>
        <p:nvSpPr>
          <p:cNvPr id="4" name="Metin Yer Tutucusu 3"/>
          <p:cNvSpPr>
            <a:spLocks noGrp="1"/>
          </p:cNvSpPr>
          <p:nvPr>
            <p:ph type="body" sz="half" idx="2"/>
          </p:nvPr>
        </p:nvSpPr>
        <p:spPr>
          <a:xfrm>
            <a:off x="630243" y="1714502"/>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lvl1pPr>
              <a:defRPr/>
            </a:lvl1pPr>
          </a:lstStyle>
          <a:p>
            <a:endParaRPr lang="en-US">
              <a:solidFill>
                <a:srgbClr val="292934"/>
              </a:solidFill>
            </a:endParaRPr>
          </a:p>
        </p:txBody>
      </p:sp>
      <p:sp>
        <p:nvSpPr>
          <p:cNvPr id="6" name="Altbilgi Yer Tutucusu 5"/>
          <p:cNvSpPr>
            <a:spLocks noGrp="1"/>
          </p:cNvSpPr>
          <p:nvPr>
            <p:ph type="ftr" sz="quarter" idx="11"/>
          </p:nvPr>
        </p:nvSpPr>
        <p:spPr/>
        <p:txBody>
          <a:bodyPr/>
          <a:lstStyle>
            <a:lvl1pPr>
              <a:defRPr/>
            </a:lvl1pPr>
          </a:lstStyle>
          <a:p>
            <a:endParaRPr lang="en-US">
              <a:solidFill>
                <a:srgbClr val="292934"/>
              </a:solidFill>
            </a:endParaRPr>
          </a:p>
        </p:txBody>
      </p:sp>
      <p:sp>
        <p:nvSpPr>
          <p:cNvPr id="7" name="Slayt Numarası Yer Tutucusu 6"/>
          <p:cNvSpPr>
            <a:spLocks noGrp="1"/>
          </p:cNvSpPr>
          <p:nvPr>
            <p:ph type="sldNum" sz="quarter" idx="12"/>
          </p:nvPr>
        </p:nvSpPr>
        <p:spPr/>
        <p:txBody>
          <a:bodyPr/>
          <a:lstStyle>
            <a:lvl1pPr>
              <a:defRPr/>
            </a:lvl1pPr>
          </a:lstStyle>
          <a:p>
            <a:fld id="{781CDBA9-70ED-492B-A40C-8EB09E0DE2E9}"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152662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10"/>
          </p:nvPr>
        </p:nvSpPr>
        <p:spPr/>
        <p:txBody>
          <a:bodyPr/>
          <a:lstStyle>
            <a:lvl1pPr>
              <a:defRPr/>
            </a:lvl1pPr>
          </a:lstStyle>
          <a:p>
            <a:endParaRPr lang="en-US">
              <a:solidFill>
                <a:srgbClr val="292934"/>
              </a:solidFill>
            </a:endParaRPr>
          </a:p>
        </p:txBody>
      </p:sp>
      <p:sp>
        <p:nvSpPr>
          <p:cNvPr id="5" name="Altbilgi Yer Tutucusu 4"/>
          <p:cNvSpPr>
            <a:spLocks noGrp="1"/>
          </p:cNvSpPr>
          <p:nvPr>
            <p:ph type="ftr" sz="quarter" idx="11"/>
          </p:nvPr>
        </p:nvSpPr>
        <p:spPr/>
        <p:txBody>
          <a:bodyPr/>
          <a:lstStyle>
            <a:lvl1pPr>
              <a:defRPr/>
            </a:lvl1pPr>
          </a:lstStyle>
          <a:p>
            <a:endParaRPr lang="en-US">
              <a:solidFill>
                <a:srgbClr val="292934"/>
              </a:solidFill>
            </a:endParaRPr>
          </a:p>
        </p:txBody>
      </p:sp>
      <p:sp>
        <p:nvSpPr>
          <p:cNvPr id="6" name="Slayt Numarası Yer Tutucusu 5"/>
          <p:cNvSpPr>
            <a:spLocks noGrp="1"/>
          </p:cNvSpPr>
          <p:nvPr>
            <p:ph type="sldNum" sz="quarter" idx="12"/>
          </p:nvPr>
        </p:nvSpPr>
        <p:spPr/>
        <p:txBody>
          <a:bodyPr/>
          <a:lstStyle>
            <a:lvl1pPr>
              <a:defRPr/>
            </a:lvl1pPr>
          </a:lstStyle>
          <a:p>
            <a:fld id="{57BFB887-F8C4-440F-AA63-462D42DE3B47}"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2480329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190501"/>
            <a:ext cx="2057400" cy="4914636"/>
          </a:xfrm>
        </p:spPr>
        <p:txBody>
          <a:bodyPr vert="eaVert"/>
          <a:lstStyle/>
          <a:p>
            <a:r>
              <a:rPr lang="tr-TR"/>
              <a:t>Asıl başlık stili için tıklatın</a:t>
            </a:r>
            <a:endParaRPr lang="en-US"/>
          </a:p>
        </p:txBody>
      </p:sp>
      <p:sp>
        <p:nvSpPr>
          <p:cNvPr id="3" name="Dikey Metin Yer Tutucusu 2"/>
          <p:cNvSpPr>
            <a:spLocks noGrp="1"/>
          </p:cNvSpPr>
          <p:nvPr>
            <p:ph type="body" orient="vert" idx="1"/>
          </p:nvPr>
        </p:nvSpPr>
        <p:spPr>
          <a:xfrm>
            <a:off x="457200" y="190501"/>
            <a:ext cx="6019800" cy="4914636"/>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10"/>
          </p:nvPr>
        </p:nvSpPr>
        <p:spPr/>
        <p:txBody>
          <a:bodyPr/>
          <a:lstStyle>
            <a:lvl1pPr>
              <a:defRPr/>
            </a:lvl1pPr>
          </a:lstStyle>
          <a:p>
            <a:endParaRPr lang="en-US">
              <a:solidFill>
                <a:srgbClr val="292934"/>
              </a:solidFill>
            </a:endParaRPr>
          </a:p>
        </p:txBody>
      </p:sp>
      <p:sp>
        <p:nvSpPr>
          <p:cNvPr id="5" name="Altbilgi Yer Tutucusu 4"/>
          <p:cNvSpPr>
            <a:spLocks noGrp="1"/>
          </p:cNvSpPr>
          <p:nvPr>
            <p:ph type="ftr" sz="quarter" idx="11"/>
          </p:nvPr>
        </p:nvSpPr>
        <p:spPr/>
        <p:txBody>
          <a:bodyPr/>
          <a:lstStyle>
            <a:lvl1pPr>
              <a:defRPr/>
            </a:lvl1pPr>
          </a:lstStyle>
          <a:p>
            <a:endParaRPr lang="en-US">
              <a:solidFill>
                <a:srgbClr val="292934"/>
              </a:solidFill>
            </a:endParaRPr>
          </a:p>
        </p:txBody>
      </p:sp>
      <p:sp>
        <p:nvSpPr>
          <p:cNvPr id="6" name="Slayt Numarası Yer Tutucusu 5"/>
          <p:cNvSpPr>
            <a:spLocks noGrp="1"/>
          </p:cNvSpPr>
          <p:nvPr>
            <p:ph type="sldNum" sz="quarter" idx="12"/>
          </p:nvPr>
        </p:nvSpPr>
        <p:spPr/>
        <p:txBody>
          <a:bodyPr/>
          <a:lstStyle>
            <a:lvl1pPr>
              <a:defRPr/>
            </a:lvl1pPr>
          </a:lstStyle>
          <a:p>
            <a:fld id="{023B5A37-0651-4950-B56D-A97B6AB89674}"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3388120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08000"/>
            <a:ext cx="7772400" cy="952500"/>
          </a:xfrm>
        </p:spPr>
        <p:txBody>
          <a:bodyPr/>
          <a:lstStyle/>
          <a:p>
            <a:r>
              <a:rPr lang="en-US"/>
              <a:t>Click to edit Master title style</a:t>
            </a:r>
          </a:p>
        </p:txBody>
      </p:sp>
      <p:sp>
        <p:nvSpPr>
          <p:cNvPr id="3" name="Text Placeholder 2"/>
          <p:cNvSpPr>
            <a:spLocks noGrp="1"/>
          </p:cNvSpPr>
          <p:nvPr>
            <p:ph type="body" sz="half" idx="1"/>
          </p:nvPr>
        </p:nvSpPr>
        <p:spPr>
          <a:xfrm>
            <a:off x="685800" y="1651000"/>
            <a:ext cx="3810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51000"/>
            <a:ext cx="3810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solidFill>
                  <a:srgbClr val="292934"/>
                </a:solidFill>
              </a:rPr>
              <a:t>17-Oct-17</a:t>
            </a:r>
            <a:endParaRPr lang="ru-RU">
              <a:solidFill>
                <a:srgbClr val="292934"/>
              </a:solidFill>
            </a:endParaRPr>
          </a:p>
        </p:txBody>
      </p:sp>
      <p:sp>
        <p:nvSpPr>
          <p:cNvPr id="6" name="Footer Placeholder 5"/>
          <p:cNvSpPr>
            <a:spLocks noGrp="1" noChangeArrowheads="1"/>
          </p:cNvSpPr>
          <p:nvPr>
            <p:ph type="ftr" sz="quarter" idx="11"/>
          </p:nvPr>
        </p:nvSpPr>
        <p:spPr>
          <a:xfrm>
            <a:off x="3124200" y="5207000"/>
            <a:ext cx="2895600" cy="381000"/>
          </a:xfrm>
          <a:prstGeom prst="rect">
            <a:avLst/>
          </a:prstGeom>
          <a:ln/>
        </p:spPr>
        <p:txBody>
          <a:bodyPr/>
          <a:lstStyle>
            <a:lvl1pPr>
              <a:defRPr/>
            </a:lvl1pPr>
          </a:lstStyle>
          <a:p>
            <a:endParaRPr lang="ru-RU">
              <a:solidFill>
                <a:srgbClr val="292934"/>
              </a:solidFill>
            </a:endParaRPr>
          </a:p>
        </p:txBody>
      </p:sp>
      <p:sp>
        <p:nvSpPr>
          <p:cNvPr id="7" name="Slide Number Placeholder 6"/>
          <p:cNvSpPr>
            <a:spLocks noGrp="1" noChangeArrowheads="1"/>
          </p:cNvSpPr>
          <p:nvPr>
            <p:ph type="sldNum" sz="quarter" idx="12"/>
          </p:nvPr>
        </p:nvSpPr>
        <p:spPr>
          <a:xfrm>
            <a:off x="6553200" y="5207000"/>
            <a:ext cx="1905000" cy="381000"/>
          </a:xfrm>
          <a:prstGeom prst="rect">
            <a:avLst/>
          </a:prstGeom>
          <a:ln/>
        </p:spPr>
        <p:txBody>
          <a:bodyPr/>
          <a:lstStyle>
            <a:lvl1pPr>
              <a:defRPr/>
            </a:lvl1pPr>
          </a:lstStyle>
          <a:p>
            <a:fld id="{B090FB98-980D-2244-9B24-37A235000564}" type="slidenum">
              <a:rPr lang="ru-RU">
                <a:solidFill>
                  <a:srgbClr val="292934"/>
                </a:solidFill>
              </a:rPr>
              <a:pPr/>
              <a:t>‹#›</a:t>
            </a:fld>
            <a:endParaRPr lang="ru-RU">
              <a:solidFill>
                <a:srgbClr val="292934"/>
              </a:solidFill>
            </a:endParaRPr>
          </a:p>
        </p:txBody>
      </p:sp>
    </p:spTree>
    <p:extLst>
      <p:ext uri="{BB962C8B-B14F-4D97-AF65-F5344CB8AC3E}">
        <p14:creationId xmlns:p14="http://schemas.microsoft.com/office/powerpoint/2010/main" val="4152458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5" name="Shape 15"/>
          <p:cNvSpPr>
            <a:spLocks noGrp="1"/>
          </p:cNvSpPr>
          <p:nvPr>
            <p:ph type="title"/>
          </p:nvPr>
        </p:nvSpPr>
        <p:spPr>
          <a:prstGeom prst="rect">
            <a:avLst/>
          </a:prstGeom>
        </p:spPr>
        <p:txBody>
          <a:bodyPr/>
          <a:lstStyle/>
          <a:p>
            <a:pPr lvl="0">
              <a:defRPr sz="1800">
                <a:uFillTx/>
              </a:defRPr>
            </a:pPr>
            <a:r>
              <a:rPr sz="3667">
                <a:uFill>
                  <a:solidFill/>
                </a:uFill>
              </a:rPr>
              <a:t>Title Text</a:t>
            </a:r>
          </a:p>
        </p:txBody>
      </p:sp>
      <p:sp>
        <p:nvSpPr>
          <p:cNvPr id="16" name="Shape 16"/>
          <p:cNvSpPr>
            <a:spLocks noGrp="1"/>
          </p:cNvSpPr>
          <p:nvPr>
            <p:ph type="body" idx="1"/>
          </p:nvPr>
        </p:nvSpPr>
        <p:spPr>
          <a:prstGeom prst="rect">
            <a:avLst/>
          </a:prstGeom>
        </p:spPr>
        <p:txBody>
          <a:bodyPr/>
          <a:lstStyle>
            <a:lvl2pPr marL="619100" indent="-238115">
              <a:spcBef>
                <a:spcPts val="500"/>
              </a:spcBef>
              <a:buChar char="–"/>
              <a:defRPr sz="2333"/>
            </a:lvl2pPr>
            <a:lvl3pPr marL="952462" indent="-190492">
              <a:spcBef>
                <a:spcPts val="417"/>
              </a:spcBef>
              <a:defRPr sz="2000"/>
            </a:lvl3pPr>
            <a:lvl4pPr marL="1333447" indent="-190492">
              <a:spcBef>
                <a:spcPts val="333"/>
              </a:spcBef>
              <a:buChar char="–"/>
              <a:defRPr sz="1667"/>
            </a:lvl4pPr>
            <a:lvl5pPr marL="1714431" indent="-190492">
              <a:spcBef>
                <a:spcPts val="333"/>
              </a:spcBef>
              <a:buChar char="»"/>
              <a:defRPr sz="1667"/>
            </a:lvl5pPr>
          </a:lstStyle>
          <a:p>
            <a:pPr lvl="0">
              <a:defRPr sz="1800">
                <a:uFillTx/>
              </a:defRPr>
            </a:pPr>
            <a:r>
              <a:rPr sz="2667">
                <a:uFill>
                  <a:solidFill/>
                </a:uFill>
              </a:rPr>
              <a:t>Body Level One</a:t>
            </a:r>
          </a:p>
          <a:p>
            <a:pPr lvl="1">
              <a:defRPr sz="1800">
                <a:uFillTx/>
              </a:defRPr>
            </a:pPr>
            <a:r>
              <a:rPr sz="2333">
                <a:uFill>
                  <a:solidFill/>
                </a:uFill>
              </a:rPr>
              <a:t>Body Level Two</a:t>
            </a:r>
          </a:p>
          <a:p>
            <a:pPr lvl="2">
              <a:defRPr sz="1800">
                <a:uFillTx/>
              </a:defRPr>
            </a:pPr>
            <a:r>
              <a:rPr sz="2000">
                <a:uFill>
                  <a:solidFill/>
                </a:uFill>
              </a:rPr>
              <a:t>Body Level Three</a:t>
            </a:r>
          </a:p>
          <a:p>
            <a:pPr lvl="3">
              <a:defRPr sz="1800">
                <a:uFillTx/>
              </a:defRPr>
            </a:pPr>
            <a:r>
              <a:rPr sz="1667">
                <a:uFill>
                  <a:solidFill/>
                </a:uFill>
              </a:rPr>
              <a:t>Body Level Four</a:t>
            </a:r>
          </a:p>
          <a:p>
            <a:pPr lvl="4">
              <a:defRPr sz="1800">
                <a:uFillTx/>
              </a:defRPr>
            </a:pPr>
            <a:r>
              <a:rPr sz="1667">
                <a:uFill>
                  <a:solidFill/>
                </a:uFill>
              </a:rPr>
              <a:t>Body Level Five</a:t>
            </a:r>
          </a:p>
        </p:txBody>
      </p:sp>
      <p:sp>
        <p:nvSpPr>
          <p:cNvPr id="17" name="Shape 17"/>
          <p:cNvSpPr>
            <a:spLocks noGrp="1"/>
          </p:cNvSpPr>
          <p:nvPr>
            <p:ph type="sldNum" sz="quarter" idx="2"/>
          </p:nvPr>
        </p:nvSpPr>
        <p:spPr>
          <a:xfrm>
            <a:off x="7084714" y="5429251"/>
            <a:ext cx="243385" cy="211667"/>
          </a:xfrm>
          <a:prstGeom prst="rect">
            <a:avLst/>
          </a:prstGeom>
        </p:spPr>
        <p:txBody>
          <a:bodyPr/>
          <a:lstStyle/>
          <a:p>
            <a:fld id="{86CB4B4D-7CA3-9044-876B-883B54F8677D}" type="slidenum">
              <a:rPr>
                <a:solidFill>
                  <a:srgbClr val="292934"/>
                </a:solidFill>
              </a:rPr>
              <a:pPr/>
              <a:t>‹#›</a:t>
            </a:fld>
            <a:endParaRPr>
              <a:solidFill>
                <a:srgbClr val="292934"/>
              </a:solidFill>
            </a:endParaRPr>
          </a:p>
        </p:txBody>
      </p:sp>
    </p:spTree>
    <p:extLst>
      <p:ext uri="{BB962C8B-B14F-4D97-AF65-F5344CB8AC3E}">
        <p14:creationId xmlns:p14="http://schemas.microsoft.com/office/powerpoint/2010/main" val="164904487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p:nvPr/>
        </p:nvSpPr>
        <p:spPr>
          <a:xfrm>
            <a:off x="0" y="5137917"/>
            <a:ext cx="9144000" cy="588000"/>
          </a:xfrm>
          <a:prstGeom prst="rect">
            <a:avLst/>
          </a:prstGeom>
          <a:solidFill>
            <a:srgbClr val="8C1515"/>
          </a:solidFill>
          <a:ln>
            <a:noFill/>
          </a:ln>
        </p:spPr>
        <p:txBody>
          <a:bodyPr lIns="76188" tIns="76188" rIns="76188" bIns="76188" anchor="ctr" anchorCtr="0">
            <a:noAutofit/>
          </a:bodyPr>
          <a:lstStyle/>
          <a:p>
            <a:pPr>
              <a:spcBef>
                <a:spcPts val="0"/>
              </a:spcBef>
            </a:pPr>
            <a:endParaRPr>
              <a:solidFill>
                <a:srgbClr val="292934"/>
              </a:solidFill>
            </a:endParaRPr>
          </a:p>
        </p:txBody>
      </p:sp>
      <p:sp>
        <p:nvSpPr>
          <p:cNvPr id="14" name="Shape 14"/>
          <p:cNvSpPr txBox="1"/>
          <p:nvPr/>
        </p:nvSpPr>
        <p:spPr>
          <a:xfrm>
            <a:off x="72200" y="5137917"/>
            <a:ext cx="5250900" cy="601667"/>
          </a:xfrm>
          <a:prstGeom prst="rect">
            <a:avLst/>
          </a:prstGeom>
          <a:noFill/>
          <a:ln>
            <a:noFill/>
          </a:ln>
        </p:spPr>
        <p:txBody>
          <a:bodyPr lIns="76188" tIns="76188" rIns="76188" bIns="76188" anchor="t" anchorCtr="0">
            <a:noAutofit/>
          </a:bodyPr>
          <a:lstStyle/>
          <a:p>
            <a:pPr>
              <a:spcBef>
                <a:spcPts val="0"/>
              </a:spcBef>
            </a:pPr>
            <a:r>
              <a:rPr lang="en">
                <a:solidFill>
                  <a:srgbClr val="FFFFFF"/>
                </a:solidFill>
              </a:rPr>
              <a:t>Fei-Fei Li &amp; Andrej Karpathy &amp; Justin Johnson</a:t>
            </a:r>
          </a:p>
        </p:txBody>
      </p:sp>
      <p:sp>
        <p:nvSpPr>
          <p:cNvPr id="15" name="Shape 15"/>
          <p:cNvSpPr txBox="1"/>
          <p:nvPr/>
        </p:nvSpPr>
        <p:spPr>
          <a:xfrm>
            <a:off x="5326106" y="5131083"/>
            <a:ext cx="3501299" cy="601667"/>
          </a:xfrm>
          <a:prstGeom prst="rect">
            <a:avLst/>
          </a:prstGeom>
          <a:noFill/>
          <a:ln>
            <a:noFill/>
          </a:ln>
        </p:spPr>
        <p:txBody>
          <a:bodyPr lIns="76188" tIns="76188" rIns="76188" bIns="76188" anchor="t" anchorCtr="0">
            <a:noAutofit/>
          </a:bodyPr>
          <a:lstStyle/>
          <a:p>
            <a:pPr>
              <a:spcBef>
                <a:spcPts val="0"/>
              </a:spcBef>
            </a:pPr>
            <a:r>
              <a:rPr lang="en" sz="1667">
                <a:solidFill>
                  <a:srgbClr val="FFFFFF"/>
                </a:solidFill>
              </a:rPr>
              <a:t>Lecture 2 -</a:t>
            </a:r>
          </a:p>
        </p:txBody>
      </p:sp>
      <p:sp>
        <p:nvSpPr>
          <p:cNvPr id="16" name="Shape 16"/>
          <p:cNvSpPr txBox="1">
            <a:spLocks noGrp="1"/>
          </p:cNvSpPr>
          <p:nvPr>
            <p:ph type="sldNum" idx="12"/>
          </p:nvPr>
        </p:nvSpPr>
        <p:spPr>
          <a:xfrm>
            <a:off x="6503295" y="5186500"/>
            <a:ext cx="548699" cy="437333"/>
          </a:xfrm>
          <a:prstGeom prst="rect">
            <a:avLst/>
          </a:prstGeom>
        </p:spPr>
        <p:txBody>
          <a:bodyPr lIns="91425" tIns="91425" rIns="91425" bIns="91425" anchor="ctr" anchorCtr="0">
            <a:noAutofit/>
          </a:bodyPr>
          <a:lstStyle/>
          <a:p>
            <a:pPr>
              <a:spcBef>
                <a:spcPts val="0"/>
              </a:spcBef>
            </a:pPr>
            <a:fld id="{00000000-1234-1234-1234-123412341234}" type="slidenum">
              <a:rPr lang="en" sz="1667" smtClean="0">
                <a:solidFill>
                  <a:srgbClr val="FFFFFF"/>
                </a:solidFill>
              </a:rPr>
              <a:pPr>
                <a:spcBef>
                  <a:spcPts val="0"/>
                </a:spcBef>
              </a:pPr>
              <a:t>‹#›</a:t>
            </a:fld>
            <a:endParaRPr lang="en" sz="1667">
              <a:solidFill>
                <a:srgbClr val="FFFFFF"/>
              </a:solidFill>
            </a:endParaRPr>
          </a:p>
        </p:txBody>
      </p:sp>
      <p:sp>
        <p:nvSpPr>
          <p:cNvPr id="17" name="Shape 17"/>
          <p:cNvSpPr txBox="1"/>
          <p:nvPr/>
        </p:nvSpPr>
        <p:spPr>
          <a:xfrm>
            <a:off x="7688303" y="5131083"/>
            <a:ext cx="3501299" cy="601667"/>
          </a:xfrm>
          <a:prstGeom prst="rect">
            <a:avLst/>
          </a:prstGeom>
          <a:noFill/>
          <a:ln>
            <a:noFill/>
          </a:ln>
        </p:spPr>
        <p:txBody>
          <a:bodyPr lIns="76188" tIns="76188" rIns="76188" bIns="76188" anchor="t" anchorCtr="0">
            <a:noAutofit/>
          </a:bodyPr>
          <a:lstStyle/>
          <a:p>
            <a:pPr>
              <a:spcBef>
                <a:spcPts val="0"/>
              </a:spcBef>
            </a:pPr>
            <a:r>
              <a:rPr lang="en" sz="1667">
                <a:solidFill>
                  <a:srgbClr val="FFFFFF"/>
                </a:solidFill>
              </a:rPr>
              <a:t>6 Jan 2016</a:t>
            </a:r>
          </a:p>
        </p:txBody>
      </p:sp>
    </p:spTree>
    <p:extLst>
      <p:ext uri="{BB962C8B-B14F-4D97-AF65-F5344CB8AC3E}">
        <p14:creationId xmlns:p14="http://schemas.microsoft.com/office/powerpoint/2010/main" val="806090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623888" y="1424783"/>
            <a:ext cx="7886700" cy="2377281"/>
          </a:xfrm>
        </p:spPr>
        <p:txBody>
          <a:bodyPr anchor="b"/>
          <a:lstStyle>
            <a:lvl1pPr>
              <a:defRPr sz="5000"/>
            </a:lvl1pPr>
          </a:lstStyle>
          <a:p>
            <a:r>
              <a:rPr lang="tr-TR"/>
              <a:t>Asıl başlık stili için tıklatın</a:t>
            </a:r>
            <a:endParaRPr lang="en-US"/>
          </a:p>
        </p:txBody>
      </p:sp>
      <p:sp>
        <p:nvSpPr>
          <p:cNvPr id="3" name="Metin Yer Tutucusu 2"/>
          <p:cNvSpPr>
            <a:spLocks noGrp="1"/>
          </p:cNvSpPr>
          <p:nvPr>
            <p:ph type="body" idx="1"/>
          </p:nvPr>
        </p:nvSpPr>
        <p:spPr>
          <a:xfrm>
            <a:off x="623888" y="3824554"/>
            <a:ext cx="7886700" cy="1250156"/>
          </a:xfrm>
        </p:spPr>
        <p:txBody>
          <a:bodyPr/>
          <a:lstStyle>
            <a:lvl1pPr marL="0" indent="0">
              <a:buNone/>
              <a:defRPr sz="2000"/>
            </a:lvl1pPr>
            <a:lvl2pPr marL="380985" indent="0">
              <a:buNone/>
              <a:defRPr sz="1667"/>
            </a:lvl2pPr>
            <a:lvl3pPr marL="761970" indent="0">
              <a:buNone/>
              <a:defRPr sz="1500"/>
            </a:lvl3pPr>
            <a:lvl4pPr marL="1142954" indent="0">
              <a:buNone/>
              <a:defRPr sz="1333"/>
            </a:lvl4pPr>
            <a:lvl5pPr marL="1523939" indent="0">
              <a:buNone/>
              <a:defRPr sz="1333"/>
            </a:lvl5pPr>
            <a:lvl6pPr marL="1904924" indent="0">
              <a:buNone/>
              <a:defRPr sz="1333"/>
            </a:lvl6pPr>
            <a:lvl7pPr marL="2285909" indent="0">
              <a:buNone/>
              <a:defRPr sz="1333"/>
            </a:lvl7pPr>
            <a:lvl8pPr marL="2666893" indent="0">
              <a:buNone/>
              <a:defRPr sz="1333"/>
            </a:lvl8pPr>
            <a:lvl9pPr marL="3047878" indent="0">
              <a:buNone/>
              <a:defRPr sz="1333"/>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A07D2EAC-F2F9-4438-86B8-59BDD32FEC50}" type="slidenum">
              <a:rPr lang="en-US"/>
              <a:pPr/>
              <a:t>‹#›</a:t>
            </a:fld>
            <a:endParaRPr lang="en-US"/>
          </a:p>
        </p:txBody>
      </p:sp>
    </p:spTree>
    <p:extLst>
      <p:ext uri="{BB962C8B-B14F-4D97-AF65-F5344CB8AC3E}">
        <p14:creationId xmlns:p14="http://schemas.microsoft.com/office/powerpoint/2010/main" val="354889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İçerik Yer Tutucusu 2"/>
          <p:cNvSpPr>
            <a:spLocks noGrp="1"/>
          </p:cNvSpPr>
          <p:nvPr>
            <p:ph sz="half" idx="1"/>
          </p:nvPr>
        </p:nvSpPr>
        <p:spPr>
          <a:xfrm>
            <a:off x="457200" y="889000"/>
            <a:ext cx="4038600" cy="4216136"/>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p:cNvSpPr>
            <a:spLocks noGrp="1"/>
          </p:cNvSpPr>
          <p:nvPr>
            <p:ph sz="half" idx="2"/>
          </p:nvPr>
        </p:nvSpPr>
        <p:spPr>
          <a:xfrm>
            <a:off x="4648200" y="889000"/>
            <a:ext cx="4038600" cy="4216136"/>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p:cNvSpPr>
            <a:spLocks noGrp="1"/>
          </p:cNvSpPr>
          <p:nvPr>
            <p:ph type="dt" sz="half" idx="10"/>
          </p:nvPr>
        </p:nvSpPr>
        <p:spPr/>
        <p:txBody>
          <a:bodyPr/>
          <a:lstStyle>
            <a:lvl1pPr>
              <a:defRPr/>
            </a:lvl1pPr>
          </a:lstStyle>
          <a:p>
            <a:endParaRPr lang="en-US"/>
          </a:p>
        </p:txBody>
      </p:sp>
      <p:sp>
        <p:nvSpPr>
          <p:cNvPr id="6" name="Altbilgi Yer Tutucusu 5"/>
          <p:cNvSpPr>
            <a:spLocks noGrp="1"/>
          </p:cNvSpPr>
          <p:nvPr>
            <p:ph type="ftr" sz="quarter" idx="11"/>
          </p:nvPr>
        </p:nvSpPr>
        <p:spPr/>
        <p:txBody>
          <a:bodyPr/>
          <a:lstStyle>
            <a:lvl1pPr>
              <a:defRPr/>
            </a:lvl1pPr>
          </a:lstStyle>
          <a:p>
            <a:endParaRPr lang="en-US"/>
          </a:p>
        </p:txBody>
      </p:sp>
      <p:sp>
        <p:nvSpPr>
          <p:cNvPr id="7" name="Slayt Numarası Yer Tutucusu 6"/>
          <p:cNvSpPr>
            <a:spLocks noGrp="1"/>
          </p:cNvSpPr>
          <p:nvPr>
            <p:ph type="sldNum" sz="quarter" idx="12"/>
          </p:nvPr>
        </p:nvSpPr>
        <p:spPr/>
        <p:txBody>
          <a:bodyPr/>
          <a:lstStyle>
            <a:lvl1pPr>
              <a:defRPr/>
            </a:lvl1pPr>
          </a:lstStyle>
          <a:p>
            <a:fld id="{6B4B7ED2-365F-4460-9954-64CCE8BBD73A}" type="slidenum">
              <a:rPr lang="en-US"/>
              <a:pPr/>
              <a:t>‹#›</a:t>
            </a:fld>
            <a:endParaRPr lang="en-US"/>
          </a:p>
        </p:txBody>
      </p:sp>
    </p:spTree>
    <p:extLst>
      <p:ext uri="{BB962C8B-B14F-4D97-AF65-F5344CB8AC3E}">
        <p14:creationId xmlns:p14="http://schemas.microsoft.com/office/powerpoint/2010/main" val="2181099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630238" y="304271"/>
            <a:ext cx="7886700" cy="1104636"/>
          </a:xfrm>
        </p:spPr>
        <p:txBody>
          <a:bodyPr/>
          <a:lstStyle/>
          <a:p>
            <a:r>
              <a:rPr lang="tr-TR"/>
              <a:t>Asıl başlık stili için tıklatın</a:t>
            </a:r>
            <a:endParaRPr lang="en-US"/>
          </a:p>
        </p:txBody>
      </p:sp>
      <p:sp>
        <p:nvSpPr>
          <p:cNvPr id="3" name="Metin Yer Tutucusu 2"/>
          <p:cNvSpPr>
            <a:spLocks noGrp="1"/>
          </p:cNvSpPr>
          <p:nvPr>
            <p:ph type="body" idx="1"/>
          </p:nvPr>
        </p:nvSpPr>
        <p:spPr>
          <a:xfrm>
            <a:off x="630241" y="1400969"/>
            <a:ext cx="3868737"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tr-TR"/>
              <a:t>Asıl metin stillerini düzenlemek için tıklatın</a:t>
            </a:r>
          </a:p>
        </p:txBody>
      </p:sp>
      <p:sp>
        <p:nvSpPr>
          <p:cNvPr id="4" name="İçerik Yer Tutucusu 3"/>
          <p:cNvSpPr>
            <a:spLocks noGrp="1"/>
          </p:cNvSpPr>
          <p:nvPr>
            <p:ph sz="half" idx="2"/>
          </p:nvPr>
        </p:nvSpPr>
        <p:spPr>
          <a:xfrm>
            <a:off x="630241" y="2087563"/>
            <a:ext cx="3868737" cy="307049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p:cNvSpPr>
            <a:spLocks noGrp="1"/>
          </p:cNvSpPr>
          <p:nvPr>
            <p:ph type="body" sz="quarter" idx="3"/>
          </p:nvPr>
        </p:nvSpPr>
        <p:spPr>
          <a:xfrm>
            <a:off x="4629150" y="1400969"/>
            <a:ext cx="3887788"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tr-TR"/>
              <a:t>Asıl metin stillerini düzenlemek için tıklatın</a:t>
            </a:r>
          </a:p>
        </p:txBody>
      </p:sp>
      <p:sp>
        <p:nvSpPr>
          <p:cNvPr id="6" name="İçerik Yer Tutucusu 5"/>
          <p:cNvSpPr>
            <a:spLocks noGrp="1"/>
          </p:cNvSpPr>
          <p:nvPr>
            <p:ph sz="quarter" idx="4"/>
          </p:nvPr>
        </p:nvSpPr>
        <p:spPr>
          <a:xfrm>
            <a:off x="4629150" y="2087563"/>
            <a:ext cx="3887788" cy="307049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p:cNvSpPr>
            <a:spLocks noGrp="1"/>
          </p:cNvSpPr>
          <p:nvPr>
            <p:ph type="dt" sz="half" idx="10"/>
          </p:nvPr>
        </p:nvSpPr>
        <p:spPr/>
        <p:txBody>
          <a:bodyPr/>
          <a:lstStyle>
            <a:lvl1pPr>
              <a:defRPr/>
            </a:lvl1pPr>
          </a:lstStyle>
          <a:p>
            <a:endParaRPr lang="en-US"/>
          </a:p>
        </p:txBody>
      </p:sp>
      <p:sp>
        <p:nvSpPr>
          <p:cNvPr id="8" name="Altbilgi Yer Tutucusu 7"/>
          <p:cNvSpPr>
            <a:spLocks noGrp="1"/>
          </p:cNvSpPr>
          <p:nvPr>
            <p:ph type="ftr" sz="quarter" idx="11"/>
          </p:nvPr>
        </p:nvSpPr>
        <p:spPr/>
        <p:txBody>
          <a:bodyPr/>
          <a:lstStyle>
            <a:lvl1pPr>
              <a:defRPr/>
            </a:lvl1pPr>
          </a:lstStyle>
          <a:p>
            <a:endParaRPr lang="en-US"/>
          </a:p>
        </p:txBody>
      </p:sp>
      <p:sp>
        <p:nvSpPr>
          <p:cNvPr id="9" name="Slayt Numarası Yer Tutucusu 8"/>
          <p:cNvSpPr>
            <a:spLocks noGrp="1"/>
          </p:cNvSpPr>
          <p:nvPr>
            <p:ph type="sldNum" sz="quarter" idx="12"/>
          </p:nvPr>
        </p:nvSpPr>
        <p:spPr/>
        <p:txBody>
          <a:bodyPr/>
          <a:lstStyle>
            <a:lvl1pPr>
              <a:defRPr/>
            </a:lvl1pPr>
          </a:lstStyle>
          <a:p>
            <a:fld id="{BD2D1926-6A87-43ED-9C23-CC375DC60B7B}" type="slidenum">
              <a:rPr lang="en-US"/>
              <a:pPr/>
              <a:t>‹#›</a:t>
            </a:fld>
            <a:endParaRPr lang="en-US"/>
          </a:p>
        </p:txBody>
      </p:sp>
    </p:spTree>
    <p:extLst>
      <p:ext uri="{BB962C8B-B14F-4D97-AF65-F5344CB8AC3E}">
        <p14:creationId xmlns:p14="http://schemas.microsoft.com/office/powerpoint/2010/main" val="3999846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Veri Yer Tutucusu 2"/>
          <p:cNvSpPr>
            <a:spLocks noGrp="1"/>
          </p:cNvSpPr>
          <p:nvPr>
            <p:ph type="dt" sz="half" idx="10"/>
          </p:nvPr>
        </p:nvSpPr>
        <p:spPr/>
        <p:txBody>
          <a:bodyPr/>
          <a:lstStyle>
            <a:lvl1pPr>
              <a:defRPr/>
            </a:lvl1pPr>
          </a:lstStyle>
          <a:p>
            <a:endParaRPr lang="en-US"/>
          </a:p>
        </p:txBody>
      </p:sp>
      <p:sp>
        <p:nvSpPr>
          <p:cNvPr id="4" name="Altbilgi Yer Tutucusu 3"/>
          <p:cNvSpPr>
            <a:spLocks noGrp="1"/>
          </p:cNvSpPr>
          <p:nvPr>
            <p:ph type="ftr" sz="quarter" idx="11"/>
          </p:nvPr>
        </p:nvSpPr>
        <p:spPr/>
        <p:txBody>
          <a:bodyPr/>
          <a:lstStyle>
            <a:lvl1pPr>
              <a:defRPr/>
            </a:lvl1pPr>
          </a:lstStyle>
          <a:p>
            <a:endParaRPr lang="en-US"/>
          </a:p>
        </p:txBody>
      </p:sp>
      <p:sp>
        <p:nvSpPr>
          <p:cNvPr id="5" name="Slayt Numarası Yer Tutucusu 4"/>
          <p:cNvSpPr>
            <a:spLocks noGrp="1"/>
          </p:cNvSpPr>
          <p:nvPr>
            <p:ph type="sldNum" sz="quarter" idx="12"/>
          </p:nvPr>
        </p:nvSpPr>
        <p:spPr/>
        <p:txBody>
          <a:bodyPr/>
          <a:lstStyle>
            <a:lvl1pPr>
              <a:defRPr/>
            </a:lvl1pPr>
          </a:lstStyle>
          <a:p>
            <a:fld id="{5E0DA496-3BAC-4162-8D3D-D5DC7D552BE8}" type="slidenum">
              <a:rPr lang="en-US"/>
              <a:pPr/>
              <a:t>‹#›</a:t>
            </a:fld>
            <a:endParaRPr lang="en-US"/>
          </a:p>
        </p:txBody>
      </p:sp>
    </p:spTree>
    <p:extLst>
      <p:ext uri="{BB962C8B-B14F-4D97-AF65-F5344CB8AC3E}">
        <p14:creationId xmlns:p14="http://schemas.microsoft.com/office/powerpoint/2010/main" val="4045825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lvl1pPr>
              <a:defRPr/>
            </a:lvl1pPr>
          </a:lstStyle>
          <a:p>
            <a:endParaRPr lang="en-US"/>
          </a:p>
        </p:txBody>
      </p:sp>
      <p:sp>
        <p:nvSpPr>
          <p:cNvPr id="3" name="Altbilgi Yer Tutucusu 2"/>
          <p:cNvSpPr>
            <a:spLocks noGrp="1"/>
          </p:cNvSpPr>
          <p:nvPr>
            <p:ph type="ftr" sz="quarter" idx="11"/>
          </p:nvPr>
        </p:nvSpPr>
        <p:spPr/>
        <p:txBody>
          <a:bodyPr/>
          <a:lstStyle>
            <a:lvl1pPr>
              <a:defRPr/>
            </a:lvl1pPr>
          </a:lstStyle>
          <a:p>
            <a:endParaRPr lang="en-US"/>
          </a:p>
        </p:txBody>
      </p:sp>
      <p:sp>
        <p:nvSpPr>
          <p:cNvPr id="4" name="Slayt Numarası Yer Tutucusu 3"/>
          <p:cNvSpPr>
            <a:spLocks noGrp="1"/>
          </p:cNvSpPr>
          <p:nvPr>
            <p:ph type="sldNum" sz="quarter" idx="12"/>
          </p:nvPr>
        </p:nvSpPr>
        <p:spPr/>
        <p:txBody>
          <a:bodyPr/>
          <a:lstStyle>
            <a:lvl1pPr>
              <a:defRPr/>
            </a:lvl1pPr>
          </a:lstStyle>
          <a:p>
            <a:fld id="{D4C276E9-5E37-49A2-848E-88EBB0F11C8E}" type="slidenum">
              <a:rPr lang="en-US"/>
              <a:pPr/>
              <a:t>‹#›</a:t>
            </a:fld>
            <a:endParaRPr lang="en-US"/>
          </a:p>
        </p:txBody>
      </p:sp>
    </p:spTree>
    <p:extLst>
      <p:ext uri="{BB962C8B-B14F-4D97-AF65-F5344CB8AC3E}">
        <p14:creationId xmlns:p14="http://schemas.microsoft.com/office/powerpoint/2010/main" val="350227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630241" y="381000"/>
            <a:ext cx="2949575" cy="1333500"/>
          </a:xfrm>
        </p:spPr>
        <p:txBody>
          <a:bodyPr anchor="b"/>
          <a:lstStyle>
            <a:lvl1pPr>
              <a:defRPr sz="2667"/>
            </a:lvl1pPr>
          </a:lstStyle>
          <a:p>
            <a:r>
              <a:rPr lang="tr-TR"/>
              <a:t>Asıl başlık stili için tıklatın</a:t>
            </a:r>
            <a:endParaRPr lang="en-US"/>
          </a:p>
        </p:txBody>
      </p:sp>
      <p:sp>
        <p:nvSpPr>
          <p:cNvPr id="3" name="İçerik Yer Tutucusu 2"/>
          <p:cNvSpPr>
            <a:spLocks noGrp="1"/>
          </p:cNvSpPr>
          <p:nvPr>
            <p:ph idx="1"/>
          </p:nvPr>
        </p:nvSpPr>
        <p:spPr>
          <a:xfrm>
            <a:off x="3887788" y="822856"/>
            <a:ext cx="462915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p:cNvSpPr>
            <a:spLocks noGrp="1"/>
          </p:cNvSpPr>
          <p:nvPr>
            <p:ph type="body" sz="half" idx="2"/>
          </p:nvPr>
        </p:nvSpPr>
        <p:spPr>
          <a:xfrm>
            <a:off x="630241"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lvl1pPr>
              <a:defRPr/>
            </a:lvl1pPr>
          </a:lstStyle>
          <a:p>
            <a:endParaRPr lang="en-US"/>
          </a:p>
        </p:txBody>
      </p:sp>
      <p:sp>
        <p:nvSpPr>
          <p:cNvPr id="6" name="Altbilgi Yer Tutucusu 5"/>
          <p:cNvSpPr>
            <a:spLocks noGrp="1"/>
          </p:cNvSpPr>
          <p:nvPr>
            <p:ph type="ftr" sz="quarter" idx="11"/>
          </p:nvPr>
        </p:nvSpPr>
        <p:spPr/>
        <p:txBody>
          <a:bodyPr/>
          <a:lstStyle>
            <a:lvl1pPr>
              <a:defRPr/>
            </a:lvl1pPr>
          </a:lstStyle>
          <a:p>
            <a:endParaRPr lang="en-US"/>
          </a:p>
        </p:txBody>
      </p:sp>
      <p:sp>
        <p:nvSpPr>
          <p:cNvPr id="7" name="Slayt Numarası Yer Tutucusu 6"/>
          <p:cNvSpPr>
            <a:spLocks noGrp="1"/>
          </p:cNvSpPr>
          <p:nvPr>
            <p:ph type="sldNum" sz="quarter" idx="12"/>
          </p:nvPr>
        </p:nvSpPr>
        <p:spPr/>
        <p:txBody>
          <a:bodyPr/>
          <a:lstStyle>
            <a:lvl1pPr>
              <a:defRPr/>
            </a:lvl1pPr>
          </a:lstStyle>
          <a:p>
            <a:fld id="{5E70D896-366C-4023-B2EC-31E1825E4290}" type="slidenum">
              <a:rPr lang="en-US"/>
              <a:pPr/>
              <a:t>‹#›</a:t>
            </a:fld>
            <a:endParaRPr lang="en-US"/>
          </a:p>
        </p:txBody>
      </p:sp>
    </p:spTree>
    <p:extLst>
      <p:ext uri="{BB962C8B-B14F-4D97-AF65-F5344CB8AC3E}">
        <p14:creationId xmlns:p14="http://schemas.microsoft.com/office/powerpoint/2010/main" val="332424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630241" y="381000"/>
            <a:ext cx="2949575" cy="1333500"/>
          </a:xfrm>
        </p:spPr>
        <p:txBody>
          <a:bodyPr anchor="b"/>
          <a:lstStyle>
            <a:lvl1pPr>
              <a:defRPr sz="2667"/>
            </a:lvl1pPr>
          </a:lstStyle>
          <a:p>
            <a:r>
              <a:rPr lang="tr-TR"/>
              <a:t>Asıl başlık stili için tıklatın</a:t>
            </a:r>
            <a:endParaRPr lang="en-US"/>
          </a:p>
        </p:txBody>
      </p:sp>
      <p:sp>
        <p:nvSpPr>
          <p:cNvPr id="3" name="Resim Yer Tutucusu 2"/>
          <p:cNvSpPr>
            <a:spLocks noGrp="1"/>
          </p:cNvSpPr>
          <p:nvPr>
            <p:ph type="pic" idx="1"/>
          </p:nvPr>
        </p:nvSpPr>
        <p:spPr>
          <a:xfrm>
            <a:off x="3887788" y="822856"/>
            <a:ext cx="4629150" cy="4061354"/>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en-US"/>
          </a:p>
        </p:txBody>
      </p:sp>
      <p:sp>
        <p:nvSpPr>
          <p:cNvPr id="4" name="Metin Yer Tutucusu 3"/>
          <p:cNvSpPr>
            <a:spLocks noGrp="1"/>
          </p:cNvSpPr>
          <p:nvPr>
            <p:ph type="body" sz="half" idx="2"/>
          </p:nvPr>
        </p:nvSpPr>
        <p:spPr>
          <a:xfrm>
            <a:off x="630241" y="1714500"/>
            <a:ext cx="2949575"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lvl1pPr>
              <a:defRPr/>
            </a:lvl1pPr>
          </a:lstStyle>
          <a:p>
            <a:endParaRPr lang="en-US"/>
          </a:p>
        </p:txBody>
      </p:sp>
      <p:sp>
        <p:nvSpPr>
          <p:cNvPr id="6" name="Altbilgi Yer Tutucusu 5"/>
          <p:cNvSpPr>
            <a:spLocks noGrp="1"/>
          </p:cNvSpPr>
          <p:nvPr>
            <p:ph type="ftr" sz="quarter" idx="11"/>
          </p:nvPr>
        </p:nvSpPr>
        <p:spPr/>
        <p:txBody>
          <a:bodyPr/>
          <a:lstStyle>
            <a:lvl1pPr>
              <a:defRPr/>
            </a:lvl1pPr>
          </a:lstStyle>
          <a:p>
            <a:endParaRPr lang="en-US"/>
          </a:p>
        </p:txBody>
      </p:sp>
      <p:sp>
        <p:nvSpPr>
          <p:cNvPr id="7" name="Slayt Numarası Yer Tutucusu 6"/>
          <p:cNvSpPr>
            <a:spLocks noGrp="1"/>
          </p:cNvSpPr>
          <p:nvPr>
            <p:ph type="sldNum" sz="quarter" idx="12"/>
          </p:nvPr>
        </p:nvSpPr>
        <p:spPr/>
        <p:txBody>
          <a:bodyPr/>
          <a:lstStyle>
            <a:lvl1pPr>
              <a:defRPr/>
            </a:lvl1pPr>
          </a:lstStyle>
          <a:p>
            <a:fld id="{781CDBA9-70ED-492B-A40C-8EB09E0DE2E9}" type="slidenum">
              <a:rPr lang="en-US"/>
              <a:pPr/>
              <a:t>‹#›</a:t>
            </a:fld>
            <a:endParaRPr lang="en-US"/>
          </a:p>
        </p:txBody>
      </p:sp>
    </p:spTree>
    <p:extLst>
      <p:ext uri="{BB962C8B-B14F-4D97-AF65-F5344CB8AC3E}">
        <p14:creationId xmlns:p14="http://schemas.microsoft.com/office/powerpoint/2010/main" val="390720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65365"/>
            <a:ext cx="8229600" cy="596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889000"/>
            <a:ext cx="8229600" cy="4216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5204354"/>
            <a:ext cx="2133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167"/>
            </a:lvl1pPr>
          </a:lstStyle>
          <a:p>
            <a:endParaRPr lang="en-US"/>
          </a:p>
        </p:txBody>
      </p:sp>
      <p:sp>
        <p:nvSpPr>
          <p:cNvPr id="1029" name="Rectangle 5"/>
          <p:cNvSpPr>
            <a:spLocks noGrp="1" noChangeArrowheads="1"/>
          </p:cNvSpPr>
          <p:nvPr>
            <p:ph type="ftr" sz="quarter" idx="3"/>
          </p:nvPr>
        </p:nvSpPr>
        <p:spPr bwMode="auto">
          <a:xfrm>
            <a:off x="3124200" y="5204354"/>
            <a:ext cx="2895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167"/>
            </a:lvl1pPr>
          </a:lstStyle>
          <a:p>
            <a:endParaRPr lang="en-US"/>
          </a:p>
        </p:txBody>
      </p:sp>
      <p:sp>
        <p:nvSpPr>
          <p:cNvPr id="1030" name="Rectangle 6"/>
          <p:cNvSpPr>
            <a:spLocks noGrp="1" noChangeArrowheads="1"/>
          </p:cNvSpPr>
          <p:nvPr>
            <p:ph type="sldNum" sz="quarter" idx="4"/>
          </p:nvPr>
        </p:nvSpPr>
        <p:spPr bwMode="auto">
          <a:xfrm>
            <a:off x="8001000" y="5204354"/>
            <a:ext cx="1066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167"/>
            </a:lvl1pPr>
          </a:lstStyle>
          <a:p>
            <a:fld id="{1F9197D4-DDEA-4881-9CF7-D017B4E2C3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77" r:id="rId13"/>
    <p:sldLayoutId id="2147483678" r:id="rId14"/>
  </p:sldLayoutIdLst>
  <p:txStyles>
    <p:titleStyle>
      <a:lvl1pPr algn="l" rtl="0" fontAlgn="base">
        <a:spcBef>
          <a:spcPct val="0"/>
        </a:spcBef>
        <a:spcAft>
          <a:spcPct val="0"/>
        </a:spcAft>
        <a:defRPr sz="3000" b="1" i="0" kern="1200">
          <a:solidFill>
            <a:schemeClr val="tx2">
              <a:lumMod val="75000"/>
            </a:schemeClr>
          </a:solidFill>
          <a:latin typeface="Helvetica Neue"/>
          <a:ea typeface="+mj-ea"/>
          <a:cs typeface="Helvetica Neue"/>
        </a:defRPr>
      </a:lvl1pPr>
      <a:lvl2pPr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2pPr>
      <a:lvl3pPr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3pPr>
      <a:lvl4pPr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4pPr>
      <a:lvl5pPr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5pPr>
      <a:lvl6pPr marL="380985"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6pPr>
      <a:lvl7pPr marL="761970"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7pPr>
      <a:lvl8pPr marL="1142954"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8pPr>
      <a:lvl9pPr marL="1523939"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9pPr>
    </p:titleStyle>
    <p:bodyStyle>
      <a:lvl1pPr marL="285739" indent="-285739" algn="l" rtl="0" fontAlgn="base">
        <a:spcBef>
          <a:spcPct val="20000"/>
        </a:spcBef>
        <a:spcAft>
          <a:spcPct val="0"/>
        </a:spcAft>
        <a:buChar char="•"/>
        <a:defRPr sz="2667" kern="1200">
          <a:solidFill>
            <a:schemeClr val="tx1"/>
          </a:solidFill>
          <a:latin typeface="+mn-lt"/>
          <a:ea typeface="+mn-ea"/>
          <a:cs typeface="+mn-cs"/>
        </a:defRPr>
      </a:lvl1pPr>
      <a:lvl2pPr marL="619100" indent="-238115" algn="l" rtl="0" fontAlgn="base">
        <a:spcBef>
          <a:spcPct val="20000"/>
        </a:spcBef>
        <a:spcAft>
          <a:spcPct val="0"/>
        </a:spcAft>
        <a:buChar char="–"/>
        <a:defRPr sz="2333" kern="1200">
          <a:solidFill>
            <a:schemeClr val="tx1"/>
          </a:solidFill>
          <a:latin typeface="+mn-lt"/>
          <a:ea typeface="+mn-ea"/>
          <a:cs typeface="+mn-cs"/>
        </a:defRPr>
      </a:lvl2pPr>
      <a:lvl3pPr marL="952462" indent="-190492" algn="l" rtl="0" fontAlgn="base">
        <a:spcBef>
          <a:spcPct val="20000"/>
        </a:spcBef>
        <a:spcAft>
          <a:spcPct val="0"/>
        </a:spcAft>
        <a:buChar char="•"/>
        <a:defRPr sz="2000" kern="1200">
          <a:solidFill>
            <a:schemeClr val="tx1"/>
          </a:solidFill>
          <a:latin typeface="+mn-lt"/>
          <a:ea typeface="+mn-ea"/>
          <a:cs typeface="+mn-cs"/>
        </a:defRPr>
      </a:lvl3pPr>
      <a:lvl4pPr marL="1333447" indent="-190492" algn="l" rtl="0" fontAlgn="base">
        <a:spcBef>
          <a:spcPct val="20000"/>
        </a:spcBef>
        <a:spcAft>
          <a:spcPct val="0"/>
        </a:spcAft>
        <a:buChar char="–"/>
        <a:defRPr sz="1667" kern="1200">
          <a:solidFill>
            <a:schemeClr val="tx1"/>
          </a:solidFill>
          <a:latin typeface="+mn-lt"/>
          <a:ea typeface="+mn-ea"/>
          <a:cs typeface="+mn-cs"/>
        </a:defRPr>
      </a:lvl4pPr>
      <a:lvl5pPr marL="1714431" indent="-190492" algn="l" rtl="0" fontAlgn="base">
        <a:spcBef>
          <a:spcPct val="20000"/>
        </a:spcBef>
        <a:spcAft>
          <a:spcPct val="0"/>
        </a:spcAft>
        <a:buChar char="»"/>
        <a:defRPr sz="1667"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65365"/>
            <a:ext cx="8229600" cy="596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889001"/>
            <a:ext cx="8229600" cy="4216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5204355"/>
            <a:ext cx="2133600" cy="396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167"/>
            </a:lvl1pPr>
          </a:lstStyle>
          <a:p>
            <a:endParaRPr lang="en-US">
              <a:solidFill>
                <a:srgbClr val="292934"/>
              </a:solidFill>
            </a:endParaRPr>
          </a:p>
        </p:txBody>
      </p:sp>
      <p:sp>
        <p:nvSpPr>
          <p:cNvPr id="1029" name="Rectangle 5"/>
          <p:cNvSpPr>
            <a:spLocks noGrp="1" noChangeArrowheads="1"/>
          </p:cNvSpPr>
          <p:nvPr>
            <p:ph type="ftr" sz="quarter" idx="3"/>
          </p:nvPr>
        </p:nvSpPr>
        <p:spPr bwMode="auto">
          <a:xfrm>
            <a:off x="3124200" y="5204355"/>
            <a:ext cx="2895600" cy="396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167"/>
            </a:lvl1pPr>
          </a:lstStyle>
          <a:p>
            <a:endParaRPr lang="en-US">
              <a:solidFill>
                <a:srgbClr val="292934"/>
              </a:solidFill>
            </a:endParaRPr>
          </a:p>
        </p:txBody>
      </p:sp>
      <p:sp>
        <p:nvSpPr>
          <p:cNvPr id="1030" name="Rectangle 6"/>
          <p:cNvSpPr>
            <a:spLocks noGrp="1" noChangeArrowheads="1"/>
          </p:cNvSpPr>
          <p:nvPr>
            <p:ph type="sldNum" sz="quarter" idx="4"/>
          </p:nvPr>
        </p:nvSpPr>
        <p:spPr bwMode="auto">
          <a:xfrm>
            <a:off x="6553200" y="5204355"/>
            <a:ext cx="2133600" cy="396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167"/>
            </a:lvl1pPr>
          </a:lstStyle>
          <a:p>
            <a:fld id="{1F9197D4-DDEA-4881-9CF7-D017B4E2C338}" type="slidenum">
              <a:rPr lang="en-US">
                <a:solidFill>
                  <a:srgbClr val="292934"/>
                </a:solidFill>
              </a:rPr>
              <a:pPr/>
              <a:t>‹#›</a:t>
            </a:fld>
            <a:endParaRPr lang="en-US">
              <a:solidFill>
                <a:srgbClr val="292934"/>
              </a:solidFill>
            </a:endParaRPr>
          </a:p>
        </p:txBody>
      </p:sp>
    </p:spTree>
    <p:extLst>
      <p:ext uri="{BB962C8B-B14F-4D97-AF65-F5344CB8AC3E}">
        <p14:creationId xmlns:p14="http://schemas.microsoft.com/office/powerpoint/2010/main" val="292353833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l" rtl="0" fontAlgn="base">
        <a:spcBef>
          <a:spcPct val="0"/>
        </a:spcBef>
        <a:spcAft>
          <a:spcPct val="0"/>
        </a:spcAft>
        <a:defRPr sz="3000" b="1" i="0" kern="1200">
          <a:solidFill>
            <a:schemeClr val="tx2">
              <a:lumMod val="75000"/>
            </a:schemeClr>
          </a:solidFill>
          <a:latin typeface="Helvetica Neue"/>
          <a:ea typeface="+mj-ea"/>
          <a:cs typeface="Helvetica Neue"/>
        </a:defRPr>
      </a:lvl1pPr>
      <a:lvl2pPr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2pPr>
      <a:lvl3pPr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3pPr>
      <a:lvl4pPr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4pPr>
      <a:lvl5pPr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5pPr>
      <a:lvl6pPr marL="380985"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6pPr>
      <a:lvl7pPr marL="761970"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7pPr>
      <a:lvl8pPr marL="1142954"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8pPr>
      <a:lvl9pPr marL="1523939" algn="l" rtl="0" fontAlgn="base">
        <a:spcBef>
          <a:spcPct val="0"/>
        </a:spcBef>
        <a:spcAft>
          <a:spcPct val="0"/>
        </a:spcAft>
        <a:defRPr sz="3000">
          <a:solidFill>
            <a:schemeClr val="accent2"/>
          </a:solidFill>
          <a:latin typeface="Calibri" panose="020F0502020204030204" pitchFamily="34" charset="0"/>
          <a:cs typeface="Arial" panose="020B0604020202020204" pitchFamily="34" charset="0"/>
        </a:defRPr>
      </a:lvl9pPr>
    </p:titleStyle>
    <p:bodyStyle>
      <a:lvl1pPr marL="285739" indent="-285739" algn="l" rtl="0" fontAlgn="base">
        <a:spcBef>
          <a:spcPct val="20000"/>
        </a:spcBef>
        <a:spcAft>
          <a:spcPct val="0"/>
        </a:spcAft>
        <a:buChar char="•"/>
        <a:defRPr sz="2667" kern="1200">
          <a:solidFill>
            <a:schemeClr val="tx1"/>
          </a:solidFill>
          <a:latin typeface="+mn-lt"/>
          <a:ea typeface="+mn-ea"/>
          <a:cs typeface="+mn-cs"/>
        </a:defRPr>
      </a:lvl1pPr>
      <a:lvl2pPr marL="619100" indent="-238115" algn="l" rtl="0" fontAlgn="base">
        <a:spcBef>
          <a:spcPct val="20000"/>
        </a:spcBef>
        <a:spcAft>
          <a:spcPct val="0"/>
        </a:spcAft>
        <a:buChar char="–"/>
        <a:defRPr sz="2333" kern="1200">
          <a:solidFill>
            <a:schemeClr val="tx1"/>
          </a:solidFill>
          <a:latin typeface="+mn-lt"/>
          <a:ea typeface="+mn-ea"/>
          <a:cs typeface="+mn-cs"/>
        </a:defRPr>
      </a:lvl2pPr>
      <a:lvl3pPr marL="952462" indent="-190492" algn="l" rtl="0" fontAlgn="base">
        <a:spcBef>
          <a:spcPct val="20000"/>
        </a:spcBef>
        <a:spcAft>
          <a:spcPct val="0"/>
        </a:spcAft>
        <a:buChar char="•"/>
        <a:defRPr sz="2000" kern="1200">
          <a:solidFill>
            <a:schemeClr val="tx1"/>
          </a:solidFill>
          <a:latin typeface="+mn-lt"/>
          <a:ea typeface="+mn-ea"/>
          <a:cs typeface="+mn-cs"/>
        </a:defRPr>
      </a:lvl3pPr>
      <a:lvl4pPr marL="1333447" indent="-190492" algn="l" rtl="0" fontAlgn="base">
        <a:spcBef>
          <a:spcPct val="20000"/>
        </a:spcBef>
        <a:spcAft>
          <a:spcPct val="0"/>
        </a:spcAft>
        <a:buChar char="–"/>
        <a:defRPr sz="1667" kern="1200">
          <a:solidFill>
            <a:schemeClr val="tx1"/>
          </a:solidFill>
          <a:latin typeface="+mn-lt"/>
          <a:ea typeface="+mn-ea"/>
          <a:cs typeface="+mn-cs"/>
        </a:defRPr>
      </a:lvl4pPr>
      <a:lvl5pPr marL="1714431" indent="-190492" algn="l" rtl="0" fontAlgn="base">
        <a:spcBef>
          <a:spcPct val="20000"/>
        </a:spcBef>
        <a:spcAft>
          <a:spcPct val="0"/>
        </a:spcAft>
        <a:buChar char="»"/>
        <a:defRPr sz="1667"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7.xml"/><Relationship Id="rId5" Type="http://schemas.openxmlformats.org/officeDocument/2006/relationships/image" Target="../media/image134.png"/><Relationship Id="rId4" Type="http://schemas.openxmlformats.org/officeDocument/2006/relationships/image" Target="../media/image133.png"/></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7.xml"/><Relationship Id="rId5" Type="http://schemas.openxmlformats.org/officeDocument/2006/relationships/image" Target="../media/image134.png"/><Relationship Id="rId4" Type="http://schemas.openxmlformats.org/officeDocument/2006/relationships/image" Target="../media/image133.png"/></Relationships>
</file>

<file path=ppt/slides/_rels/slide10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7.xml"/><Relationship Id="rId6" Type="http://schemas.openxmlformats.org/officeDocument/2006/relationships/image" Target="../media/image136.png"/><Relationship Id="rId5" Type="http://schemas.openxmlformats.org/officeDocument/2006/relationships/image" Target="../media/image134.png"/><Relationship Id="rId4" Type="http://schemas.openxmlformats.org/officeDocument/2006/relationships/image" Target="../media/image133.png"/></Relationships>
</file>

<file path=ppt/slides/_rels/slide10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8.png"/><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7.xml"/><Relationship Id="rId5" Type="http://schemas.openxmlformats.org/officeDocument/2006/relationships/image" Target="../media/image134.png"/><Relationship Id="rId4" Type="http://schemas.openxmlformats.org/officeDocument/2006/relationships/image" Target="../media/image133.png"/></Relationships>
</file>

<file path=ppt/slides/_rels/slide10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7.xml"/><Relationship Id="rId6" Type="http://schemas.openxmlformats.org/officeDocument/2006/relationships/image" Target="../media/image139.jpeg"/><Relationship Id="rId5" Type="http://schemas.openxmlformats.org/officeDocument/2006/relationships/image" Target="../media/image134.png"/><Relationship Id="rId4"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5.xml"/><Relationship Id="rId7" Type="http://schemas.openxmlformats.org/officeDocument/2006/relationships/image" Target="../media/image32.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31.png"/><Relationship Id="rId4" Type="http://schemas.openxmlformats.org/officeDocument/2006/relationships/oleObject" Target="../embeddings/oleObject12.bin"/><Relationship Id="rId9" Type="http://schemas.openxmlformats.org/officeDocument/2006/relationships/image" Target="../media/image33.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16.xml"/><Relationship Id="rId7" Type="http://schemas.openxmlformats.org/officeDocument/2006/relationships/image" Target="../media/image35.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image" Target="../media/image34.png"/><Relationship Id="rId4" Type="http://schemas.openxmlformats.org/officeDocument/2006/relationships/oleObject" Target="../embeddings/oleObject15.bin"/><Relationship Id="rId9" Type="http://schemas.openxmlformats.org/officeDocument/2006/relationships/image" Target="../media/image36.w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xml"/><Relationship Id="rId7" Type="http://schemas.openxmlformats.org/officeDocument/2006/relationships/image" Target="../media/image39.png"/><Relationship Id="rId2" Type="http://schemas.openxmlformats.org/officeDocument/2006/relationships/tags" Target="../tags/tag6.xml"/><Relationship Id="rId1" Type="http://schemas.openxmlformats.org/officeDocument/2006/relationships/vmlDrawing" Target="../drawings/vmlDrawing9.vml"/><Relationship Id="rId6" Type="http://schemas.openxmlformats.org/officeDocument/2006/relationships/image" Target="../media/image38.wmf"/><Relationship Id="rId5" Type="http://schemas.openxmlformats.org/officeDocument/2006/relationships/oleObject" Target="../embeddings/oleObject18.bin"/><Relationship Id="rId4" Type="http://schemas.openxmlformats.org/officeDocument/2006/relationships/notesSlide" Target="../notesSlides/notesSlide18.xml"/><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23.xml"/><Relationship Id="rId7"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 Id="rId9" Type="http://schemas.openxmlformats.org/officeDocument/2006/relationships/hyperlink" Target="http://www.cs.ubc.ca/~lowe/papers/ijcv04.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hyperlink" Target="https://www.youtube.com/watch?v=oTud1De_W4s" TargetMode="Externa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hyperlink" Target="https://www.youtube.com/watch?v=oTud1De_W4s" TargetMode="Externa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hyperlink" Target="https://www.youtube.com/watch?v=oTud1De_W4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hyperlink" Target="https://www.youtube.com/watch?v=oTud1De_W4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jpeg"/></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6.png"/><Relationship Id="rId1" Type="http://schemas.openxmlformats.org/officeDocument/2006/relationships/slideLayout" Target="../slideLayouts/slideLayout14.xml"/><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9.tif"/><Relationship Id="rId1" Type="http://schemas.openxmlformats.org/officeDocument/2006/relationships/slideLayout" Target="../slideLayouts/slideLayout1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chart" Target="../charts/char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0.tif"/><Relationship Id="rId1" Type="http://schemas.openxmlformats.org/officeDocument/2006/relationships/slideLayout" Target="../slideLayouts/slideLayout1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chart" Target="../charts/chart3.xml"/></Relationships>
</file>

<file path=ppt/slides/_rels/slide49.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image" Target="../media/image82.png"/><Relationship Id="rId7" Type="http://schemas.openxmlformats.org/officeDocument/2006/relationships/chart" Target="../charts/chart7.xml"/><Relationship Id="rId12" Type="http://schemas.openxmlformats.org/officeDocument/2006/relationships/chart" Target="../charts/chart12.xml"/><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chart" Target="../charts/chart6.xml"/><Relationship Id="rId11" Type="http://schemas.openxmlformats.org/officeDocument/2006/relationships/chart" Target="../charts/chart11.xml"/><Relationship Id="rId5" Type="http://schemas.openxmlformats.org/officeDocument/2006/relationships/chart" Target="../charts/chart5.xml"/><Relationship Id="rId10" Type="http://schemas.openxmlformats.org/officeDocument/2006/relationships/chart" Target="../charts/chart10.xml"/><Relationship Id="rId4" Type="http://schemas.openxmlformats.org/officeDocument/2006/relationships/chart" Target="../charts/chart4.xml"/><Relationship Id="rId9" Type="http://schemas.openxmlformats.org/officeDocument/2006/relationships/chart" Target="../charts/chart9.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0.png"/><Relationship Id="rId11" Type="http://schemas.openxmlformats.org/officeDocument/2006/relationships/image" Target="../media/image9.wmf"/><Relationship Id="rId5" Type="http://schemas.openxmlformats.org/officeDocument/2006/relationships/image" Target="../media/image8.wmf"/><Relationship Id="rId10" Type="http://schemas.openxmlformats.org/officeDocument/2006/relationships/oleObject" Target="../embeddings/oleObject3.bin"/><Relationship Id="rId4" Type="http://schemas.openxmlformats.org/officeDocument/2006/relationships/oleObject" Target="../embeddings/oleObject2.bin"/><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image" Target="../media/image84.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31.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84.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tags" Target="../tags/tag40.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png"/><Relationship Id="rId11" Type="http://schemas.openxmlformats.org/officeDocument/2006/relationships/image" Target="../media/image14.wmf"/><Relationship Id="rId5" Type="http://schemas.openxmlformats.org/officeDocument/2006/relationships/image" Target="../media/image13.wmf"/><Relationship Id="rId10" Type="http://schemas.openxmlformats.org/officeDocument/2006/relationships/oleObject" Target="../embeddings/oleObject5.bin"/><Relationship Id="rId4" Type="http://schemas.openxmlformats.org/officeDocument/2006/relationships/oleObject" Target="../embeddings/oleObject4.bin"/><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slideLayout" Target="../slideLayouts/slideLayout1.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image" Target="../media/image92.png"/><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image" Target="../media/image91.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94.jpe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wm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6.xml"/><Relationship Id="rId7" Type="http://schemas.openxmlformats.org/officeDocument/2006/relationships/image" Target="../media/image17.jpe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0.png"/><Relationship Id="rId11" Type="http://schemas.openxmlformats.org/officeDocument/2006/relationships/image" Target="../media/image16.wmf"/><Relationship Id="rId5" Type="http://schemas.openxmlformats.org/officeDocument/2006/relationships/image" Target="../media/image15.wmf"/><Relationship Id="rId10" Type="http://schemas.openxmlformats.org/officeDocument/2006/relationships/oleObject" Target="../embeddings/oleObject7.bin"/><Relationship Id="rId4" Type="http://schemas.openxmlformats.org/officeDocument/2006/relationships/oleObject" Target="../embeddings/oleObject6.bin"/><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108.jpe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notesSlide" Target="../notesSlides/notesSlide48.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slideLayout" Target="../slideLayouts/slideLayout1.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s>
</file>

<file path=ppt/slides/_rels/slide72.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slideLayout" Target="../slideLayouts/slideLayout1.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tags" Target="../tags/tag92.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5" Type="http://schemas.openxmlformats.org/officeDocument/2006/relationships/image" Target="../media/image108.jpeg"/><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notesSlide" Target="../notesSlides/notesSlide49.xml"/></Relationships>
</file>

<file path=ppt/slides/_rels/slide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tags" Target="../tags/tag110.xml"/><Relationship Id="rId3" Type="http://schemas.openxmlformats.org/officeDocument/2006/relationships/tags" Target="../tags/tag95.xml"/><Relationship Id="rId21" Type="http://schemas.openxmlformats.org/officeDocument/2006/relationships/slideLayout" Target="../slideLayouts/slideLayout1.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111.jpeg"/><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image" Target="../media/image110.jpeg"/><Relationship Id="rId10" Type="http://schemas.openxmlformats.org/officeDocument/2006/relationships/tags" Target="../tags/tag102.xml"/><Relationship Id="rId19" Type="http://schemas.openxmlformats.org/officeDocument/2006/relationships/tags" Target="../tags/tag111.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notesSlide" Target="../notesSlides/notesSlide50.xml"/></Relationships>
</file>

<file path=ppt/slides/_rels/slide75.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tags" Target="../tags/tag130.xml"/><Relationship Id="rId3" Type="http://schemas.openxmlformats.org/officeDocument/2006/relationships/tags" Target="../tags/tag115.xml"/><Relationship Id="rId21" Type="http://schemas.openxmlformats.org/officeDocument/2006/relationships/slideLayout" Target="../slideLayouts/slideLayout1.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tags" Target="../tags/tag129.xml"/><Relationship Id="rId2" Type="http://schemas.openxmlformats.org/officeDocument/2006/relationships/tags" Target="../tags/tag114.xml"/><Relationship Id="rId16" Type="http://schemas.openxmlformats.org/officeDocument/2006/relationships/tags" Target="../tags/tag128.xml"/><Relationship Id="rId20" Type="http://schemas.openxmlformats.org/officeDocument/2006/relationships/tags" Target="../tags/tag132.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image" Target="../media/image111.jpeg"/><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image" Target="../media/image110.jpeg"/><Relationship Id="rId10" Type="http://schemas.openxmlformats.org/officeDocument/2006/relationships/tags" Target="../tags/tag122.xml"/><Relationship Id="rId19" Type="http://schemas.openxmlformats.org/officeDocument/2006/relationships/tags" Target="../tags/tag131.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notesSlide" Target="../notesSlides/notesSlide51.xml"/></Relationships>
</file>

<file path=ppt/slides/_rels/slide76.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tags" Target="../tags/tag150.xml"/><Relationship Id="rId26" Type="http://schemas.openxmlformats.org/officeDocument/2006/relationships/tags" Target="../tags/tag158.xml"/><Relationship Id="rId3" Type="http://schemas.openxmlformats.org/officeDocument/2006/relationships/tags" Target="../tags/tag135.xml"/><Relationship Id="rId21" Type="http://schemas.openxmlformats.org/officeDocument/2006/relationships/tags" Target="../tags/tag153.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5" Type="http://schemas.openxmlformats.org/officeDocument/2006/relationships/tags" Target="../tags/tag157.xml"/><Relationship Id="rId2" Type="http://schemas.openxmlformats.org/officeDocument/2006/relationships/tags" Target="../tags/tag134.xml"/><Relationship Id="rId16" Type="http://schemas.openxmlformats.org/officeDocument/2006/relationships/tags" Target="../tags/tag148.xml"/><Relationship Id="rId20" Type="http://schemas.openxmlformats.org/officeDocument/2006/relationships/tags" Target="../tags/tag152.xml"/><Relationship Id="rId29" Type="http://schemas.openxmlformats.org/officeDocument/2006/relationships/tags" Target="../tags/tag161.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tags" Target="../tags/tag156.xml"/><Relationship Id="rId32" Type="http://schemas.openxmlformats.org/officeDocument/2006/relationships/notesSlide" Target="../notesSlides/notesSlide52.xml"/><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tags" Target="../tags/tag155.xml"/><Relationship Id="rId28" Type="http://schemas.openxmlformats.org/officeDocument/2006/relationships/tags" Target="../tags/tag160.xml"/><Relationship Id="rId10" Type="http://schemas.openxmlformats.org/officeDocument/2006/relationships/tags" Target="../tags/tag142.xml"/><Relationship Id="rId19" Type="http://schemas.openxmlformats.org/officeDocument/2006/relationships/tags" Target="../tags/tag151.xml"/><Relationship Id="rId31" Type="http://schemas.openxmlformats.org/officeDocument/2006/relationships/slideLayout" Target="../slideLayouts/slideLayout1.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tags" Target="../tags/tag154.xml"/><Relationship Id="rId27" Type="http://schemas.openxmlformats.org/officeDocument/2006/relationships/tags" Target="../tags/tag159.xml"/><Relationship Id="rId30" Type="http://schemas.openxmlformats.org/officeDocument/2006/relationships/tags" Target="../tags/tag162.xml"/></Relationships>
</file>

<file path=ppt/slides/_rels/slide77.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tags" Target="../tags/tag175.xml"/><Relationship Id="rId18" Type="http://schemas.openxmlformats.org/officeDocument/2006/relationships/tags" Target="../tags/tag180.xml"/><Relationship Id="rId26" Type="http://schemas.openxmlformats.org/officeDocument/2006/relationships/hyperlink" Target="http://en.wikipedia.org/wiki/Receiver_operating_characteristic" TargetMode="External"/><Relationship Id="rId3" Type="http://schemas.openxmlformats.org/officeDocument/2006/relationships/tags" Target="../tags/tag165.xml"/><Relationship Id="rId21" Type="http://schemas.openxmlformats.org/officeDocument/2006/relationships/tags" Target="../tags/tag183.xml"/><Relationship Id="rId7" Type="http://schemas.openxmlformats.org/officeDocument/2006/relationships/tags" Target="../tags/tag169.xml"/><Relationship Id="rId12" Type="http://schemas.openxmlformats.org/officeDocument/2006/relationships/tags" Target="../tags/tag174.xml"/><Relationship Id="rId17" Type="http://schemas.openxmlformats.org/officeDocument/2006/relationships/tags" Target="../tags/tag179.xml"/><Relationship Id="rId25" Type="http://schemas.openxmlformats.org/officeDocument/2006/relationships/notesSlide" Target="../notesSlides/notesSlide53.xml"/><Relationship Id="rId2" Type="http://schemas.openxmlformats.org/officeDocument/2006/relationships/tags" Target="../tags/tag164.xml"/><Relationship Id="rId16" Type="http://schemas.openxmlformats.org/officeDocument/2006/relationships/tags" Target="../tags/tag178.xml"/><Relationship Id="rId20" Type="http://schemas.openxmlformats.org/officeDocument/2006/relationships/tags" Target="../tags/tag182.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24" Type="http://schemas.openxmlformats.org/officeDocument/2006/relationships/slideLayout" Target="../slideLayouts/slideLayout1.xml"/><Relationship Id="rId5" Type="http://schemas.openxmlformats.org/officeDocument/2006/relationships/tags" Target="../tags/tag167.xml"/><Relationship Id="rId15" Type="http://schemas.openxmlformats.org/officeDocument/2006/relationships/tags" Target="../tags/tag177.xml"/><Relationship Id="rId23" Type="http://schemas.openxmlformats.org/officeDocument/2006/relationships/tags" Target="../tags/tag185.xml"/><Relationship Id="rId10" Type="http://schemas.openxmlformats.org/officeDocument/2006/relationships/tags" Target="../tags/tag172.xml"/><Relationship Id="rId19" Type="http://schemas.openxmlformats.org/officeDocument/2006/relationships/tags" Target="../tags/tag181.xml"/><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tags" Target="../tags/tag176.xml"/><Relationship Id="rId22" Type="http://schemas.openxmlformats.org/officeDocument/2006/relationships/tags" Target="../tags/tag18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0.png"/><Relationship Id="rId11" Type="http://schemas.openxmlformats.org/officeDocument/2006/relationships/image" Target="../media/image19.wmf"/><Relationship Id="rId5" Type="http://schemas.openxmlformats.org/officeDocument/2006/relationships/image" Target="../media/image18.wmf"/><Relationship Id="rId10" Type="http://schemas.openxmlformats.org/officeDocument/2006/relationships/oleObject" Target="../embeddings/oleObject9.bin"/><Relationship Id="rId4" Type="http://schemas.openxmlformats.org/officeDocument/2006/relationships/oleObject" Target="../embeddings/oleObject8.bin"/><Relationship Id="rId9" Type="http://schemas.openxmlformats.org/officeDocument/2006/relationships/image" Target="../media/image12.png"/></Relationships>
</file>

<file path=ppt/slides/_rels/slide80.xml.rels><?xml version="1.0" encoding="UTF-8" standalone="yes"?>
<Relationships xmlns="http://schemas.openxmlformats.org/package/2006/relationships"><Relationship Id="rId8" Type="http://schemas.openxmlformats.org/officeDocument/2006/relationships/hyperlink" Target="http://www.cs.ubc.ca/~mbrown/autostitch/autostitch.html" TargetMode="External"/><Relationship Id="rId3" Type="http://schemas.openxmlformats.org/officeDocument/2006/relationships/notesSlide" Target="../notesSlides/notesSlide54.xml"/><Relationship Id="rId7" Type="http://schemas.openxmlformats.org/officeDocument/2006/relationships/image" Target="../media/image114.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oleObject" Target="../embeddings/oleObject20.bin"/></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8.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10.png"/><Relationship Id="rId11" Type="http://schemas.openxmlformats.org/officeDocument/2006/relationships/image" Target="../media/image21.wmf"/><Relationship Id="rId5" Type="http://schemas.openxmlformats.org/officeDocument/2006/relationships/image" Target="../media/image20.wmf"/><Relationship Id="rId10" Type="http://schemas.openxmlformats.org/officeDocument/2006/relationships/oleObject" Target="../embeddings/oleObject11.bin"/><Relationship Id="rId4" Type="http://schemas.openxmlformats.org/officeDocument/2006/relationships/oleObject" Target="../embeddings/oleObject10.bin"/><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623888" y="1424787"/>
            <a:ext cx="7886700" cy="1737514"/>
          </a:xfrm>
        </p:spPr>
        <p:txBody>
          <a:bodyPr/>
          <a:lstStyle/>
          <a:p>
            <a:pPr algn="ctr"/>
            <a:r>
              <a:rPr lang="en-US" sz="2800" dirty="0"/>
              <a:t>BBM416 – Fundamentals of Computer Vision</a:t>
            </a:r>
            <a:br>
              <a:rPr lang="en-US" sz="2800" dirty="0"/>
            </a:br>
            <a:r>
              <a:rPr lang="en-US" sz="2000" dirty="0">
                <a:latin typeface="Arial Unicode MS" panose="020B0604020202020204" pitchFamily="34" charset="-128"/>
              </a:rPr>
              <a:t>Spring 2022</a:t>
            </a:r>
            <a:endParaRPr lang="en-US" sz="2000"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878599160"/>
      </p:ext>
    </p:extLst>
  </p:cSld>
  <p:clrMapOvr>
    <a:masterClrMapping/>
  </p:clrMapOvr>
  <mc:AlternateContent xmlns:mc="http://schemas.openxmlformats.org/markup-compatibility/2006" xmlns:p14="http://schemas.microsoft.com/office/powerpoint/2010/main">
    <mc:Choice Requires="p14">
      <p:transition spd="slow" p14:dur="2000" advTm="8025"/>
    </mc:Choice>
    <mc:Fallback xmlns="">
      <p:transition spd="slow" advTm="80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6"/>
          <p:cNvSpPr>
            <a:spLocks noGrp="1" noChangeArrowheads="1"/>
          </p:cNvSpPr>
          <p:nvPr>
            <p:ph type="sldNum" sz="quarter" idx="4294967295"/>
          </p:nvPr>
        </p:nvSpPr>
        <p:spPr>
          <a:xfrm>
            <a:off x="6553200" y="5397503"/>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2B07FF6-EA59-4A19-B2E8-CA9BFD0AA448}" type="slidenum">
              <a:rPr lang="en-US" sz="1400"/>
              <a:pPr eaLnBrk="1" hangingPunct="1"/>
              <a:t>10</a:t>
            </a:fld>
            <a:endParaRPr lang="en-US" sz="1400"/>
          </a:p>
        </p:txBody>
      </p:sp>
      <p:sp>
        <p:nvSpPr>
          <p:cNvPr id="28" name="Oval 15"/>
          <p:cNvSpPr>
            <a:spLocks noChangeAspect="1" noChangeArrowheads="1"/>
          </p:cNvSpPr>
          <p:nvPr/>
        </p:nvSpPr>
        <p:spPr bwMode="auto">
          <a:xfrm>
            <a:off x="6432550" y="3009636"/>
            <a:ext cx="146050" cy="121708"/>
          </a:xfrm>
          <a:prstGeom prst="ellipse">
            <a:avLst/>
          </a:prstGeom>
          <a:solidFill>
            <a:schemeClr val="accent1">
              <a:alpha val="50195"/>
            </a:schemeClr>
          </a:solidFill>
          <a:ln w="25400">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sp>
        <p:nvSpPr>
          <p:cNvPr id="29" name="Oval 15"/>
          <p:cNvSpPr>
            <a:spLocks noChangeAspect="1" noChangeArrowheads="1"/>
          </p:cNvSpPr>
          <p:nvPr/>
        </p:nvSpPr>
        <p:spPr bwMode="auto">
          <a:xfrm>
            <a:off x="2241550" y="2926292"/>
            <a:ext cx="146050" cy="121708"/>
          </a:xfrm>
          <a:prstGeom prst="ellipse">
            <a:avLst/>
          </a:prstGeom>
          <a:solidFill>
            <a:schemeClr val="accent1">
              <a:alpha val="50195"/>
            </a:schemeClr>
          </a:solidFill>
          <a:ln w="25400">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sp>
        <p:nvSpPr>
          <p:cNvPr id="27" name="Oval 9"/>
          <p:cNvSpPr>
            <a:spLocks noChangeArrowheads="1"/>
          </p:cNvSpPr>
          <p:nvPr/>
        </p:nvSpPr>
        <p:spPr bwMode="auto">
          <a:xfrm>
            <a:off x="5137150" y="1993636"/>
            <a:ext cx="2667000" cy="2159000"/>
          </a:xfrm>
          <a:prstGeom prst="ellipse">
            <a:avLst/>
          </a:prstGeom>
          <a:solidFill>
            <a:schemeClr val="accent1">
              <a:alpha val="50195"/>
            </a:schemeClr>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sp>
        <p:nvSpPr>
          <p:cNvPr id="22" name="Oval 9"/>
          <p:cNvSpPr>
            <a:spLocks noChangeArrowheads="1"/>
          </p:cNvSpPr>
          <p:nvPr/>
        </p:nvSpPr>
        <p:spPr bwMode="auto">
          <a:xfrm>
            <a:off x="946150" y="1930136"/>
            <a:ext cx="2667000" cy="2159000"/>
          </a:xfrm>
          <a:prstGeom prst="ellipse">
            <a:avLst/>
          </a:prstGeom>
          <a:solidFill>
            <a:schemeClr val="accent1">
              <a:alpha val="50195"/>
            </a:schemeClr>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sp>
        <p:nvSpPr>
          <p:cNvPr id="1343494"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r>
              <a:rPr lang="en-US">
                <a:ea typeface="+mj-ea"/>
              </a:rPr>
              <a:t>Automatic scale selection</a:t>
            </a:r>
          </a:p>
        </p:txBody>
      </p:sp>
      <p:sp>
        <p:nvSpPr>
          <p:cNvPr id="15" name="TextBox 14"/>
          <p:cNvSpPr txBox="1"/>
          <p:nvPr/>
        </p:nvSpPr>
        <p:spPr>
          <a:xfrm>
            <a:off x="190500" y="900919"/>
            <a:ext cx="8763000" cy="1015663"/>
          </a:xfrm>
          <a:prstGeom prst="rect">
            <a:avLst/>
          </a:prstGeom>
          <a:noFill/>
        </p:spPr>
        <p:txBody>
          <a:bodyPr wrap="square">
            <a:spAutoFit/>
          </a:bodyPr>
          <a:lstStyle/>
          <a:p>
            <a:r>
              <a:rPr lang="en-US" sz="2000" b="1" dirty="0">
                <a:latin typeface="+mn-lt"/>
              </a:rPr>
              <a:t>Problem:</a:t>
            </a:r>
            <a:r>
              <a:rPr lang="en-US" sz="2000" dirty="0">
                <a:latin typeface="+mn-lt"/>
              </a:rPr>
              <a:t> How do we choose corresponding  circles </a:t>
            </a:r>
            <a:r>
              <a:rPr lang="en-US" sz="2000" b="1" i="1" dirty="0">
                <a:latin typeface="+mn-lt"/>
              </a:rPr>
              <a:t>independently </a:t>
            </a:r>
            <a:r>
              <a:rPr lang="en-US" sz="2000" dirty="0">
                <a:latin typeface="+mn-lt"/>
              </a:rPr>
              <a:t>in each image? </a:t>
            </a:r>
            <a:endParaRPr lang="en-US" sz="2000" b="1" dirty="0">
              <a:solidFill>
                <a:srgbClr val="000000"/>
              </a:solidFill>
              <a:latin typeface="+mn-lt"/>
            </a:endParaRPr>
          </a:p>
          <a:p>
            <a:pPr eaLnBrk="0" hangingPunct="0">
              <a:defRPr/>
            </a:pPr>
            <a:r>
              <a:rPr lang="en-US" sz="2000" b="1" dirty="0">
                <a:solidFill>
                  <a:srgbClr val="000000"/>
                </a:solidFill>
                <a:latin typeface="+mn-lt"/>
              </a:rPr>
              <a:t>Intuition: </a:t>
            </a:r>
            <a:r>
              <a:rPr lang="en-US" sz="2000" dirty="0">
                <a:solidFill>
                  <a:srgbClr val="000000"/>
                </a:solidFill>
                <a:latin typeface="+mn-lt"/>
              </a:rPr>
              <a:t>Find scale that gives local maxima of some function </a:t>
            </a:r>
            <a:r>
              <a:rPr lang="en-US" sz="2000" i="1" dirty="0">
                <a:solidFill>
                  <a:srgbClr val="000000"/>
                </a:solidFill>
                <a:latin typeface="+mn-lt"/>
              </a:rPr>
              <a:t>f </a:t>
            </a:r>
            <a:r>
              <a:rPr lang="en-US" sz="2000" dirty="0">
                <a:solidFill>
                  <a:srgbClr val="000000"/>
                </a:solidFill>
                <a:latin typeface="+mn-lt"/>
              </a:rPr>
              <a:t>in both position and scale.</a:t>
            </a:r>
          </a:p>
        </p:txBody>
      </p:sp>
      <p:sp>
        <p:nvSpPr>
          <p:cNvPr id="78856" name="Freeform 2"/>
          <p:cNvSpPr>
            <a:spLocks/>
          </p:cNvSpPr>
          <p:nvPr/>
        </p:nvSpPr>
        <p:spPr bwMode="auto">
          <a:xfrm>
            <a:off x="6788151" y="2046557"/>
            <a:ext cx="620713" cy="1170781"/>
          </a:xfrm>
          <a:custGeom>
            <a:avLst/>
            <a:gdLst>
              <a:gd name="T0" fmla="*/ 0 w 544"/>
              <a:gd name="T1" fmla="*/ 2147483647 h 1232"/>
              <a:gd name="T2" fmla="*/ 2147483647 w 544"/>
              <a:gd name="T3" fmla="*/ 2147483647 h 1232"/>
              <a:gd name="T4" fmla="*/ 2147483647 w 544"/>
              <a:gd name="T5" fmla="*/ 2147483647 h 1232"/>
              <a:gd name="T6" fmla="*/ 2147483647 w 544"/>
              <a:gd name="T7" fmla="*/ 2147483647 h 1232"/>
              <a:gd name="T8" fmla="*/ 2147483647 w 544"/>
              <a:gd name="T9" fmla="*/ 0 h 1232"/>
              <a:gd name="T10" fmla="*/ 0 60000 65536"/>
              <a:gd name="T11" fmla="*/ 0 60000 65536"/>
              <a:gd name="T12" fmla="*/ 0 60000 65536"/>
              <a:gd name="T13" fmla="*/ 0 60000 65536"/>
              <a:gd name="T14" fmla="*/ 0 60000 65536"/>
              <a:gd name="T15" fmla="*/ 0 w 544"/>
              <a:gd name="T16" fmla="*/ 0 h 1232"/>
              <a:gd name="T17" fmla="*/ 544 w 544"/>
              <a:gd name="T18" fmla="*/ 1232 h 1232"/>
            </a:gdLst>
            <a:ahLst/>
            <a:cxnLst>
              <a:cxn ang="T10">
                <a:pos x="T0" y="T1"/>
              </a:cxn>
              <a:cxn ang="T11">
                <a:pos x="T2" y="T3"/>
              </a:cxn>
              <a:cxn ang="T12">
                <a:pos x="T4" y="T5"/>
              </a:cxn>
              <a:cxn ang="T13">
                <a:pos x="T6" y="T7"/>
              </a:cxn>
              <a:cxn ang="T14">
                <a:pos x="T8" y="T9"/>
              </a:cxn>
            </a:cxnLst>
            <a:rect l="T15" t="T16" r="T17" b="T18"/>
            <a:pathLst>
              <a:path w="544" h="1232">
                <a:moveTo>
                  <a:pt x="0" y="1104"/>
                </a:moveTo>
                <a:cubicBezTo>
                  <a:pt x="172" y="1168"/>
                  <a:pt x="344" y="1232"/>
                  <a:pt x="432" y="1152"/>
                </a:cubicBezTo>
                <a:cubicBezTo>
                  <a:pt x="520" y="1072"/>
                  <a:pt x="544" y="776"/>
                  <a:pt x="528" y="624"/>
                </a:cubicBezTo>
                <a:cubicBezTo>
                  <a:pt x="512" y="472"/>
                  <a:pt x="336" y="344"/>
                  <a:pt x="336" y="240"/>
                </a:cubicBezTo>
                <a:cubicBezTo>
                  <a:pt x="336" y="136"/>
                  <a:pt x="432" y="68"/>
                  <a:pt x="528" y="0"/>
                </a:cubicBezTo>
              </a:path>
            </a:pathLst>
          </a:cu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8857" name="Freeform 3"/>
          <p:cNvSpPr>
            <a:spLocks/>
          </p:cNvSpPr>
          <p:nvPr/>
        </p:nvSpPr>
        <p:spPr bwMode="auto">
          <a:xfrm>
            <a:off x="5748338" y="3284804"/>
            <a:ext cx="757237" cy="804333"/>
          </a:xfrm>
          <a:custGeom>
            <a:avLst/>
            <a:gdLst>
              <a:gd name="T0" fmla="*/ 0 w 664"/>
              <a:gd name="T1" fmla="*/ 2147483647 h 847"/>
              <a:gd name="T2" fmla="*/ 2147483647 w 664"/>
              <a:gd name="T3" fmla="*/ 2147483647 h 847"/>
              <a:gd name="T4" fmla="*/ 2147483647 w 664"/>
              <a:gd name="T5" fmla="*/ 2147483647 h 847"/>
              <a:gd name="T6" fmla="*/ 2147483647 w 664"/>
              <a:gd name="T7" fmla="*/ 2147483647 h 847"/>
              <a:gd name="T8" fmla="*/ 2147483647 w 664"/>
              <a:gd name="T9" fmla="*/ 2147483647 h 847"/>
              <a:gd name="T10" fmla="*/ 2147483647 w 664"/>
              <a:gd name="T11" fmla="*/ 0 h 847"/>
              <a:gd name="T12" fmla="*/ 0 60000 65536"/>
              <a:gd name="T13" fmla="*/ 0 60000 65536"/>
              <a:gd name="T14" fmla="*/ 0 60000 65536"/>
              <a:gd name="T15" fmla="*/ 0 60000 65536"/>
              <a:gd name="T16" fmla="*/ 0 60000 65536"/>
              <a:gd name="T17" fmla="*/ 0 60000 65536"/>
              <a:gd name="T18" fmla="*/ 0 w 664"/>
              <a:gd name="T19" fmla="*/ 0 h 847"/>
              <a:gd name="T20" fmla="*/ 664 w 664"/>
              <a:gd name="T21" fmla="*/ 847 h 847"/>
            </a:gdLst>
            <a:ahLst/>
            <a:cxnLst>
              <a:cxn ang="T12">
                <a:pos x="T0" y="T1"/>
              </a:cxn>
              <a:cxn ang="T13">
                <a:pos x="T2" y="T3"/>
              </a:cxn>
              <a:cxn ang="T14">
                <a:pos x="T4" y="T5"/>
              </a:cxn>
              <a:cxn ang="T15">
                <a:pos x="T6" y="T7"/>
              </a:cxn>
              <a:cxn ang="T16">
                <a:pos x="T8" y="T9"/>
              </a:cxn>
              <a:cxn ang="T17">
                <a:pos x="T10" y="T11"/>
              </a:cxn>
            </a:cxnLst>
            <a:rect l="T18" t="T19" r="T20" b="T21"/>
            <a:pathLst>
              <a:path w="664" h="847">
                <a:moveTo>
                  <a:pt x="0" y="791"/>
                </a:moveTo>
                <a:cubicBezTo>
                  <a:pt x="208" y="819"/>
                  <a:pt x="416" y="847"/>
                  <a:pt x="480" y="791"/>
                </a:cubicBezTo>
                <a:cubicBezTo>
                  <a:pt x="544" y="735"/>
                  <a:pt x="360" y="527"/>
                  <a:pt x="384" y="455"/>
                </a:cubicBezTo>
                <a:cubicBezTo>
                  <a:pt x="408" y="383"/>
                  <a:pt x="584" y="399"/>
                  <a:pt x="624" y="359"/>
                </a:cubicBezTo>
                <a:cubicBezTo>
                  <a:pt x="664" y="319"/>
                  <a:pt x="628" y="275"/>
                  <a:pt x="624" y="215"/>
                </a:cubicBezTo>
                <a:cubicBezTo>
                  <a:pt x="620" y="155"/>
                  <a:pt x="610" y="77"/>
                  <a:pt x="601" y="0"/>
                </a:cubicBezTo>
              </a:path>
            </a:pathLst>
          </a:cu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8858" name="Freeform 6"/>
          <p:cNvSpPr>
            <a:spLocks/>
          </p:cNvSpPr>
          <p:nvPr/>
        </p:nvSpPr>
        <p:spPr bwMode="auto">
          <a:xfrm>
            <a:off x="1841500" y="2910420"/>
            <a:ext cx="1970088" cy="1199886"/>
          </a:xfrm>
          <a:custGeom>
            <a:avLst/>
            <a:gdLst>
              <a:gd name="T0" fmla="*/ 0 w 1728"/>
              <a:gd name="T1" fmla="*/ 2147483647 h 1264"/>
              <a:gd name="T2" fmla="*/ 2147483647 w 1728"/>
              <a:gd name="T3" fmla="*/ 2147483647 h 1264"/>
              <a:gd name="T4" fmla="*/ 2147483647 w 1728"/>
              <a:gd name="T5" fmla="*/ 2147483647 h 1264"/>
              <a:gd name="T6" fmla="*/ 2147483647 w 1728"/>
              <a:gd name="T7" fmla="*/ 2147483647 h 1264"/>
              <a:gd name="T8" fmla="*/ 2147483647 w 1728"/>
              <a:gd name="T9" fmla="*/ 2147483647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 name="Oval 7"/>
          <p:cNvSpPr>
            <a:spLocks noChangeArrowheads="1"/>
          </p:cNvSpPr>
          <p:nvPr/>
        </p:nvSpPr>
        <p:spPr bwMode="auto">
          <a:xfrm>
            <a:off x="2179638" y="2881312"/>
            <a:ext cx="273050" cy="227542"/>
          </a:xfrm>
          <a:prstGeom prst="ellipse">
            <a:avLst/>
          </a:prstGeom>
          <a:solidFill>
            <a:schemeClr val="accent1">
              <a:alpha val="50195"/>
            </a:schemeClr>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sp>
        <p:nvSpPr>
          <p:cNvPr id="10" name="Oval 8"/>
          <p:cNvSpPr>
            <a:spLocks noChangeArrowheads="1"/>
          </p:cNvSpPr>
          <p:nvPr/>
        </p:nvSpPr>
        <p:spPr bwMode="auto">
          <a:xfrm>
            <a:off x="2036763" y="2772835"/>
            <a:ext cx="569912" cy="473604"/>
          </a:xfrm>
          <a:prstGeom prst="ellipse">
            <a:avLst/>
          </a:prstGeom>
          <a:solidFill>
            <a:schemeClr val="accent1">
              <a:alpha val="50195"/>
            </a:schemeClr>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sp>
        <p:nvSpPr>
          <p:cNvPr id="11" name="Oval 9"/>
          <p:cNvSpPr>
            <a:spLocks noChangeArrowheads="1"/>
          </p:cNvSpPr>
          <p:nvPr/>
        </p:nvSpPr>
        <p:spPr bwMode="auto">
          <a:xfrm>
            <a:off x="1797051" y="2599532"/>
            <a:ext cx="1039813" cy="820208"/>
          </a:xfrm>
          <a:prstGeom prst="ellipse">
            <a:avLst/>
          </a:prstGeom>
          <a:solidFill>
            <a:schemeClr val="accent1">
              <a:alpha val="50195"/>
            </a:schemeClr>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sp>
        <p:nvSpPr>
          <p:cNvPr id="12" name="Oval 10"/>
          <p:cNvSpPr>
            <a:spLocks noChangeArrowheads="1"/>
          </p:cNvSpPr>
          <p:nvPr/>
        </p:nvSpPr>
        <p:spPr bwMode="auto">
          <a:xfrm>
            <a:off x="1403359" y="2259546"/>
            <a:ext cx="1806575" cy="1505479"/>
          </a:xfrm>
          <a:prstGeom prst="ellipse">
            <a:avLst/>
          </a:prstGeom>
          <a:solidFill>
            <a:schemeClr val="accent1">
              <a:alpha val="50195"/>
            </a:schemeClr>
          </a:solidFill>
          <a:ln w="25400">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sp>
        <p:nvSpPr>
          <p:cNvPr id="78863" name="Freeform 11"/>
          <p:cNvSpPr>
            <a:spLocks noChangeAspect="1"/>
          </p:cNvSpPr>
          <p:nvPr/>
        </p:nvSpPr>
        <p:spPr bwMode="auto">
          <a:xfrm>
            <a:off x="6429384" y="3070490"/>
            <a:ext cx="358775" cy="216958"/>
          </a:xfrm>
          <a:custGeom>
            <a:avLst/>
            <a:gdLst>
              <a:gd name="T0" fmla="*/ 0 w 1728"/>
              <a:gd name="T1" fmla="*/ 2147483647 h 1264"/>
              <a:gd name="T2" fmla="*/ 2147483647 w 1728"/>
              <a:gd name="T3" fmla="*/ 2147483647 h 1264"/>
              <a:gd name="T4" fmla="*/ 2147483647 w 1728"/>
              <a:gd name="T5" fmla="*/ 2147483647 h 1264"/>
              <a:gd name="T6" fmla="*/ 2147483647 w 1728"/>
              <a:gd name="T7" fmla="*/ 2147483647 h 1264"/>
              <a:gd name="T8" fmla="*/ 2147483647 w 1728"/>
              <a:gd name="T9" fmla="*/ 2147483647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 name="Oval 12"/>
          <p:cNvSpPr>
            <a:spLocks noChangeArrowheads="1"/>
          </p:cNvSpPr>
          <p:nvPr/>
        </p:nvSpPr>
        <p:spPr bwMode="auto">
          <a:xfrm>
            <a:off x="6227763" y="2853536"/>
            <a:ext cx="569912" cy="472281"/>
          </a:xfrm>
          <a:prstGeom prst="ellipse">
            <a:avLst/>
          </a:prstGeom>
          <a:solidFill>
            <a:schemeClr val="accent1">
              <a:alpha val="50195"/>
            </a:schemeClr>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sp>
        <p:nvSpPr>
          <p:cNvPr id="18" name="Oval 13"/>
          <p:cNvSpPr>
            <a:spLocks noChangeArrowheads="1"/>
          </p:cNvSpPr>
          <p:nvPr/>
        </p:nvSpPr>
        <p:spPr bwMode="auto">
          <a:xfrm>
            <a:off x="5988059" y="2678911"/>
            <a:ext cx="1039813" cy="821531"/>
          </a:xfrm>
          <a:prstGeom prst="ellipse">
            <a:avLst/>
          </a:prstGeom>
          <a:solidFill>
            <a:schemeClr val="accent1">
              <a:alpha val="50195"/>
            </a:schemeClr>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sp>
        <p:nvSpPr>
          <p:cNvPr id="19" name="Oval 14"/>
          <p:cNvSpPr>
            <a:spLocks noChangeArrowheads="1"/>
          </p:cNvSpPr>
          <p:nvPr/>
        </p:nvSpPr>
        <p:spPr bwMode="auto">
          <a:xfrm>
            <a:off x="5594359" y="2340245"/>
            <a:ext cx="1806575" cy="1505479"/>
          </a:xfrm>
          <a:prstGeom prst="ellipse">
            <a:avLst/>
          </a:prstGeom>
          <a:solidFill>
            <a:schemeClr val="accent1">
              <a:alpha val="50195"/>
            </a:schemeClr>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sp>
        <p:nvSpPr>
          <p:cNvPr id="20" name="Oval 15"/>
          <p:cNvSpPr>
            <a:spLocks noChangeAspect="1" noChangeArrowheads="1"/>
          </p:cNvSpPr>
          <p:nvPr/>
        </p:nvSpPr>
        <p:spPr bwMode="auto">
          <a:xfrm>
            <a:off x="6350008" y="2951429"/>
            <a:ext cx="328613" cy="273843"/>
          </a:xfrm>
          <a:prstGeom prst="ellipse">
            <a:avLst/>
          </a:prstGeom>
          <a:solidFill>
            <a:schemeClr val="accent1">
              <a:alpha val="50195"/>
            </a:schemeClr>
          </a:solidFill>
          <a:ln w="25400">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grpSp>
        <p:nvGrpSpPr>
          <p:cNvPr id="33" name="Group 9"/>
          <p:cNvGrpSpPr>
            <a:grpSpLocks/>
          </p:cNvGrpSpPr>
          <p:nvPr/>
        </p:nvGrpSpPr>
        <p:grpSpPr bwMode="auto">
          <a:xfrm>
            <a:off x="76200" y="4066648"/>
            <a:ext cx="3565526" cy="1685396"/>
            <a:chOff x="48" y="3072"/>
            <a:chExt cx="2246" cy="1274"/>
          </a:xfrm>
        </p:grpSpPr>
        <p:sp>
          <p:nvSpPr>
            <p:cNvPr id="78886" name="Line 10"/>
            <p:cNvSpPr>
              <a:spLocks noChangeShapeType="1"/>
            </p:cNvSpPr>
            <p:nvPr/>
          </p:nvSpPr>
          <p:spPr bwMode="auto">
            <a:xfrm>
              <a:off x="297" y="4080"/>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87" name="Line 11"/>
            <p:cNvSpPr>
              <a:spLocks noChangeShapeType="1"/>
            </p:cNvSpPr>
            <p:nvPr/>
          </p:nvSpPr>
          <p:spPr bwMode="auto">
            <a:xfrm flipV="1">
              <a:off x="297" y="3168"/>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88" name="Text Box 12"/>
            <p:cNvSpPr txBox="1">
              <a:spLocks noChangeArrowheads="1"/>
            </p:cNvSpPr>
            <p:nvPr/>
          </p:nvSpPr>
          <p:spPr bwMode="auto">
            <a:xfrm>
              <a:off x="48" y="3072"/>
              <a:ext cx="256" cy="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i="1">
                  <a:solidFill>
                    <a:srgbClr val="009900"/>
                  </a:solidFill>
                  <a:latin typeface="Times New Roman" panose="02020603050405020304" pitchFamily="18" charset="0"/>
                  <a:cs typeface="Times New Roman" panose="02020603050405020304" pitchFamily="18" charset="0"/>
                </a:rPr>
                <a:t>f</a:t>
              </a:r>
              <a:endParaRPr lang="ru-RU" i="1">
                <a:solidFill>
                  <a:srgbClr val="009900"/>
                </a:solidFill>
                <a:latin typeface="Times New Roman" panose="02020603050405020304" pitchFamily="18" charset="0"/>
                <a:cs typeface="Times New Roman" panose="02020603050405020304" pitchFamily="18" charset="0"/>
              </a:endParaRPr>
            </a:p>
          </p:txBody>
        </p:sp>
        <p:sp>
          <p:nvSpPr>
            <p:cNvPr id="78889" name="Text Box 13"/>
            <p:cNvSpPr txBox="1">
              <a:spLocks noChangeArrowheads="1"/>
            </p:cNvSpPr>
            <p:nvPr/>
          </p:nvSpPr>
          <p:spPr bwMode="auto">
            <a:xfrm>
              <a:off x="1473" y="4044"/>
              <a:ext cx="821" cy="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a:solidFill>
                    <a:srgbClr val="009900"/>
                  </a:solidFill>
                  <a:latin typeface="Times New Roman" panose="02020603050405020304" pitchFamily="18" charset="0"/>
                  <a:cs typeface="Times New Roman" panose="02020603050405020304" pitchFamily="18" charset="0"/>
                </a:rPr>
                <a:t>region size</a:t>
              </a:r>
              <a:endParaRPr lang="ru-RU" sz="2000">
                <a:solidFill>
                  <a:srgbClr val="009900"/>
                </a:solidFill>
                <a:latin typeface="Times New Roman" panose="02020603050405020304" pitchFamily="18" charset="0"/>
                <a:cs typeface="Times New Roman" panose="02020603050405020304" pitchFamily="18" charset="0"/>
              </a:endParaRPr>
            </a:p>
          </p:txBody>
        </p:sp>
        <p:sp>
          <p:nvSpPr>
            <p:cNvPr id="78890" name="Text Box 14"/>
            <p:cNvSpPr txBox="1">
              <a:spLocks noChangeArrowheads="1"/>
            </p:cNvSpPr>
            <p:nvPr/>
          </p:nvSpPr>
          <p:spPr bwMode="auto">
            <a:xfrm>
              <a:off x="1497" y="3262"/>
              <a:ext cx="641" cy="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a:solidFill>
                    <a:srgbClr val="009900"/>
                  </a:solidFill>
                  <a:latin typeface="Times New Roman" panose="02020603050405020304" pitchFamily="18" charset="0"/>
                  <a:cs typeface="Times New Roman" panose="02020603050405020304" pitchFamily="18" charset="0"/>
                </a:rPr>
                <a:t>Image 1</a:t>
              </a:r>
              <a:endParaRPr lang="ru-RU" sz="2000">
                <a:solidFill>
                  <a:srgbClr val="009900"/>
                </a:solidFill>
                <a:latin typeface="Times New Roman" panose="02020603050405020304" pitchFamily="18" charset="0"/>
                <a:cs typeface="Times New Roman" panose="02020603050405020304" pitchFamily="18" charset="0"/>
              </a:endParaRPr>
            </a:p>
          </p:txBody>
        </p:sp>
        <p:sp>
          <p:nvSpPr>
            <p:cNvPr id="78891" name="Freeform 15"/>
            <p:cNvSpPr>
              <a:spLocks/>
            </p:cNvSpPr>
            <p:nvPr/>
          </p:nvSpPr>
          <p:spPr bwMode="auto">
            <a:xfrm>
              <a:off x="528" y="3368"/>
              <a:ext cx="1632" cy="568"/>
            </a:xfrm>
            <a:custGeom>
              <a:avLst/>
              <a:gdLst>
                <a:gd name="T0" fmla="*/ 0 w 1632"/>
                <a:gd name="T1" fmla="*/ 568 h 568"/>
                <a:gd name="T2" fmla="*/ 288 w 1632"/>
                <a:gd name="T3" fmla="*/ 40 h 568"/>
                <a:gd name="T4" fmla="*/ 912 w 1632"/>
                <a:gd name="T5" fmla="*/ 328 h 568"/>
                <a:gd name="T6" fmla="*/ 1392 w 1632"/>
                <a:gd name="T7" fmla="*/ 472 h 568"/>
                <a:gd name="T8" fmla="*/ 1632 w 1632"/>
                <a:gd name="T9" fmla="*/ 520 h 568"/>
                <a:gd name="T10" fmla="*/ 0 60000 65536"/>
                <a:gd name="T11" fmla="*/ 0 60000 65536"/>
                <a:gd name="T12" fmla="*/ 0 60000 65536"/>
                <a:gd name="T13" fmla="*/ 0 60000 65536"/>
                <a:gd name="T14" fmla="*/ 0 60000 65536"/>
                <a:gd name="T15" fmla="*/ 0 w 1632"/>
                <a:gd name="T16" fmla="*/ 0 h 568"/>
                <a:gd name="T17" fmla="*/ 1632 w 1632"/>
                <a:gd name="T18" fmla="*/ 568 h 568"/>
              </a:gdLst>
              <a:ahLst/>
              <a:cxnLst>
                <a:cxn ang="T10">
                  <a:pos x="T0" y="T1"/>
                </a:cxn>
                <a:cxn ang="T11">
                  <a:pos x="T2" y="T3"/>
                </a:cxn>
                <a:cxn ang="T12">
                  <a:pos x="T4" y="T5"/>
                </a:cxn>
                <a:cxn ang="T13">
                  <a:pos x="T6" y="T7"/>
                </a:cxn>
                <a:cxn ang="T14">
                  <a:pos x="T8" y="T9"/>
                </a:cxn>
              </a:cxnLst>
              <a:rect l="T15" t="T16" r="T17" b="T18"/>
              <a:pathLst>
                <a:path w="1632" h="568">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40" name="Group 16"/>
          <p:cNvGrpSpPr>
            <a:grpSpLocks/>
          </p:cNvGrpSpPr>
          <p:nvPr/>
        </p:nvGrpSpPr>
        <p:grpSpPr bwMode="auto">
          <a:xfrm>
            <a:off x="5391151" y="4053422"/>
            <a:ext cx="3508376" cy="1702595"/>
            <a:chOff x="3396" y="3072"/>
            <a:chExt cx="2210" cy="1287"/>
          </a:xfrm>
        </p:grpSpPr>
        <p:sp>
          <p:nvSpPr>
            <p:cNvPr id="78880" name="Line 17"/>
            <p:cNvSpPr>
              <a:spLocks noChangeShapeType="1"/>
            </p:cNvSpPr>
            <p:nvPr/>
          </p:nvSpPr>
          <p:spPr bwMode="auto">
            <a:xfrm>
              <a:off x="3645" y="4080"/>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81" name="Line 18"/>
            <p:cNvSpPr>
              <a:spLocks noChangeShapeType="1"/>
            </p:cNvSpPr>
            <p:nvPr/>
          </p:nvSpPr>
          <p:spPr bwMode="auto">
            <a:xfrm flipV="1">
              <a:off x="3645" y="3168"/>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8882" name="Text Box 19"/>
            <p:cNvSpPr txBox="1">
              <a:spLocks noChangeArrowheads="1"/>
            </p:cNvSpPr>
            <p:nvPr/>
          </p:nvSpPr>
          <p:spPr bwMode="auto">
            <a:xfrm>
              <a:off x="3396" y="3072"/>
              <a:ext cx="256" cy="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i="1">
                  <a:solidFill>
                    <a:srgbClr val="009900"/>
                  </a:solidFill>
                  <a:latin typeface="Times New Roman" panose="02020603050405020304" pitchFamily="18" charset="0"/>
                  <a:cs typeface="Times New Roman" panose="02020603050405020304" pitchFamily="18" charset="0"/>
                </a:rPr>
                <a:t>f</a:t>
              </a:r>
              <a:endParaRPr lang="ru-RU" i="1">
                <a:solidFill>
                  <a:srgbClr val="009900"/>
                </a:solidFill>
                <a:latin typeface="Times New Roman" panose="02020603050405020304" pitchFamily="18" charset="0"/>
                <a:cs typeface="Times New Roman" panose="02020603050405020304" pitchFamily="18" charset="0"/>
              </a:endParaRPr>
            </a:p>
          </p:txBody>
        </p:sp>
        <p:sp>
          <p:nvSpPr>
            <p:cNvPr id="78883" name="Text Box 20"/>
            <p:cNvSpPr txBox="1">
              <a:spLocks noChangeArrowheads="1"/>
            </p:cNvSpPr>
            <p:nvPr/>
          </p:nvSpPr>
          <p:spPr bwMode="auto">
            <a:xfrm>
              <a:off x="4785" y="4057"/>
              <a:ext cx="821" cy="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a:solidFill>
                    <a:srgbClr val="009900"/>
                  </a:solidFill>
                  <a:latin typeface="Times New Roman" panose="02020603050405020304" pitchFamily="18" charset="0"/>
                  <a:cs typeface="Times New Roman" panose="02020603050405020304" pitchFamily="18" charset="0"/>
                </a:rPr>
                <a:t>region size</a:t>
              </a:r>
              <a:endParaRPr lang="ru-RU" sz="2000">
                <a:solidFill>
                  <a:srgbClr val="009900"/>
                </a:solidFill>
                <a:latin typeface="Times New Roman" panose="02020603050405020304" pitchFamily="18" charset="0"/>
                <a:cs typeface="Times New Roman" panose="02020603050405020304" pitchFamily="18" charset="0"/>
              </a:endParaRPr>
            </a:p>
          </p:txBody>
        </p:sp>
        <p:sp>
          <p:nvSpPr>
            <p:cNvPr id="78884" name="Text Box 21"/>
            <p:cNvSpPr txBox="1">
              <a:spLocks noChangeArrowheads="1"/>
            </p:cNvSpPr>
            <p:nvPr/>
          </p:nvSpPr>
          <p:spPr bwMode="auto">
            <a:xfrm>
              <a:off x="4809" y="3272"/>
              <a:ext cx="641" cy="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a:solidFill>
                    <a:srgbClr val="009900"/>
                  </a:solidFill>
                  <a:latin typeface="Times New Roman" panose="02020603050405020304" pitchFamily="18" charset="0"/>
                  <a:cs typeface="Times New Roman" panose="02020603050405020304" pitchFamily="18" charset="0"/>
                </a:rPr>
                <a:t>Image 2</a:t>
              </a:r>
              <a:endParaRPr lang="ru-RU" sz="2000">
                <a:solidFill>
                  <a:srgbClr val="009900"/>
                </a:solidFill>
                <a:latin typeface="Times New Roman" panose="02020603050405020304" pitchFamily="18" charset="0"/>
                <a:cs typeface="Times New Roman" panose="02020603050405020304" pitchFamily="18" charset="0"/>
              </a:endParaRPr>
            </a:p>
          </p:txBody>
        </p:sp>
        <p:sp>
          <p:nvSpPr>
            <p:cNvPr id="78885" name="Freeform 22"/>
            <p:cNvSpPr>
              <a:spLocks/>
            </p:cNvSpPr>
            <p:nvPr/>
          </p:nvSpPr>
          <p:spPr bwMode="auto">
            <a:xfrm>
              <a:off x="3744" y="3368"/>
              <a:ext cx="864" cy="568"/>
            </a:xfrm>
            <a:custGeom>
              <a:avLst/>
              <a:gdLst>
                <a:gd name="T0" fmla="*/ 0 w 1632"/>
                <a:gd name="T1" fmla="*/ 568 h 568"/>
                <a:gd name="T2" fmla="*/ 22 w 1632"/>
                <a:gd name="T3" fmla="*/ 40 h 568"/>
                <a:gd name="T4" fmla="*/ 72 w 1632"/>
                <a:gd name="T5" fmla="*/ 328 h 568"/>
                <a:gd name="T6" fmla="*/ 109 w 1632"/>
                <a:gd name="T7" fmla="*/ 472 h 568"/>
                <a:gd name="T8" fmla="*/ 128 w 1632"/>
                <a:gd name="T9" fmla="*/ 520 h 568"/>
                <a:gd name="T10" fmla="*/ 0 60000 65536"/>
                <a:gd name="T11" fmla="*/ 0 60000 65536"/>
                <a:gd name="T12" fmla="*/ 0 60000 65536"/>
                <a:gd name="T13" fmla="*/ 0 60000 65536"/>
                <a:gd name="T14" fmla="*/ 0 60000 65536"/>
                <a:gd name="T15" fmla="*/ 0 w 1632"/>
                <a:gd name="T16" fmla="*/ 0 h 568"/>
                <a:gd name="T17" fmla="*/ 1632 w 1632"/>
                <a:gd name="T18" fmla="*/ 568 h 568"/>
              </a:gdLst>
              <a:ahLst/>
              <a:cxnLst>
                <a:cxn ang="T10">
                  <a:pos x="T0" y="T1"/>
                </a:cxn>
                <a:cxn ang="T11">
                  <a:pos x="T2" y="T3"/>
                </a:cxn>
                <a:cxn ang="T12">
                  <a:pos x="T4" y="T5"/>
                </a:cxn>
                <a:cxn ang="T13">
                  <a:pos x="T6" y="T7"/>
                </a:cxn>
                <a:cxn ang="T14">
                  <a:pos x="T8" y="T9"/>
                </a:cxn>
              </a:cxnLst>
              <a:rect l="T15" t="T16" r="T17" b="T18"/>
              <a:pathLst>
                <a:path w="1632" h="568">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56" name="Group 55"/>
          <p:cNvGrpSpPr>
            <a:grpSpLocks/>
          </p:cNvGrpSpPr>
          <p:nvPr/>
        </p:nvGrpSpPr>
        <p:grpSpPr bwMode="auto">
          <a:xfrm>
            <a:off x="1217620" y="4460874"/>
            <a:ext cx="406401" cy="1350700"/>
            <a:chOff x="1217614" y="5353069"/>
            <a:chExt cx="406401" cy="1620840"/>
          </a:xfrm>
        </p:grpSpPr>
        <p:sp>
          <p:nvSpPr>
            <p:cNvPr id="78876" name="Oval 21"/>
            <p:cNvSpPr>
              <a:spLocks noChangeArrowheads="1"/>
            </p:cNvSpPr>
            <p:nvPr/>
          </p:nvSpPr>
          <p:spPr bwMode="auto">
            <a:xfrm>
              <a:off x="1295400" y="5353069"/>
              <a:ext cx="152400" cy="152400"/>
            </a:xfrm>
            <a:prstGeom prst="ellipse">
              <a:avLst/>
            </a:prstGeom>
            <a:solidFill>
              <a:srgbClr val="FF0000"/>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grpSp>
          <p:nvGrpSpPr>
            <p:cNvPr id="78877" name="Group 25"/>
            <p:cNvGrpSpPr>
              <a:grpSpLocks/>
            </p:cNvGrpSpPr>
            <p:nvPr/>
          </p:nvGrpSpPr>
          <p:grpSpPr bwMode="auto">
            <a:xfrm>
              <a:off x="1217614" y="5505471"/>
              <a:ext cx="406401" cy="1468438"/>
              <a:chOff x="767" y="3456"/>
              <a:chExt cx="256" cy="925"/>
            </a:xfrm>
          </p:grpSpPr>
          <p:sp>
            <p:nvSpPr>
              <p:cNvPr id="78878" name="Line 26"/>
              <p:cNvSpPr>
                <a:spLocks noChangeShapeType="1"/>
              </p:cNvSpPr>
              <p:nvPr/>
            </p:nvSpPr>
            <p:spPr bwMode="auto">
              <a:xfrm>
                <a:off x="864" y="3456"/>
                <a:ext cx="0" cy="624"/>
              </a:xfrm>
              <a:prstGeom prst="line">
                <a:avLst/>
              </a:prstGeom>
              <a:noFill/>
              <a:ln w="19050">
                <a:solidFill>
                  <a:srgbClr val="FF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879" name="Text Box 27"/>
              <p:cNvSpPr txBox="1">
                <a:spLocks noChangeArrowheads="1"/>
              </p:cNvSpPr>
              <p:nvPr/>
            </p:nvSpPr>
            <p:spPr bwMode="auto">
              <a:xfrm>
                <a:off x="767" y="4032"/>
                <a:ext cx="256" cy="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solidFill>
                      <a:srgbClr val="FF0000"/>
                    </a:solidFill>
                    <a:latin typeface="Times New Roman" panose="02020603050405020304" pitchFamily="18" charset="0"/>
                    <a:cs typeface="Times New Roman" panose="02020603050405020304" pitchFamily="18" charset="0"/>
                  </a:rPr>
                  <a:t>s</a:t>
                </a:r>
                <a:r>
                  <a:rPr lang="en-US" baseline="-25000">
                    <a:solidFill>
                      <a:srgbClr val="FF0000"/>
                    </a:solidFill>
                    <a:latin typeface="Times New Roman" panose="02020603050405020304" pitchFamily="18" charset="0"/>
                    <a:cs typeface="Times New Roman" panose="02020603050405020304" pitchFamily="18" charset="0"/>
                  </a:rPr>
                  <a:t>1</a:t>
                </a:r>
                <a:endParaRPr lang="ru-RU" baseline="-25000">
                  <a:solidFill>
                    <a:srgbClr val="FF0000"/>
                  </a:solidFill>
                  <a:latin typeface="Times New Roman" panose="02020603050405020304" pitchFamily="18" charset="0"/>
                  <a:cs typeface="Times New Roman" panose="02020603050405020304" pitchFamily="18" charset="0"/>
                </a:endParaRPr>
              </a:p>
            </p:txBody>
          </p:sp>
        </p:grpSp>
      </p:grpSp>
      <p:grpSp>
        <p:nvGrpSpPr>
          <p:cNvPr id="55" name="Group 54"/>
          <p:cNvGrpSpPr>
            <a:grpSpLocks/>
          </p:cNvGrpSpPr>
          <p:nvPr/>
        </p:nvGrpSpPr>
        <p:grpSpPr bwMode="auto">
          <a:xfrm>
            <a:off x="6094424" y="4454261"/>
            <a:ext cx="406401" cy="1374513"/>
            <a:chOff x="6094420" y="5345160"/>
            <a:chExt cx="406401" cy="1649415"/>
          </a:xfrm>
        </p:grpSpPr>
        <p:sp>
          <p:nvSpPr>
            <p:cNvPr id="78872" name="Oval 22"/>
            <p:cNvSpPr>
              <a:spLocks noChangeArrowheads="1"/>
            </p:cNvSpPr>
            <p:nvPr/>
          </p:nvSpPr>
          <p:spPr bwMode="auto">
            <a:xfrm>
              <a:off x="6157913" y="5345160"/>
              <a:ext cx="152400" cy="152400"/>
            </a:xfrm>
            <a:prstGeom prst="ellipse">
              <a:avLst/>
            </a:prstGeom>
            <a:solidFill>
              <a:srgbClr val="FF0000"/>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solidFill>
                  <a:srgbClr val="000000"/>
                </a:solidFill>
              </a:endParaRPr>
            </a:p>
          </p:txBody>
        </p:sp>
        <p:grpSp>
          <p:nvGrpSpPr>
            <p:cNvPr id="78873" name="Group 28"/>
            <p:cNvGrpSpPr>
              <a:grpSpLocks/>
            </p:cNvGrpSpPr>
            <p:nvPr/>
          </p:nvGrpSpPr>
          <p:grpSpPr bwMode="auto">
            <a:xfrm>
              <a:off x="6094420" y="5526137"/>
              <a:ext cx="406401" cy="1468438"/>
              <a:chOff x="3839" y="3456"/>
              <a:chExt cx="256" cy="925"/>
            </a:xfrm>
          </p:grpSpPr>
          <p:sp>
            <p:nvSpPr>
              <p:cNvPr id="78874" name="Line 29"/>
              <p:cNvSpPr>
                <a:spLocks noChangeShapeType="1"/>
              </p:cNvSpPr>
              <p:nvPr/>
            </p:nvSpPr>
            <p:spPr bwMode="auto">
              <a:xfrm>
                <a:off x="3936" y="3456"/>
                <a:ext cx="0" cy="624"/>
              </a:xfrm>
              <a:prstGeom prst="line">
                <a:avLst/>
              </a:prstGeom>
              <a:noFill/>
              <a:ln w="19050">
                <a:solidFill>
                  <a:srgbClr val="FF000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875" name="Text Box 30"/>
              <p:cNvSpPr txBox="1">
                <a:spLocks noChangeArrowheads="1"/>
              </p:cNvSpPr>
              <p:nvPr/>
            </p:nvSpPr>
            <p:spPr bwMode="auto">
              <a:xfrm>
                <a:off x="3839" y="4032"/>
                <a:ext cx="256" cy="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solidFill>
                      <a:srgbClr val="FF0000"/>
                    </a:solidFill>
                    <a:latin typeface="Times New Roman" panose="02020603050405020304" pitchFamily="18" charset="0"/>
                    <a:cs typeface="Times New Roman" panose="02020603050405020304" pitchFamily="18" charset="0"/>
                  </a:rPr>
                  <a:t>s</a:t>
                </a:r>
                <a:r>
                  <a:rPr lang="en-US" baseline="-25000">
                    <a:solidFill>
                      <a:srgbClr val="FF0000"/>
                    </a:solidFill>
                    <a:latin typeface="Times New Roman" panose="02020603050405020304" pitchFamily="18" charset="0"/>
                    <a:cs typeface="Times New Roman" panose="02020603050405020304" pitchFamily="18" charset="0"/>
                  </a:rPr>
                  <a:t>2</a:t>
                </a:r>
                <a:endParaRPr lang="ru-RU" baseline="-25000">
                  <a:solidFill>
                    <a:srgbClr val="FF0000"/>
                  </a:solidFill>
                  <a:latin typeface="Times New Roman" panose="02020603050405020304" pitchFamily="18" charset="0"/>
                  <a:cs typeface="Times New Roman" panose="02020603050405020304" pitchFamily="18" charset="0"/>
                </a:endParaRPr>
              </a:p>
            </p:txBody>
          </p:sp>
        </p:grpSp>
      </p:grpSp>
    </p:spTree>
    <p:custDataLst>
      <p:tags r:id="rId1"/>
    </p:custDataLst>
    <p:extLst>
      <p:ext uri="{BB962C8B-B14F-4D97-AF65-F5344CB8AC3E}">
        <p14:creationId xmlns:p14="http://schemas.microsoft.com/office/powerpoint/2010/main" val="1246096876"/>
      </p:ext>
    </p:extLst>
  </p:cSld>
  <p:clrMapOvr>
    <a:masterClrMapping/>
  </p:clrMapOvr>
  <p:transition spd="slow" advTm="89172"/>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499"/>
                                          </p:stCondLst>
                                        </p:cTn>
                                        <p:tgtEl>
                                          <p:spTgt spid="33"/>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40"/>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22" grpId="0" animBg="1"/>
      <p:bldP spid="9" grpId="0" animBg="1"/>
      <p:bldP spid="10" grpId="0" animBg="1"/>
      <p:bldP spid="11" grpId="0" animBg="1"/>
      <p:bldP spid="12" grpId="0" animBg="1"/>
      <p:bldP spid="17" grpId="0" animBg="1"/>
      <p:bldP spid="18" grpId="0" animBg="1"/>
      <p:bldP spid="19" grpId="0" animBg="1"/>
      <p:bldP spid="2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p>
            <a:pPr lvl="0">
              <a:defRPr sz="1800">
                <a:uFillTx/>
              </a:defRPr>
            </a:pPr>
            <a:r>
              <a:rPr sz="3667">
                <a:uFill>
                  <a:solidFill/>
                </a:uFill>
              </a:rPr>
              <a:t>Main Flow</a:t>
            </a:r>
          </a:p>
        </p:txBody>
      </p:sp>
      <p:sp>
        <p:nvSpPr>
          <p:cNvPr id="109" name="Shape 109"/>
          <p:cNvSpPr>
            <a:spLocks noGrp="1"/>
          </p:cNvSpPr>
          <p:nvPr>
            <p:ph type="body" idx="1"/>
          </p:nvPr>
        </p:nvSpPr>
        <p:spPr>
          <a:xfrm>
            <a:off x="169334" y="1907120"/>
            <a:ext cx="6858000" cy="3771637"/>
          </a:xfrm>
          <a:prstGeom prst="rect">
            <a:avLst/>
          </a:prstGeom>
        </p:spPr>
        <p:txBody>
          <a:bodyPr/>
          <a:lstStyle/>
          <a:p>
            <a:pPr lvl="0">
              <a:defRPr sz="1800">
                <a:uFillTx/>
              </a:defRPr>
            </a:pPr>
            <a:endParaRPr dirty="0">
              <a:uFill>
                <a:solidFill/>
              </a:uFill>
            </a:endParaRPr>
          </a:p>
          <a:p>
            <a:pPr lvl="0">
              <a:defRPr sz="1800">
                <a:uFillTx/>
              </a:defRPr>
            </a:pPr>
            <a:endParaRPr dirty="0">
              <a:uFill>
                <a:solidFill/>
              </a:uFill>
            </a:endParaRPr>
          </a:p>
          <a:p>
            <a:pPr lvl="0">
              <a:defRPr sz="1800">
                <a:uFillTx/>
              </a:defRPr>
            </a:pPr>
            <a:endParaRPr dirty="0">
              <a:uFill>
                <a:solidFill/>
              </a:uFill>
            </a:endParaRPr>
          </a:p>
          <a:p>
            <a:pPr lvl="0">
              <a:defRPr sz="1800">
                <a:uFillTx/>
              </a:defRPr>
            </a:pPr>
            <a:endParaRPr dirty="0">
              <a:uFill>
                <a:solidFill/>
              </a:uFill>
            </a:endParaRPr>
          </a:p>
          <a:p>
            <a:pPr marL="214304" indent="-214304">
              <a:defRPr sz="1800">
                <a:uFillTx/>
              </a:defRPr>
            </a:pPr>
            <a:r>
              <a:rPr sz="2000" dirty="0">
                <a:solidFill>
                  <a:srgbClr val="AAAAAA"/>
                </a:solidFill>
                <a:uFill>
                  <a:solidFill>
                    <a:srgbClr val="AAAAAA"/>
                  </a:solidFill>
                </a:uFill>
              </a:rPr>
              <a:t>Detect key points</a:t>
            </a:r>
          </a:p>
          <a:p>
            <a:pPr marL="214304" indent="-214304">
              <a:defRPr sz="1800">
                <a:uFillTx/>
              </a:defRPr>
            </a:pPr>
            <a:r>
              <a:rPr sz="2000" dirty="0">
                <a:uFill>
                  <a:solidFill/>
                </a:uFill>
              </a:rPr>
              <a:t>Build the SIFT descriptors</a:t>
            </a:r>
          </a:p>
        </p:txBody>
      </p:sp>
      <p:sp>
        <p:nvSpPr>
          <p:cNvPr id="110" name="Shape 110"/>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100</a:t>
            </a:fld>
            <a:endParaRPr sz="1000">
              <a:solidFill>
                <a:srgbClr val="FFFFFF"/>
              </a:solidFill>
              <a:uFill>
                <a:solidFill>
                  <a:srgbClr val="FFFFFF"/>
                </a:solidFill>
              </a:uFill>
            </a:endParaRPr>
          </a:p>
        </p:txBody>
      </p:sp>
      <p:pic>
        <p:nvPicPr>
          <p:cNvPr id="111" name="yosemite1.jpg"/>
          <p:cNvPicPr/>
          <p:nvPr/>
        </p:nvPicPr>
        <p:blipFill>
          <a:blip r:embed="rId2">
            <a:extLst/>
          </a:blip>
          <a:stretch>
            <a:fillRect/>
          </a:stretch>
        </p:blipFill>
        <p:spPr>
          <a:xfrm>
            <a:off x="2254250" y="1137709"/>
            <a:ext cx="2201333" cy="1651000"/>
          </a:xfrm>
          <a:prstGeom prst="rect">
            <a:avLst/>
          </a:prstGeom>
          <a:ln w="12700">
            <a:miter lim="400000"/>
          </a:ln>
        </p:spPr>
      </p:pic>
      <p:pic>
        <p:nvPicPr>
          <p:cNvPr id="112" name="yosemite2.jpg"/>
          <p:cNvPicPr/>
          <p:nvPr/>
        </p:nvPicPr>
        <p:blipFill>
          <a:blip r:embed="rId3">
            <a:extLst/>
          </a:blip>
          <a:stretch>
            <a:fillRect/>
          </a:stretch>
        </p:blipFill>
        <p:spPr>
          <a:xfrm>
            <a:off x="4688420" y="1143000"/>
            <a:ext cx="2201334" cy="1651000"/>
          </a:xfrm>
          <a:prstGeom prst="rect">
            <a:avLst/>
          </a:prstGeom>
          <a:ln w="12700">
            <a:miter lim="400000"/>
          </a:ln>
        </p:spPr>
      </p:pic>
      <p:sp>
        <p:nvSpPr>
          <p:cNvPr id="113" name="Shape 113"/>
          <p:cNvSpPr/>
          <p:nvPr/>
        </p:nvSpPr>
        <p:spPr>
          <a:xfrm>
            <a:off x="4095749"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14" name="Shape 114"/>
          <p:cNvSpPr/>
          <p:nvPr/>
        </p:nvSpPr>
        <p:spPr>
          <a:xfrm>
            <a:off x="420158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15" name="Shape 115"/>
          <p:cNvSpPr/>
          <p:nvPr/>
        </p:nvSpPr>
        <p:spPr>
          <a:xfrm>
            <a:off x="388408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16" name="Shape 116"/>
          <p:cNvSpPr/>
          <p:nvPr/>
        </p:nvSpPr>
        <p:spPr>
          <a:xfrm>
            <a:off x="3069166"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17" name="Shape 117"/>
          <p:cNvSpPr/>
          <p:nvPr/>
        </p:nvSpPr>
        <p:spPr>
          <a:xfrm>
            <a:off x="32173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18" name="Shape 118"/>
          <p:cNvSpPr/>
          <p:nvPr/>
        </p:nvSpPr>
        <p:spPr>
          <a:xfrm>
            <a:off x="35348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19" name="Shape 119"/>
          <p:cNvSpPr/>
          <p:nvPr/>
        </p:nvSpPr>
        <p:spPr>
          <a:xfrm>
            <a:off x="378883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20" name="Shape 120"/>
          <p:cNvSpPr/>
          <p:nvPr/>
        </p:nvSpPr>
        <p:spPr>
          <a:xfrm>
            <a:off x="420158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21" name="Shape 121"/>
          <p:cNvSpPr/>
          <p:nvPr/>
        </p:nvSpPr>
        <p:spPr>
          <a:xfrm>
            <a:off x="4381499"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22" name="Shape 122"/>
          <p:cNvSpPr/>
          <p:nvPr/>
        </p:nvSpPr>
        <p:spPr>
          <a:xfrm>
            <a:off x="4296832"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23" name="Shape 123"/>
          <p:cNvSpPr/>
          <p:nvPr/>
        </p:nvSpPr>
        <p:spPr>
          <a:xfrm>
            <a:off x="3979332" y="13440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24" name="Shape 124"/>
          <p:cNvSpPr/>
          <p:nvPr/>
        </p:nvSpPr>
        <p:spPr>
          <a:xfrm>
            <a:off x="4085166" y="144991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125" name="Shape 125"/>
          <p:cNvSpPr/>
          <p:nvPr/>
        </p:nvSpPr>
        <p:spPr>
          <a:xfrm>
            <a:off x="39793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26" name="Shape 126"/>
          <p:cNvSpPr/>
          <p:nvPr/>
        </p:nvSpPr>
        <p:spPr>
          <a:xfrm>
            <a:off x="3788832"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27" name="Shape 127"/>
          <p:cNvSpPr/>
          <p:nvPr/>
        </p:nvSpPr>
        <p:spPr>
          <a:xfrm>
            <a:off x="2878666"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28" name="Shape 128"/>
          <p:cNvSpPr/>
          <p:nvPr/>
        </p:nvSpPr>
        <p:spPr>
          <a:xfrm>
            <a:off x="3217332"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29" name="Shape 129"/>
          <p:cNvSpPr/>
          <p:nvPr/>
        </p:nvSpPr>
        <p:spPr>
          <a:xfrm>
            <a:off x="5471582"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30" name="Shape 130"/>
          <p:cNvSpPr/>
          <p:nvPr/>
        </p:nvSpPr>
        <p:spPr>
          <a:xfrm>
            <a:off x="5714999"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31" name="Shape 131"/>
          <p:cNvSpPr/>
          <p:nvPr/>
        </p:nvSpPr>
        <p:spPr>
          <a:xfrm>
            <a:off x="5894916"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32" name="Shape 132"/>
          <p:cNvSpPr/>
          <p:nvPr/>
        </p:nvSpPr>
        <p:spPr>
          <a:xfrm>
            <a:off x="5333999" y="16192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33" name="Shape 133"/>
          <p:cNvSpPr/>
          <p:nvPr/>
        </p:nvSpPr>
        <p:spPr>
          <a:xfrm>
            <a:off x="547158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34" name="Shape 134"/>
          <p:cNvSpPr/>
          <p:nvPr/>
        </p:nvSpPr>
        <p:spPr>
          <a:xfrm>
            <a:off x="5714999" y="203200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35" name="Shape 135"/>
          <p:cNvSpPr/>
          <p:nvPr/>
        </p:nvSpPr>
        <p:spPr>
          <a:xfrm>
            <a:off x="5958416" y="2137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136" name="Shape 136"/>
          <p:cNvSpPr/>
          <p:nvPr/>
        </p:nvSpPr>
        <p:spPr>
          <a:xfrm>
            <a:off x="5016499"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37" name="Shape 137"/>
          <p:cNvSpPr/>
          <p:nvPr/>
        </p:nvSpPr>
        <p:spPr>
          <a:xfrm>
            <a:off x="5291666"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38" name="Shape 138"/>
          <p:cNvSpPr/>
          <p:nvPr/>
        </p:nvSpPr>
        <p:spPr>
          <a:xfrm>
            <a:off x="5270499"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39" name="Shape 139"/>
          <p:cNvSpPr/>
          <p:nvPr/>
        </p:nvSpPr>
        <p:spPr>
          <a:xfrm>
            <a:off x="5810249" y="14393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40" name="Shape 140"/>
          <p:cNvSpPr/>
          <p:nvPr/>
        </p:nvSpPr>
        <p:spPr>
          <a:xfrm>
            <a:off x="5598582" y="1418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41" name="Shape 141"/>
          <p:cNvSpPr/>
          <p:nvPr/>
        </p:nvSpPr>
        <p:spPr>
          <a:xfrm>
            <a:off x="5482166" y="1756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pic>
        <p:nvPicPr>
          <p:cNvPr id="142" name="droppedImage.pdf"/>
          <p:cNvPicPr/>
          <p:nvPr/>
        </p:nvPicPr>
        <p:blipFill>
          <a:blip r:embed="rId4">
            <a:extLst/>
          </a:blip>
          <a:stretch>
            <a:fillRect/>
          </a:stretch>
        </p:blipFill>
        <p:spPr>
          <a:xfrm>
            <a:off x="6001894" y="2942167"/>
            <a:ext cx="1766273" cy="264584"/>
          </a:xfrm>
          <a:prstGeom prst="rect">
            <a:avLst/>
          </a:prstGeom>
          <a:ln w="12700">
            <a:miter lim="400000"/>
          </a:ln>
        </p:spPr>
      </p:pic>
      <p:pic>
        <p:nvPicPr>
          <p:cNvPr id="143" name="droppedImage.pdf"/>
          <p:cNvPicPr/>
          <p:nvPr/>
        </p:nvPicPr>
        <p:blipFill>
          <a:blip r:embed="rId5">
            <a:extLst/>
          </a:blip>
          <a:stretch>
            <a:fillRect/>
          </a:stretch>
        </p:blipFill>
        <p:spPr>
          <a:xfrm>
            <a:off x="1746250" y="2928607"/>
            <a:ext cx="1778000" cy="256977"/>
          </a:xfrm>
          <a:prstGeom prst="rect">
            <a:avLst/>
          </a:prstGeom>
          <a:ln w="12700">
            <a:miter lim="400000"/>
          </a:ln>
        </p:spPr>
      </p:pic>
      <p:sp>
        <p:nvSpPr>
          <p:cNvPr id="144" name="Shape 144"/>
          <p:cNvSpPr/>
          <p:nvPr/>
        </p:nvSpPr>
        <p:spPr>
          <a:xfrm flipH="1">
            <a:off x="2615364" y="2243751"/>
            <a:ext cx="1162432" cy="670554"/>
          </a:xfrm>
          <a:prstGeom prst="line">
            <a:avLst/>
          </a:prstGeom>
          <a:ln w="38100">
            <a:solidFill>
              <a:srgbClr val="FEC700"/>
            </a:solidFill>
            <a:miter lim="400000"/>
            <a:head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
        <p:nvSpPr>
          <p:cNvPr id="145" name="Shape 145"/>
          <p:cNvSpPr/>
          <p:nvPr/>
        </p:nvSpPr>
        <p:spPr>
          <a:xfrm>
            <a:off x="5338054" y="2278021"/>
            <a:ext cx="862378" cy="623756"/>
          </a:xfrm>
          <a:prstGeom prst="line">
            <a:avLst/>
          </a:prstGeom>
          <a:ln w="38100">
            <a:solidFill>
              <a:srgbClr val="FEC700"/>
            </a:solidFill>
            <a:miter lim="400000"/>
            <a:head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Tree>
    <p:extLst>
      <p:ext uri="{BB962C8B-B14F-4D97-AF65-F5344CB8AC3E}">
        <p14:creationId xmlns:p14="http://schemas.microsoft.com/office/powerpoint/2010/main" val="16698094"/>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pPr lvl="0">
              <a:defRPr sz="1800">
                <a:uFillTx/>
              </a:defRPr>
            </a:pPr>
            <a:r>
              <a:rPr sz="3667">
                <a:uFill>
                  <a:solidFill/>
                </a:uFill>
              </a:rPr>
              <a:t>Build the SIFT Descriptors</a:t>
            </a:r>
          </a:p>
        </p:txBody>
      </p:sp>
      <p:sp>
        <p:nvSpPr>
          <p:cNvPr id="148" name="Shape 148"/>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101</a:t>
            </a:fld>
            <a:endParaRPr sz="1000">
              <a:solidFill>
                <a:srgbClr val="FFFFFF"/>
              </a:solidFill>
              <a:uFill>
                <a:solidFill>
                  <a:srgbClr val="FFFFFF"/>
                </a:solidFill>
              </a:uFill>
            </a:endParaRPr>
          </a:p>
        </p:txBody>
      </p:sp>
      <p:pic>
        <p:nvPicPr>
          <p:cNvPr id="149" name="image28.png"/>
          <p:cNvPicPr/>
          <p:nvPr/>
        </p:nvPicPr>
        <p:blipFill>
          <a:blip r:embed="rId2">
            <a:extLst/>
          </a:blip>
          <a:stretch>
            <a:fillRect/>
          </a:stretch>
        </p:blipFill>
        <p:spPr>
          <a:xfrm>
            <a:off x="1322920" y="1153583"/>
            <a:ext cx="6499491" cy="3092980"/>
          </a:xfrm>
          <a:prstGeom prst="rect">
            <a:avLst/>
          </a:prstGeom>
          <a:ln>
            <a:round/>
          </a:ln>
        </p:spPr>
      </p:pic>
    </p:spTree>
    <p:extLst>
      <p:ext uri="{BB962C8B-B14F-4D97-AF65-F5344CB8AC3E}">
        <p14:creationId xmlns:p14="http://schemas.microsoft.com/office/powerpoint/2010/main" val="149240384"/>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title"/>
          </p:nvPr>
        </p:nvSpPr>
        <p:spPr>
          <a:prstGeom prst="rect">
            <a:avLst/>
          </a:prstGeom>
        </p:spPr>
        <p:txBody>
          <a:bodyPr/>
          <a:lstStyle/>
          <a:p>
            <a:pPr lvl="0">
              <a:defRPr sz="1800">
                <a:uFillTx/>
              </a:defRPr>
            </a:pPr>
            <a:r>
              <a:rPr sz="3667">
                <a:uFill>
                  <a:solidFill/>
                </a:uFill>
              </a:rPr>
              <a:t>Main Flow</a:t>
            </a:r>
          </a:p>
        </p:txBody>
      </p:sp>
      <p:sp>
        <p:nvSpPr>
          <p:cNvPr id="161" name="Shape 161"/>
          <p:cNvSpPr>
            <a:spLocks noGrp="1"/>
          </p:cNvSpPr>
          <p:nvPr>
            <p:ph type="body" idx="1"/>
          </p:nvPr>
        </p:nvSpPr>
        <p:spPr>
          <a:xfrm>
            <a:off x="391583" y="1807636"/>
            <a:ext cx="6858000" cy="3771637"/>
          </a:xfrm>
          <a:prstGeom prst="rect">
            <a:avLst/>
          </a:prstGeom>
        </p:spPr>
        <p:txBody>
          <a:bodyPr/>
          <a:lstStyle/>
          <a:p>
            <a:pPr lvl="0">
              <a:defRPr sz="1800">
                <a:uFillTx/>
              </a:defRPr>
            </a:pPr>
            <a:endParaRPr dirty="0">
              <a:uFill>
                <a:solidFill/>
              </a:uFill>
            </a:endParaRPr>
          </a:p>
          <a:p>
            <a:pPr lvl="0">
              <a:defRPr sz="1800">
                <a:uFillTx/>
              </a:defRPr>
            </a:pPr>
            <a:endParaRPr dirty="0">
              <a:uFill>
                <a:solidFill/>
              </a:uFill>
            </a:endParaRPr>
          </a:p>
          <a:p>
            <a:pPr lvl="0">
              <a:defRPr sz="1800">
                <a:uFillTx/>
              </a:defRPr>
            </a:pPr>
            <a:endParaRPr dirty="0">
              <a:uFill>
                <a:solidFill/>
              </a:uFill>
            </a:endParaRPr>
          </a:p>
          <a:p>
            <a:pPr lvl="0">
              <a:defRPr sz="1800">
                <a:uFillTx/>
              </a:defRPr>
            </a:pPr>
            <a:endParaRPr dirty="0">
              <a:uFill>
                <a:solidFill/>
              </a:uFill>
            </a:endParaRPr>
          </a:p>
          <a:p>
            <a:pPr marL="214304" indent="-214304">
              <a:defRPr sz="1800">
                <a:uFillTx/>
              </a:defRPr>
            </a:pPr>
            <a:r>
              <a:rPr sz="2000" dirty="0">
                <a:solidFill>
                  <a:srgbClr val="AAAAAA"/>
                </a:solidFill>
                <a:uFill>
                  <a:solidFill>
                    <a:srgbClr val="AAAAAA"/>
                  </a:solidFill>
                </a:uFill>
              </a:rPr>
              <a:t>Detect key points</a:t>
            </a:r>
          </a:p>
          <a:p>
            <a:pPr marL="214304" indent="-214304">
              <a:defRPr sz="1800">
                <a:uFillTx/>
              </a:defRPr>
            </a:pPr>
            <a:r>
              <a:rPr sz="2000" dirty="0">
                <a:solidFill>
                  <a:srgbClr val="AAAAAA"/>
                </a:solidFill>
                <a:uFill>
                  <a:solidFill>
                    <a:srgbClr val="AAAAAA"/>
                  </a:solidFill>
                </a:uFill>
              </a:rPr>
              <a:t>Build the SIFT descriptors</a:t>
            </a:r>
          </a:p>
          <a:p>
            <a:pPr marL="214304" indent="-214304">
              <a:defRPr sz="1800">
                <a:uFillTx/>
              </a:defRPr>
            </a:pPr>
            <a:r>
              <a:rPr sz="2000" dirty="0">
                <a:uFill>
                  <a:solidFill/>
                </a:uFill>
              </a:rPr>
              <a:t>Match SIFT descriptors</a:t>
            </a:r>
          </a:p>
        </p:txBody>
      </p:sp>
      <p:sp>
        <p:nvSpPr>
          <p:cNvPr id="162" name="Shape 162"/>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102</a:t>
            </a:fld>
            <a:endParaRPr sz="1000">
              <a:solidFill>
                <a:srgbClr val="FFFFFF"/>
              </a:solidFill>
              <a:uFill>
                <a:solidFill>
                  <a:srgbClr val="FFFFFF"/>
                </a:solidFill>
              </a:uFill>
            </a:endParaRPr>
          </a:p>
        </p:txBody>
      </p:sp>
      <p:pic>
        <p:nvPicPr>
          <p:cNvPr id="163" name="yosemite1.jpg"/>
          <p:cNvPicPr/>
          <p:nvPr/>
        </p:nvPicPr>
        <p:blipFill>
          <a:blip r:embed="rId2">
            <a:extLst/>
          </a:blip>
          <a:stretch>
            <a:fillRect/>
          </a:stretch>
        </p:blipFill>
        <p:spPr>
          <a:xfrm>
            <a:off x="2254250" y="1137709"/>
            <a:ext cx="2201333" cy="1651000"/>
          </a:xfrm>
          <a:prstGeom prst="rect">
            <a:avLst/>
          </a:prstGeom>
          <a:ln w="12700">
            <a:miter lim="400000"/>
          </a:ln>
        </p:spPr>
      </p:pic>
      <p:pic>
        <p:nvPicPr>
          <p:cNvPr id="164" name="yosemite2.jpg"/>
          <p:cNvPicPr/>
          <p:nvPr/>
        </p:nvPicPr>
        <p:blipFill>
          <a:blip r:embed="rId3">
            <a:extLst/>
          </a:blip>
          <a:stretch>
            <a:fillRect/>
          </a:stretch>
        </p:blipFill>
        <p:spPr>
          <a:xfrm>
            <a:off x="4688420" y="1143000"/>
            <a:ext cx="2201334" cy="1651000"/>
          </a:xfrm>
          <a:prstGeom prst="rect">
            <a:avLst/>
          </a:prstGeom>
          <a:ln w="12700">
            <a:miter lim="400000"/>
          </a:ln>
        </p:spPr>
      </p:pic>
      <p:sp>
        <p:nvSpPr>
          <p:cNvPr id="165" name="Shape 165"/>
          <p:cNvSpPr/>
          <p:nvPr/>
        </p:nvSpPr>
        <p:spPr>
          <a:xfrm>
            <a:off x="4095749"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66" name="Shape 166"/>
          <p:cNvSpPr/>
          <p:nvPr/>
        </p:nvSpPr>
        <p:spPr>
          <a:xfrm>
            <a:off x="420158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67" name="Shape 167"/>
          <p:cNvSpPr/>
          <p:nvPr/>
        </p:nvSpPr>
        <p:spPr>
          <a:xfrm>
            <a:off x="388408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68" name="Shape 168"/>
          <p:cNvSpPr/>
          <p:nvPr/>
        </p:nvSpPr>
        <p:spPr>
          <a:xfrm>
            <a:off x="3069166"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69" name="Shape 169"/>
          <p:cNvSpPr/>
          <p:nvPr/>
        </p:nvSpPr>
        <p:spPr>
          <a:xfrm>
            <a:off x="32173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70" name="Shape 170"/>
          <p:cNvSpPr/>
          <p:nvPr/>
        </p:nvSpPr>
        <p:spPr>
          <a:xfrm>
            <a:off x="35348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71" name="Shape 171"/>
          <p:cNvSpPr/>
          <p:nvPr/>
        </p:nvSpPr>
        <p:spPr>
          <a:xfrm>
            <a:off x="378883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72" name="Shape 172"/>
          <p:cNvSpPr/>
          <p:nvPr/>
        </p:nvSpPr>
        <p:spPr>
          <a:xfrm>
            <a:off x="420158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73" name="Shape 173"/>
          <p:cNvSpPr/>
          <p:nvPr/>
        </p:nvSpPr>
        <p:spPr>
          <a:xfrm>
            <a:off x="4381499"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74" name="Shape 174"/>
          <p:cNvSpPr/>
          <p:nvPr/>
        </p:nvSpPr>
        <p:spPr>
          <a:xfrm>
            <a:off x="4296832"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75" name="Shape 175"/>
          <p:cNvSpPr/>
          <p:nvPr/>
        </p:nvSpPr>
        <p:spPr>
          <a:xfrm>
            <a:off x="3979332" y="13440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76" name="Shape 176"/>
          <p:cNvSpPr/>
          <p:nvPr/>
        </p:nvSpPr>
        <p:spPr>
          <a:xfrm>
            <a:off x="4085166" y="144991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177" name="Shape 177"/>
          <p:cNvSpPr/>
          <p:nvPr/>
        </p:nvSpPr>
        <p:spPr>
          <a:xfrm>
            <a:off x="39793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78" name="Shape 178"/>
          <p:cNvSpPr/>
          <p:nvPr/>
        </p:nvSpPr>
        <p:spPr>
          <a:xfrm>
            <a:off x="3788832"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79" name="Shape 179"/>
          <p:cNvSpPr/>
          <p:nvPr/>
        </p:nvSpPr>
        <p:spPr>
          <a:xfrm>
            <a:off x="2878666"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80" name="Shape 180"/>
          <p:cNvSpPr/>
          <p:nvPr/>
        </p:nvSpPr>
        <p:spPr>
          <a:xfrm>
            <a:off x="3217332"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81" name="Shape 181"/>
          <p:cNvSpPr/>
          <p:nvPr/>
        </p:nvSpPr>
        <p:spPr>
          <a:xfrm>
            <a:off x="5471582"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82" name="Shape 182"/>
          <p:cNvSpPr/>
          <p:nvPr/>
        </p:nvSpPr>
        <p:spPr>
          <a:xfrm>
            <a:off x="5714999"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83" name="Shape 183"/>
          <p:cNvSpPr/>
          <p:nvPr/>
        </p:nvSpPr>
        <p:spPr>
          <a:xfrm>
            <a:off x="5894916"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84" name="Shape 184"/>
          <p:cNvSpPr/>
          <p:nvPr/>
        </p:nvSpPr>
        <p:spPr>
          <a:xfrm>
            <a:off x="5333999" y="16192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85" name="Shape 185"/>
          <p:cNvSpPr/>
          <p:nvPr/>
        </p:nvSpPr>
        <p:spPr>
          <a:xfrm>
            <a:off x="547158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86" name="Shape 186"/>
          <p:cNvSpPr/>
          <p:nvPr/>
        </p:nvSpPr>
        <p:spPr>
          <a:xfrm>
            <a:off x="5714999" y="203200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87" name="Shape 187"/>
          <p:cNvSpPr/>
          <p:nvPr/>
        </p:nvSpPr>
        <p:spPr>
          <a:xfrm>
            <a:off x="5958416" y="2137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188" name="Shape 188"/>
          <p:cNvSpPr/>
          <p:nvPr/>
        </p:nvSpPr>
        <p:spPr>
          <a:xfrm>
            <a:off x="5016499"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89" name="Shape 189"/>
          <p:cNvSpPr/>
          <p:nvPr/>
        </p:nvSpPr>
        <p:spPr>
          <a:xfrm>
            <a:off x="5291666"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90" name="Shape 190"/>
          <p:cNvSpPr/>
          <p:nvPr/>
        </p:nvSpPr>
        <p:spPr>
          <a:xfrm>
            <a:off x="5270499"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91" name="Shape 191"/>
          <p:cNvSpPr/>
          <p:nvPr/>
        </p:nvSpPr>
        <p:spPr>
          <a:xfrm>
            <a:off x="5810249" y="14393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92" name="Shape 192"/>
          <p:cNvSpPr/>
          <p:nvPr/>
        </p:nvSpPr>
        <p:spPr>
          <a:xfrm>
            <a:off x="5598582" y="1418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193" name="Shape 193"/>
          <p:cNvSpPr/>
          <p:nvPr/>
        </p:nvSpPr>
        <p:spPr>
          <a:xfrm>
            <a:off x="5482166" y="1756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pic>
        <p:nvPicPr>
          <p:cNvPr id="194" name="droppedImage.pdf"/>
          <p:cNvPicPr/>
          <p:nvPr/>
        </p:nvPicPr>
        <p:blipFill>
          <a:blip r:embed="rId4">
            <a:extLst/>
          </a:blip>
          <a:stretch>
            <a:fillRect/>
          </a:stretch>
        </p:blipFill>
        <p:spPr>
          <a:xfrm>
            <a:off x="6001894" y="2942167"/>
            <a:ext cx="1766273" cy="264584"/>
          </a:xfrm>
          <a:prstGeom prst="rect">
            <a:avLst/>
          </a:prstGeom>
          <a:ln w="12700">
            <a:miter lim="400000"/>
          </a:ln>
        </p:spPr>
      </p:pic>
      <p:pic>
        <p:nvPicPr>
          <p:cNvPr id="195" name="droppedImage.pdf"/>
          <p:cNvPicPr/>
          <p:nvPr/>
        </p:nvPicPr>
        <p:blipFill>
          <a:blip r:embed="rId5">
            <a:extLst/>
          </a:blip>
          <a:stretch>
            <a:fillRect/>
          </a:stretch>
        </p:blipFill>
        <p:spPr>
          <a:xfrm>
            <a:off x="1746250" y="2928607"/>
            <a:ext cx="1778000" cy="256977"/>
          </a:xfrm>
          <a:prstGeom prst="rect">
            <a:avLst/>
          </a:prstGeom>
          <a:ln w="12700">
            <a:miter lim="400000"/>
          </a:ln>
        </p:spPr>
      </p:pic>
      <p:sp>
        <p:nvSpPr>
          <p:cNvPr id="196" name="Shape 196"/>
          <p:cNvSpPr/>
          <p:nvPr/>
        </p:nvSpPr>
        <p:spPr>
          <a:xfrm flipH="1">
            <a:off x="2615364" y="2243751"/>
            <a:ext cx="1162432" cy="670554"/>
          </a:xfrm>
          <a:prstGeom prst="line">
            <a:avLst/>
          </a:prstGeom>
          <a:ln w="38100">
            <a:solidFill>
              <a:srgbClr val="FEC700"/>
            </a:solidFill>
            <a:miter lim="400000"/>
            <a:head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
        <p:nvSpPr>
          <p:cNvPr id="197" name="Shape 197"/>
          <p:cNvSpPr/>
          <p:nvPr/>
        </p:nvSpPr>
        <p:spPr>
          <a:xfrm>
            <a:off x="5349961" y="2283394"/>
            <a:ext cx="850471" cy="618383"/>
          </a:xfrm>
          <a:prstGeom prst="line">
            <a:avLst/>
          </a:prstGeom>
          <a:ln w="38100">
            <a:solidFill>
              <a:srgbClr val="FEC700"/>
            </a:solidFill>
            <a:miter lim="400000"/>
            <a:head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
        <p:nvSpPr>
          <p:cNvPr id="198" name="Shape 198"/>
          <p:cNvSpPr/>
          <p:nvPr/>
        </p:nvSpPr>
        <p:spPr>
          <a:xfrm flipV="1">
            <a:off x="3916085" y="2209105"/>
            <a:ext cx="1237589" cy="4798"/>
          </a:xfrm>
          <a:prstGeom prst="line">
            <a:avLst/>
          </a:prstGeom>
          <a:ln w="50800">
            <a:solidFill>
              <a:srgbClr val="77BB41"/>
            </a:solidFill>
            <a:miter lim="400000"/>
            <a:headEnd type="stealth"/>
            <a:tail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Tree>
    <p:extLst>
      <p:ext uri="{BB962C8B-B14F-4D97-AF65-F5344CB8AC3E}">
        <p14:creationId xmlns:p14="http://schemas.microsoft.com/office/powerpoint/2010/main" val="131057045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p:cNvSpPr>
          <p:nvPr>
            <p:ph type="title"/>
          </p:nvPr>
        </p:nvSpPr>
        <p:spPr>
          <a:prstGeom prst="rect">
            <a:avLst/>
          </a:prstGeom>
        </p:spPr>
        <p:txBody>
          <a:bodyPr/>
          <a:lstStyle/>
          <a:p>
            <a:pPr lvl="0">
              <a:defRPr sz="1800">
                <a:uFillTx/>
              </a:defRPr>
            </a:pPr>
            <a:r>
              <a:rPr sz="3667">
                <a:uFill>
                  <a:solidFill/>
                </a:uFill>
              </a:rPr>
              <a:t>Match SIFT Descriptors</a:t>
            </a:r>
          </a:p>
        </p:txBody>
      </p:sp>
      <p:sp>
        <p:nvSpPr>
          <p:cNvPr id="201" name="Shape 201"/>
          <p:cNvSpPr>
            <a:spLocks noGrp="1"/>
          </p:cNvSpPr>
          <p:nvPr>
            <p:ph type="body" idx="1"/>
          </p:nvPr>
        </p:nvSpPr>
        <p:spPr>
          <a:prstGeom prst="rect">
            <a:avLst/>
          </a:prstGeom>
        </p:spPr>
        <p:txBody>
          <a:bodyPr/>
          <a:lstStyle/>
          <a:p>
            <a:pPr lvl="0">
              <a:defRPr sz="1800">
                <a:uFillTx/>
              </a:defRPr>
            </a:pPr>
            <a:r>
              <a:rPr sz="2400" dirty="0">
                <a:uFill>
                  <a:solidFill/>
                </a:uFill>
              </a:rPr>
              <a:t>Euclidean distance between descriptors</a:t>
            </a:r>
          </a:p>
        </p:txBody>
      </p:sp>
      <p:sp>
        <p:nvSpPr>
          <p:cNvPr id="202" name="Shape 202"/>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103</a:t>
            </a:fld>
            <a:endParaRPr sz="1000">
              <a:solidFill>
                <a:srgbClr val="FFFFFF"/>
              </a:solidFill>
              <a:uFill>
                <a:solidFill>
                  <a:srgbClr val="FFFFFF"/>
                </a:solidFill>
              </a:uFill>
            </a:endParaRPr>
          </a:p>
        </p:txBody>
      </p:sp>
      <p:pic>
        <p:nvPicPr>
          <p:cNvPr id="203" name="droppedImage.png"/>
          <p:cNvPicPr/>
          <p:nvPr/>
        </p:nvPicPr>
        <p:blipFill>
          <a:blip r:embed="rId2">
            <a:extLst/>
          </a:blip>
          <a:stretch>
            <a:fillRect/>
          </a:stretch>
        </p:blipFill>
        <p:spPr>
          <a:xfrm>
            <a:off x="2361919" y="1896402"/>
            <a:ext cx="4389486" cy="2201334"/>
          </a:xfrm>
          <a:prstGeom prst="rect">
            <a:avLst/>
          </a:prstGeom>
          <a:ln w="12700">
            <a:miter lim="400000"/>
          </a:ln>
        </p:spPr>
      </p:pic>
    </p:spTree>
    <p:extLst>
      <p:ext uri="{BB962C8B-B14F-4D97-AF65-F5344CB8AC3E}">
        <p14:creationId xmlns:p14="http://schemas.microsoft.com/office/powerpoint/2010/main" val="332748881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title"/>
          </p:nvPr>
        </p:nvSpPr>
        <p:spPr>
          <a:prstGeom prst="rect">
            <a:avLst/>
          </a:prstGeom>
        </p:spPr>
        <p:txBody>
          <a:bodyPr/>
          <a:lstStyle/>
          <a:p>
            <a:pPr lvl="0">
              <a:defRPr sz="1800">
                <a:uFillTx/>
              </a:defRPr>
            </a:pPr>
            <a:r>
              <a:rPr sz="3667">
                <a:uFill>
                  <a:solidFill/>
                </a:uFill>
              </a:rPr>
              <a:t>Main Flow</a:t>
            </a:r>
          </a:p>
        </p:txBody>
      </p:sp>
      <p:sp>
        <p:nvSpPr>
          <p:cNvPr id="210" name="Shape 210"/>
          <p:cNvSpPr>
            <a:spLocks noGrp="1"/>
          </p:cNvSpPr>
          <p:nvPr>
            <p:ph type="body" idx="1"/>
          </p:nvPr>
        </p:nvSpPr>
        <p:spPr>
          <a:xfrm>
            <a:off x="455082" y="1820333"/>
            <a:ext cx="6858000" cy="3771637"/>
          </a:xfrm>
          <a:prstGeom prst="rect">
            <a:avLst/>
          </a:prstGeom>
        </p:spPr>
        <p:txBody>
          <a:bodyPr/>
          <a:lstStyle/>
          <a:p>
            <a:pPr lvl="0">
              <a:defRPr sz="1800">
                <a:uFillTx/>
              </a:defRPr>
            </a:pPr>
            <a:endParaRPr dirty="0">
              <a:uFill>
                <a:solidFill/>
              </a:uFill>
            </a:endParaRPr>
          </a:p>
          <a:p>
            <a:pPr lvl="0">
              <a:defRPr sz="1800">
                <a:uFillTx/>
              </a:defRPr>
            </a:pPr>
            <a:endParaRPr dirty="0">
              <a:uFill>
                <a:solidFill/>
              </a:uFill>
            </a:endParaRPr>
          </a:p>
          <a:p>
            <a:pPr lvl="0">
              <a:defRPr sz="1800">
                <a:uFillTx/>
              </a:defRPr>
            </a:pPr>
            <a:endParaRPr dirty="0">
              <a:uFill>
                <a:solidFill/>
              </a:uFill>
            </a:endParaRPr>
          </a:p>
          <a:p>
            <a:pPr lvl="0">
              <a:defRPr sz="1800">
                <a:uFillTx/>
              </a:defRPr>
            </a:pPr>
            <a:endParaRPr dirty="0">
              <a:uFill>
                <a:solidFill/>
              </a:uFill>
            </a:endParaRPr>
          </a:p>
          <a:p>
            <a:pPr marL="214304" indent="-214304">
              <a:defRPr sz="1800">
                <a:uFillTx/>
              </a:defRPr>
            </a:pPr>
            <a:r>
              <a:rPr sz="2000" dirty="0">
                <a:solidFill>
                  <a:srgbClr val="AAAAAA"/>
                </a:solidFill>
                <a:uFill>
                  <a:solidFill>
                    <a:srgbClr val="AAAAAA"/>
                  </a:solidFill>
                </a:uFill>
              </a:rPr>
              <a:t>Detect key points</a:t>
            </a:r>
          </a:p>
          <a:p>
            <a:pPr marL="214304" indent="-214304">
              <a:defRPr sz="1800">
                <a:uFillTx/>
              </a:defRPr>
            </a:pPr>
            <a:r>
              <a:rPr sz="2000" dirty="0">
                <a:solidFill>
                  <a:srgbClr val="AAAAAA"/>
                </a:solidFill>
                <a:uFill>
                  <a:solidFill>
                    <a:srgbClr val="AAAAAA"/>
                  </a:solidFill>
                </a:uFill>
              </a:rPr>
              <a:t>Build the SIFT descriptors</a:t>
            </a:r>
          </a:p>
          <a:p>
            <a:pPr marL="214304" indent="-214304">
              <a:defRPr sz="1800">
                <a:uFillTx/>
              </a:defRPr>
            </a:pPr>
            <a:r>
              <a:rPr sz="2000" dirty="0">
                <a:solidFill>
                  <a:srgbClr val="AAAAAA"/>
                </a:solidFill>
                <a:uFill>
                  <a:solidFill>
                    <a:srgbClr val="AAAAAA"/>
                  </a:solidFill>
                </a:uFill>
              </a:rPr>
              <a:t>Match SIFT descriptors</a:t>
            </a:r>
          </a:p>
          <a:p>
            <a:pPr marL="214304" indent="-214304">
              <a:defRPr sz="1800">
                <a:uFillTx/>
              </a:defRPr>
            </a:pPr>
            <a:r>
              <a:rPr sz="2000" dirty="0">
                <a:uFill>
                  <a:solidFill/>
                </a:uFill>
              </a:rPr>
              <a:t>Fitting the transformation</a:t>
            </a:r>
          </a:p>
        </p:txBody>
      </p:sp>
      <p:sp>
        <p:nvSpPr>
          <p:cNvPr id="211" name="Shape 211"/>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104</a:t>
            </a:fld>
            <a:endParaRPr sz="1000">
              <a:solidFill>
                <a:srgbClr val="FFFFFF"/>
              </a:solidFill>
              <a:uFill>
                <a:solidFill>
                  <a:srgbClr val="FFFFFF"/>
                </a:solidFill>
              </a:uFill>
            </a:endParaRPr>
          </a:p>
        </p:txBody>
      </p:sp>
      <p:pic>
        <p:nvPicPr>
          <p:cNvPr id="212" name="yosemite1.jpg"/>
          <p:cNvPicPr/>
          <p:nvPr/>
        </p:nvPicPr>
        <p:blipFill>
          <a:blip r:embed="rId2">
            <a:extLst/>
          </a:blip>
          <a:stretch>
            <a:fillRect/>
          </a:stretch>
        </p:blipFill>
        <p:spPr>
          <a:xfrm>
            <a:off x="2254250" y="1137709"/>
            <a:ext cx="2201333" cy="1651000"/>
          </a:xfrm>
          <a:prstGeom prst="rect">
            <a:avLst/>
          </a:prstGeom>
          <a:ln w="12700">
            <a:miter lim="400000"/>
          </a:ln>
        </p:spPr>
      </p:pic>
      <p:pic>
        <p:nvPicPr>
          <p:cNvPr id="213" name="yosemite2.jpg"/>
          <p:cNvPicPr/>
          <p:nvPr/>
        </p:nvPicPr>
        <p:blipFill>
          <a:blip r:embed="rId3">
            <a:extLst/>
          </a:blip>
          <a:stretch>
            <a:fillRect/>
          </a:stretch>
        </p:blipFill>
        <p:spPr>
          <a:xfrm>
            <a:off x="4688420" y="1143000"/>
            <a:ext cx="2201334" cy="1651000"/>
          </a:xfrm>
          <a:prstGeom prst="rect">
            <a:avLst/>
          </a:prstGeom>
          <a:ln w="12700">
            <a:miter lim="400000"/>
          </a:ln>
        </p:spPr>
      </p:pic>
      <p:sp>
        <p:nvSpPr>
          <p:cNvPr id="214" name="Shape 214"/>
          <p:cNvSpPr/>
          <p:nvPr/>
        </p:nvSpPr>
        <p:spPr>
          <a:xfrm>
            <a:off x="4095749"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15" name="Shape 215"/>
          <p:cNvSpPr/>
          <p:nvPr/>
        </p:nvSpPr>
        <p:spPr>
          <a:xfrm>
            <a:off x="420158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16" name="Shape 216"/>
          <p:cNvSpPr/>
          <p:nvPr/>
        </p:nvSpPr>
        <p:spPr>
          <a:xfrm>
            <a:off x="388408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17" name="Shape 217"/>
          <p:cNvSpPr/>
          <p:nvPr/>
        </p:nvSpPr>
        <p:spPr>
          <a:xfrm>
            <a:off x="3069166"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18" name="Shape 218"/>
          <p:cNvSpPr/>
          <p:nvPr/>
        </p:nvSpPr>
        <p:spPr>
          <a:xfrm>
            <a:off x="32173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19" name="Shape 219"/>
          <p:cNvSpPr/>
          <p:nvPr/>
        </p:nvSpPr>
        <p:spPr>
          <a:xfrm>
            <a:off x="35348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20" name="Shape 220"/>
          <p:cNvSpPr/>
          <p:nvPr/>
        </p:nvSpPr>
        <p:spPr>
          <a:xfrm>
            <a:off x="378883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21" name="Shape 221"/>
          <p:cNvSpPr/>
          <p:nvPr/>
        </p:nvSpPr>
        <p:spPr>
          <a:xfrm>
            <a:off x="420158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22" name="Shape 222"/>
          <p:cNvSpPr/>
          <p:nvPr/>
        </p:nvSpPr>
        <p:spPr>
          <a:xfrm>
            <a:off x="4381499"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23" name="Shape 223"/>
          <p:cNvSpPr/>
          <p:nvPr/>
        </p:nvSpPr>
        <p:spPr>
          <a:xfrm>
            <a:off x="4296832"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24" name="Shape 224"/>
          <p:cNvSpPr/>
          <p:nvPr/>
        </p:nvSpPr>
        <p:spPr>
          <a:xfrm>
            <a:off x="3979332" y="13440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25" name="Shape 225"/>
          <p:cNvSpPr/>
          <p:nvPr/>
        </p:nvSpPr>
        <p:spPr>
          <a:xfrm>
            <a:off x="4085166" y="144991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226" name="Shape 226"/>
          <p:cNvSpPr/>
          <p:nvPr/>
        </p:nvSpPr>
        <p:spPr>
          <a:xfrm>
            <a:off x="39793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27" name="Shape 227"/>
          <p:cNvSpPr/>
          <p:nvPr/>
        </p:nvSpPr>
        <p:spPr>
          <a:xfrm>
            <a:off x="3788832"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28" name="Shape 228"/>
          <p:cNvSpPr/>
          <p:nvPr/>
        </p:nvSpPr>
        <p:spPr>
          <a:xfrm>
            <a:off x="2878666"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29" name="Shape 229"/>
          <p:cNvSpPr/>
          <p:nvPr/>
        </p:nvSpPr>
        <p:spPr>
          <a:xfrm>
            <a:off x="3217332"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30" name="Shape 230"/>
          <p:cNvSpPr/>
          <p:nvPr/>
        </p:nvSpPr>
        <p:spPr>
          <a:xfrm>
            <a:off x="5471582"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31" name="Shape 231"/>
          <p:cNvSpPr/>
          <p:nvPr/>
        </p:nvSpPr>
        <p:spPr>
          <a:xfrm>
            <a:off x="5714999"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32" name="Shape 232"/>
          <p:cNvSpPr/>
          <p:nvPr/>
        </p:nvSpPr>
        <p:spPr>
          <a:xfrm>
            <a:off x="5894916"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33" name="Shape 233"/>
          <p:cNvSpPr/>
          <p:nvPr/>
        </p:nvSpPr>
        <p:spPr>
          <a:xfrm>
            <a:off x="5333999" y="16192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34" name="Shape 234"/>
          <p:cNvSpPr/>
          <p:nvPr/>
        </p:nvSpPr>
        <p:spPr>
          <a:xfrm>
            <a:off x="547158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35" name="Shape 235"/>
          <p:cNvSpPr/>
          <p:nvPr/>
        </p:nvSpPr>
        <p:spPr>
          <a:xfrm>
            <a:off x="5714999" y="203200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36" name="Shape 236"/>
          <p:cNvSpPr/>
          <p:nvPr/>
        </p:nvSpPr>
        <p:spPr>
          <a:xfrm>
            <a:off x="5958416" y="2137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237" name="Shape 237"/>
          <p:cNvSpPr/>
          <p:nvPr/>
        </p:nvSpPr>
        <p:spPr>
          <a:xfrm>
            <a:off x="5016499"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38" name="Shape 238"/>
          <p:cNvSpPr/>
          <p:nvPr/>
        </p:nvSpPr>
        <p:spPr>
          <a:xfrm>
            <a:off x="5291666"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39" name="Shape 239"/>
          <p:cNvSpPr/>
          <p:nvPr/>
        </p:nvSpPr>
        <p:spPr>
          <a:xfrm>
            <a:off x="5270499"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40" name="Shape 240"/>
          <p:cNvSpPr/>
          <p:nvPr/>
        </p:nvSpPr>
        <p:spPr>
          <a:xfrm>
            <a:off x="5810249" y="14393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41" name="Shape 241"/>
          <p:cNvSpPr/>
          <p:nvPr/>
        </p:nvSpPr>
        <p:spPr>
          <a:xfrm>
            <a:off x="5598582" y="1418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42" name="Shape 242"/>
          <p:cNvSpPr/>
          <p:nvPr/>
        </p:nvSpPr>
        <p:spPr>
          <a:xfrm>
            <a:off x="5482166" y="1756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pic>
        <p:nvPicPr>
          <p:cNvPr id="243" name="droppedImage.pdf"/>
          <p:cNvPicPr/>
          <p:nvPr/>
        </p:nvPicPr>
        <p:blipFill>
          <a:blip r:embed="rId4">
            <a:extLst/>
          </a:blip>
          <a:stretch>
            <a:fillRect/>
          </a:stretch>
        </p:blipFill>
        <p:spPr>
          <a:xfrm>
            <a:off x="6001894" y="2942167"/>
            <a:ext cx="1766273" cy="264584"/>
          </a:xfrm>
          <a:prstGeom prst="rect">
            <a:avLst/>
          </a:prstGeom>
          <a:ln w="12700">
            <a:miter lim="400000"/>
          </a:ln>
        </p:spPr>
      </p:pic>
      <p:pic>
        <p:nvPicPr>
          <p:cNvPr id="244" name="droppedImage.pdf"/>
          <p:cNvPicPr/>
          <p:nvPr/>
        </p:nvPicPr>
        <p:blipFill>
          <a:blip r:embed="rId5">
            <a:extLst/>
          </a:blip>
          <a:stretch>
            <a:fillRect/>
          </a:stretch>
        </p:blipFill>
        <p:spPr>
          <a:xfrm>
            <a:off x="1746250" y="2928607"/>
            <a:ext cx="1778000" cy="256977"/>
          </a:xfrm>
          <a:prstGeom prst="rect">
            <a:avLst/>
          </a:prstGeom>
          <a:ln w="12700">
            <a:miter lim="400000"/>
          </a:ln>
        </p:spPr>
      </p:pic>
      <p:sp>
        <p:nvSpPr>
          <p:cNvPr id="245" name="Shape 245"/>
          <p:cNvSpPr/>
          <p:nvPr/>
        </p:nvSpPr>
        <p:spPr>
          <a:xfrm flipH="1">
            <a:off x="2615364" y="2243751"/>
            <a:ext cx="1162432" cy="670554"/>
          </a:xfrm>
          <a:prstGeom prst="line">
            <a:avLst/>
          </a:prstGeom>
          <a:ln w="38100">
            <a:solidFill>
              <a:srgbClr val="FEC700"/>
            </a:solidFill>
            <a:miter lim="400000"/>
            <a:head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
        <p:nvSpPr>
          <p:cNvPr id="246" name="Shape 246"/>
          <p:cNvSpPr/>
          <p:nvPr/>
        </p:nvSpPr>
        <p:spPr>
          <a:xfrm>
            <a:off x="5349961" y="2283394"/>
            <a:ext cx="850471" cy="618383"/>
          </a:xfrm>
          <a:prstGeom prst="line">
            <a:avLst/>
          </a:prstGeom>
          <a:ln w="38100">
            <a:solidFill>
              <a:srgbClr val="FEC700"/>
            </a:solidFill>
            <a:miter lim="400000"/>
            <a:head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
        <p:nvSpPr>
          <p:cNvPr id="247" name="Shape 247"/>
          <p:cNvSpPr/>
          <p:nvPr/>
        </p:nvSpPr>
        <p:spPr>
          <a:xfrm flipV="1">
            <a:off x="3916085" y="2209105"/>
            <a:ext cx="1237589" cy="4798"/>
          </a:xfrm>
          <a:prstGeom prst="line">
            <a:avLst/>
          </a:prstGeom>
          <a:ln w="50800">
            <a:solidFill>
              <a:srgbClr val="77BB41"/>
            </a:solidFill>
            <a:miter lim="400000"/>
            <a:headEnd type="stealth"/>
            <a:tail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pic>
        <p:nvPicPr>
          <p:cNvPr id="248" name="droppedImage.pdf"/>
          <p:cNvPicPr/>
          <p:nvPr/>
        </p:nvPicPr>
        <p:blipFill>
          <a:blip r:embed="rId6">
            <a:extLst/>
          </a:blip>
          <a:stretch>
            <a:fillRect/>
          </a:stretch>
        </p:blipFill>
        <p:spPr>
          <a:xfrm>
            <a:off x="4709587" y="3657425"/>
            <a:ext cx="2550584" cy="1062744"/>
          </a:xfrm>
          <a:prstGeom prst="rect">
            <a:avLst/>
          </a:prstGeom>
          <a:ln w="12700">
            <a:miter lim="400000"/>
          </a:ln>
        </p:spPr>
      </p:pic>
    </p:spTree>
    <p:extLst>
      <p:ext uri="{BB962C8B-B14F-4D97-AF65-F5344CB8AC3E}">
        <p14:creationId xmlns:p14="http://schemas.microsoft.com/office/powerpoint/2010/main" val="367781991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pPr lvl="0">
              <a:defRPr sz="1800">
                <a:uFillTx/>
              </a:defRPr>
            </a:pPr>
            <a:r>
              <a:rPr sz="3667">
                <a:uFill>
                  <a:solidFill/>
                </a:uFill>
              </a:rPr>
              <a:t>Fitting the transformation</a:t>
            </a:r>
          </a:p>
        </p:txBody>
      </p:sp>
      <p:sp>
        <p:nvSpPr>
          <p:cNvPr id="251" name="Shape 251"/>
          <p:cNvSpPr>
            <a:spLocks noGrp="1"/>
          </p:cNvSpPr>
          <p:nvPr>
            <p:ph type="body" idx="1"/>
          </p:nvPr>
        </p:nvSpPr>
        <p:spPr>
          <a:prstGeom prst="rect">
            <a:avLst/>
          </a:prstGeom>
        </p:spPr>
        <p:txBody>
          <a:bodyPr/>
          <a:lstStyle/>
          <a:p>
            <a:pPr lvl="0">
              <a:defRPr sz="1800">
                <a:uFillTx/>
              </a:defRPr>
            </a:pPr>
            <a:r>
              <a:rPr>
                <a:uFill>
                  <a:solidFill/>
                </a:uFill>
              </a:rPr>
              <a:t>2D transformations</a:t>
            </a:r>
          </a:p>
        </p:txBody>
      </p:sp>
      <p:sp>
        <p:nvSpPr>
          <p:cNvPr id="252" name="Shape 252"/>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105</a:t>
            </a:fld>
            <a:endParaRPr sz="1000">
              <a:solidFill>
                <a:srgbClr val="FFFFFF"/>
              </a:solidFill>
              <a:uFill>
                <a:solidFill>
                  <a:srgbClr val="FFFFFF"/>
                </a:solidFill>
              </a:uFill>
            </a:endParaRPr>
          </a:p>
        </p:txBody>
      </p:sp>
      <p:pic>
        <p:nvPicPr>
          <p:cNvPr id="253" name="Screen Shot 2013-10-14 at 12.28.42 AM.png"/>
          <p:cNvPicPr/>
          <p:nvPr/>
        </p:nvPicPr>
        <p:blipFill>
          <a:blip r:embed="rId2">
            <a:extLst/>
          </a:blip>
          <a:stretch>
            <a:fillRect/>
          </a:stretch>
        </p:blipFill>
        <p:spPr>
          <a:xfrm>
            <a:off x="1365455" y="2180168"/>
            <a:ext cx="6190840" cy="2254250"/>
          </a:xfrm>
          <a:prstGeom prst="rect">
            <a:avLst/>
          </a:prstGeom>
          <a:ln w="12700">
            <a:miter lim="400000"/>
          </a:ln>
        </p:spPr>
      </p:pic>
      <p:sp>
        <p:nvSpPr>
          <p:cNvPr id="254" name="Shape 254"/>
          <p:cNvSpPr/>
          <p:nvPr/>
        </p:nvSpPr>
        <p:spPr>
          <a:xfrm>
            <a:off x="5598583" y="2984500"/>
            <a:ext cx="984250" cy="931333"/>
          </a:xfrm>
          <a:prstGeom prst="rect">
            <a:avLst/>
          </a:prstGeom>
          <a:ln w="508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217064390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prstGeom prst="rect">
            <a:avLst/>
          </a:prstGeom>
        </p:spPr>
        <p:txBody>
          <a:bodyPr/>
          <a:lstStyle/>
          <a:p>
            <a:pPr lvl="0">
              <a:defRPr sz="1800">
                <a:uFillTx/>
              </a:defRPr>
            </a:pPr>
            <a:r>
              <a:rPr sz="3667">
                <a:uFill>
                  <a:solidFill/>
                </a:uFill>
              </a:rPr>
              <a:t>Skeleton Code</a:t>
            </a:r>
          </a:p>
        </p:txBody>
      </p:sp>
      <p:sp>
        <p:nvSpPr>
          <p:cNvPr id="257" name="Shape 257"/>
          <p:cNvSpPr>
            <a:spLocks noGrp="1"/>
          </p:cNvSpPr>
          <p:nvPr>
            <p:ph type="body" idx="1"/>
          </p:nvPr>
        </p:nvSpPr>
        <p:spPr>
          <a:prstGeom prst="rect">
            <a:avLst/>
          </a:prstGeom>
        </p:spPr>
        <p:txBody>
          <a:bodyPr/>
          <a:lstStyle/>
          <a:p>
            <a:pPr lvl="0">
              <a:defRPr sz="1800">
                <a:uFillTx/>
              </a:defRPr>
            </a:pPr>
            <a:r>
              <a:rPr sz="2400" dirty="0">
                <a:uFill>
                  <a:solidFill/>
                </a:uFill>
              </a:rPr>
              <a:t>Fit the transformation matrix</a:t>
            </a:r>
          </a:p>
          <a:p>
            <a:pPr lvl="0">
              <a:defRPr sz="1800">
                <a:uFillTx/>
              </a:defRPr>
            </a:pPr>
            <a:endParaRPr sz="2400" dirty="0">
              <a:uFill>
                <a:solidFill/>
              </a:uFill>
            </a:endParaRPr>
          </a:p>
          <a:p>
            <a:pPr lvl="0">
              <a:defRPr sz="1800">
                <a:uFillTx/>
              </a:defRPr>
            </a:pPr>
            <a:endParaRPr sz="2400" dirty="0">
              <a:uFill>
                <a:solidFill/>
              </a:uFill>
            </a:endParaRPr>
          </a:p>
          <a:p>
            <a:pPr lvl="0">
              <a:defRPr sz="1800">
                <a:uFillTx/>
              </a:defRPr>
            </a:pPr>
            <a:endParaRPr lang="tr-TR" sz="2400" dirty="0">
              <a:uFill>
                <a:solidFill/>
              </a:uFill>
            </a:endParaRPr>
          </a:p>
          <a:p>
            <a:pPr lvl="0">
              <a:defRPr sz="1800">
                <a:uFillTx/>
              </a:defRPr>
            </a:pPr>
            <a:r>
              <a:rPr sz="2400" dirty="0">
                <a:uFill>
                  <a:solidFill/>
                </a:uFill>
              </a:rPr>
              <a:t>Six variables</a:t>
            </a:r>
          </a:p>
          <a:p>
            <a:pPr lvl="1">
              <a:defRPr sz="1800">
                <a:uFillTx/>
              </a:defRPr>
            </a:pPr>
            <a:r>
              <a:rPr sz="2400" dirty="0">
                <a:uFill>
                  <a:solidFill/>
                </a:uFill>
              </a:rPr>
              <a:t>each point give two equations</a:t>
            </a:r>
          </a:p>
          <a:p>
            <a:pPr lvl="1">
              <a:defRPr sz="1800">
                <a:uFillTx/>
              </a:defRPr>
            </a:pPr>
            <a:r>
              <a:rPr sz="2400" dirty="0">
                <a:uFill>
                  <a:solidFill/>
                </a:uFill>
              </a:rPr>
              <a:t>at least three points</a:t>
            </a:r>
          </a:p>
          <a:p>
            <a:pPr lvl="0">
              <a:defRPr sz="1800">
                <a:uFillTx/>
              </a:defRPr>
            </a:pPr>
            <a:r>
              <a:rPr sz="2400" dirty="0">
                <a:uFill>
                  <a:solidFill/>
                </a:uFill>
              </a:rPr>
              <a:t>Least squares</a:t>
            </a:r>
          </a:p>
        </p:txBody>
      </p:sp>
      <p:sp>
        <p:nvSpPr>
          <p:cNvPr id="258" name="Shape 258"/>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106</a:t>
            </a:fld>
            <a:endParaRPr sz="1000">
              <a:solidFill>
                <a:srgbClr val="FFFFFF"/>
              </a:solidFill>
              <a:uFill>
                <a:solidFill>
                  <a:srgbClr val="FFFFFF"/>
                </a:solidFill>
              </a:uFill>
            </a:endParaRPr>
          </a:p>
        </p:txBody>
      </p:sp>
      <p:pic>
        <p:nvPicPr>
          <p:cNvPr id="259" name="droppedImage.pdf"/>
          <p:cNvPicPr/>
          <p:nvPr/>
        </p:nvPicPr>
        <p:blipFill>
          <a:blip r:embed="rId2">
            <a:extLst/>
          </a:blip>
          <a:stretch>
            <a:fillRect/>
          </a:stretch>
        </p:blipFill>
        <p:spPr>
          <a:xfrm>
            <a:off x="2590800" y="1409700"/>
            <a:ext cx="2665048" cy="1016001"/>
          </a:xfrm>
          <a:prstGeom prst="rect">
            <a:avLst/>
          </a:prstGeom>
          <a:ln w="12700">
            <a:miter lim="400000"/>
          </a:ln>
        </p:spPr>
      </p:pic>
      <p:pic>
        <p:nvPicPr>
          <p:cNvPr id="6" name="droppedImage.png"/>
          <p:cNvPicPr/>
          <p:nvPr/>
        </p:nvPicPr>
        <p:blipFill>
          <a:blip r:embed="rId3">
            <a:extLst/>
          </a:blip>
          <a:stretch>
            <a:fillRect/>
          </a:stretch>
        </p:blipFill>
        <p:spPr>
          <a:xfrm>
            <a:off x="5595015" y="2781300"/>
            <a:ext cx="3104485" cy="1782234"/>
          </a:xfrm>
          <a:prstGeom prst="rect">
            <a:avLst/>
          </a:prstGeom>
          <a:ln w="12700">
            <a:miter lim="400000"/>
          </a:ln>
        </p:spPr>
      </p:pic>
    </p:spTree>
    <p:extLst>
      <p:ext uri="{BB962C8B-B14F-4D97-AF65-F5344CB8AC3E}">
        <p14:creationId xmlns:p14="http://schemas.microsoft.com/office/powerpoint/2010/main" val="2156004509"/>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title"/>
          </p:nvPr>
        </p:nvSpPr>
        <p:spPr>
          <a:prstGeom prst="rect">
            <a:avLst/>
          </a:prstGeom>
        </p:spPr>
        <p:txBody>
          <a:bodyPr/>
          <a:lstStyle/>
          <a:p>
            <a:pPr lvl="0">
              <a:defRPr sz="1800">
                <a:uFillTx/>
              </a:defRPr>
            </a:pPr>
            <a:r>
              <a:rPr sz="3667">
                <a:uFill>
                  <a:solidFill/>
                </a:uFill>
              </a:rPr>
              <a:t>Main Flow</a:t>
            </a:r>
          </a:p>
        </p:txBody>
      </p:sp>
      <p:sp>
        <p:nvSpPr>
          <p:cNvPr id="262" name="Shape 262"/>
          <p:cNvSpPr>
            <a:spLocks noGrp="1"/>
          </p:cNvSpPr>
          <p:nvPr>
            <p:ph type="body" idx="1"/>
          </p:nvPr>
        </p:nvSpPr>
        <p:spPr>
          <a:xfrm>
            <a:off x="486833" y="1860555"/>
            <a:ext cx="6858000" cy="3771637"/>
          </a:xfrm>
          <a:prstGeom prst="rect">
            <a:avLst/>
          </a:prstGeom>
        </p:spPr>
        <p:txBody>
          <a:bodyPr>
            <a:normAutofit/>
          </a:bodyPr>
          <a:lstStyle/>
          <a:p>
            <a:pPr lvl="0">
              <a:defRPr sz="1800">
                <a:uFillTx/>
              </a:defRPr>
            </a:pPr>
            <a:endParaRPr>
              <a:uFill>
                <a:solidFill/>
              </a:uFill>
            </a:endParaRPr>
          </a:p>
          <a:p>
            <a:pPr lvl="0">
              <a:defRPr sz="1800">
                <a:uFillTx/>
              </a:defRPr>
            </a:pPr>
            <a:endParaRPr dirty="0">
              <a:uFill>
                <a:solidFill/>
              </a:uFill>
            </a:endParaRPr>
          </a:p>
          <a:p>
            <a:pPr lvl="0">
              <a:defRPr sz="1800">
                <a:uFillTx/>
              </a:defRPr>
            </a:pPr>
            <a:endParaRPr dirty="0">
              <a:uFill>
                <a:solidFill/>
              </a:uFill>
            </a:endParaRPr>
          </a:p>
          <a:p>
            <a:pPr lvl="0">
              <a:defRPr sz="1800">
                <a:uFillTx/>
              </a:defRPr>
            </a:pPr>
            <a:endParaRPr dirty="0">
              <a:uFill>
                <a:solidFill/>
              </a:uFill>
            </a:endParaRPr>
          </a:p>
          <a:p>
            <a:pPr marL="214304" indent="-214304">
              <a:defRPr sz="1800">
                <a:uFillTx/>
              </a:defRPr>
            </a:pPr>
            <a:r>
              <a:rPr sz="2000" dirty="0">
                <a:solidFill>
                  <a:srgbClr val="AAAAAA"/>
                </a:solidFill>
                <a:uFill>
                  <a:solidFill>
                    <a:srgbClr val="AAAAAA"/>
                  </a:solidFill>
                </a:uFill>
              </a:rPr>
              <a:t>Detect key points</a:t>
            </a:r>
          </a:p>
          <a:p>
            <a:pPr marL="214304" indent="-214304">
              <a:defRPr sz="1800">
                <a:uFillTx/>
              </a:defRPr>
            </a:pPr>
            <a:r>
              <a:rPr sz="2000" dirty="0">
                <a:solidFill>
                  <a:srgbClr val="AAAAAA"/>
                </a:solidFill>
                <a:uFill>
                  <a:solidFill>
                    <a:srgbClr val="AAAAAA"/>
                  </a:solidFill>
                </a:uFill>
              </a:rPr>
              <a:t>Build the SIFT descriptors</a:t>
            </a:r>
          </a:p>
          <a:p>
            <a:pPr marL="214304" indent="-214304">
              <a:defRPr sz="1800">
                <a:uFillTx/>
              </a:defRPr>
            </a:pPr>
            <a:r>
              <a:rPr sz="2000" dirty="0">
                <a:solidFill>
                  <a:srgbClr val="AAAAAA"/>
                </a:solidFill>
                <a:uFill>
                  <a:solidFill>
                    <a:srgbClr val="AAAAAA"/>
                  </a:solidFill>
                </a:uFill>
              </a:rPr>
              <a:t>Match SIFT descriptors</a:t>
            </a:r>
          </a:p>
          <a:p>
            <a:pPr marL="214304" indent="-214304">
              <a:defRPr sz="1800">
                <a:uFillTx/>
              </a:defRPr>
            </a:pPr>
            <a:r>
              <a:rPr sz="2000" dirty="0">
                <a:solidFill>
                  <a:srgbClr val="AAAAAA"/>
                </a:solidFill>
                <a:uFill>
                  <a:solidFill>
                    <a:srgbClr val="AAAAAA"/>
                  </a:solidFill>
                </a:uFill>
              </a:rPr>
              <a:t>Fitting the transformation</a:t>
            </a:r>
          </a:p>
          <a:p>
            <a:pPr marL="214304" indent="-214304">
              <a:defRPr sz="1800">
                <a:uFillTx/>
              </a:defRPr>
            </a:pPr>
            <a:r>
              <a:rPr sz="2000" dirty="0">
                <a:uFill>
                  <a:solidFill/>
                </a:uFill>
              </a:rPr>
              <a:t>RANSAC</a:t>
            </a:r>
          </a:p>
        </p:txBody>
      </p:sp>
      <p:sp>
        <p:nvSpPr>
          <p:cNvPr id="263" name="Shape 263"/>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107</a:t>
            </a:fld>
            <a:endParaRPr sz="1000">
              <a:solidFill>
                <a:srgbClr val="FFFFFF"/>
              </a:solidFill>
              <a:uFill>
                <a:solidFill>
                  <a:srgbClr val="FFFFFF"/>
                </a:solidFill>
              </a:uFill>
            </a:endParaRPr>
          </a:p>
        </p:txBody>
      </p:sp>
      <p:pic>
        <p:nvPicPr>
          <p:cNvPr id="264" name="yosemite1.jpg"/>
          <p:cNvPicPr/>
          <p:nvPr/>
        </p:nvPicPr>
        <p:blipFill>
          <a:blip r:embed="rId2">
            <a:extLst/>
          </a:blip>
          <a:stretch>
            <a:fillRect/>
          </a:stretch>
        </p:blipFill>
        <p:spPr>
          <a:xfrm>
            <a:off x="2254250" y="1137709"/>
            <a:ext cx="2201333" cy="1651000"/>
          </a:xfrm>
          <a:prstGeom prst="rect">
            <a:avLst/>
          </a:prstGeom>
          <a:ln w="12700">
            <a:miter lim="400000"/>
          </a:ln>
        </p:spPr>
      </p:pic>
      <p:pic>
        <p:nvPicPr>
          <p:cNvPr id="265" name="yosemite2.jpg"/>
          <p:cNvPicPr/>
          <p:nvPr/>
        </p:nvPicPr>
        <p:blipFill>
          <a:blip r:embed="rId3">
            <a:extLst/>
          </a:blip>
          <a:stretch>
            <a:fillRect/>
          </a:stretch>
        </p:blipFill>
        <p:spPr>
          <a:xfrm>
            <a:off x="4688420" y="1143000"/>
            <a:ext cx="2201334" cy="1651000"/>
          </a:xfrm>
          <a:prstGeom prst="rect">
            <a:avLst/>
          </a:prstGeom>
          <a:ln w="12700">
            <a:miter lim="400000"/>
          </a:ln>
        </p:spPr>
      </p:pic>
      <p:sp>
        <p:nvSpPr>
          <p:cNvPr id="266" name="Shape 266"/>
          <p:cNvSpPr/>
          <p:nvPr/>
        </p:nvSpPr>
        <p:spPr>
          <a:xfrm>
            <a:off x="4095749"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67" name="Shape 267"/>
          <p:cNvSpPr/>
          <p:nvPr/>
        </p:nvSpPr>
        <p:spPr>
          <a:xfrm>
            <a:off x="420158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68" name="Shape 268"/>
          <p:cNvSpPr/>
          <p:nvPr/>
        </p:nvSpPr>
        <p:spPr>
          <a:xfrm>
            <a:off x="388408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69" name="Shape 269"/>
          <p:cNvSpPr/>
          <p:nvPr/>
        </p:nvSpPr>
        <p:spPr>
          <a:xfrm>
            <a:off x="3069166"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70" name="Shape 270"/>
          <p:cNvSpPr/>
          <p:nvPr/>
        </p:nvSpPr>
        <p:spPr>
          <a:xfrm>
            <a:off x="32173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71" name="Shape 271"/>
          <p:cNvSpPr/>
          <p:nvPr/>
        </p:nvSpPr>
        <p:spPr>
          <a:xfrm>
            <a:off x="35348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72" name="Shape 272"/>
          <p:cNvSpPr/>
          <p:nvPr/>
        </p:nvSpPr>
        <p:spPr>
          <a:xfrm>
            <a:off x="378883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73" name="Shape 273"/>
          <p:cNvSpPr/>
          <p:nvPr/>
        </p:nvSpPr>
        <p:spPr>
          <a:xfrm>
            <a:off x="420158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74" name="Shape 274"/>
          <p:cNvSpPr/>
          <p:nvPr/>
        </p:nvSpPr>
        <p:spPr>
          <a:xfrm>
            <a:off x="4381499"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75" name="Shape 275"/>
          <p:cNvSpPr/>
          <p:nvPr/>
        </p:nvSpPr>
        <p:spPr>
          <a:xfrm>
            <a:off x="4296832"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76" name="Shape 276"/>
          <p:cNvSpPr/>
          <p:nvPr/>
        </p:nvSpPr>
        <p:spPr>
          <a:xfrm>
            <a:off x="3979332" y="13440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77" name="Shape 277"/>
          <p:cNvSpPr/>
          <p:nvPr/>
        </p:nvSpPr>
        <p:spPr>
          <a:xfrm>
            <a:off x="4085166" y="144991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278" name="Shape 278"/>
          <p:cNvSpPr/>
          <p:nvPr/>
        </p:nvSpPr>
        <p:spPr>
          <a:xfrm>
            <a:off x="39793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79" name="Shape 279"/>
          <p:cNvSpPr/>
          <p:nvPr/>
        </p:nvSpPr>
        <p:spPr>
          <a:xfrm>
            <a:off x="3788832"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80" name="Shape 280"/>
          <p:cNvSpPr/>
          <p:nvPr/>
        </p:nvSpPr>
        <p:spPr>
          <a:xfrm>
            <a:off x="2878666"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81" name="Shape 281"/>
          <p:cNvSpPr/>
          <p:nvPr/>
        </p:nvSpPr>
        <p:spPr>
          <a:xfrm>
            <a:off x="3217332"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82" name="Shape 282"/>
          <p:cNvSpPr/>
          <p:nvPr/>
        </p:nvSpPr>
        <p:spPr>
          <a:xfrm>
            <a:off x="5471582"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83" name="Shape 283"/>
          <p:cNvSpPr/>
          <p:nvPr/>
        </p:nvSpPr>
        <p:spPr>
          <a:xfrm>
            <a:off x="5714999"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84" name="Shape 284"/>
          <p:cNvSpPr/>
          <p:nvPr/>
        </p:nvSpPr>
        <p:spPr>
          <a:xfrm>
            <a:off x="5894916"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85" name="Shape 285"/>
          <p:cNvSpPr/>
          <p:nvPr/>
        </p:nvSpPr>
        <p:spPr>
          <a:xfrm>
            <a:off x="5333999" y="16192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86" name="Shape 286"/>
          <p:cNvSpPr/>
          <p:nvPr/>
        </p:nvSpPr>
        <p:spPr>
          <a:xfrm>
            <a:off x="547158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87" name="Shape 287"/>
          <p:cNvSpPr/>
          <p:nvPr/>
        </p:nvSpPr>
        <p:spPr>
          <a:xfrm>
            <a:off x="5714999" y="203200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88" name="Shape 288"/>
          <p:cNvSpPr/>
          <p:nvPr/>
        </p:nvSpPr>
        <p:spPr>
          <a:xfrm>
            <a:off x="5958416" y="2137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289" name="Shape 289"/>
          <p:cNvSpPr/>
          <p:nvPr/>
        </p:nvSpPr>
        <p:spPr>
          <a:xfrm>
            <a:off x="5016499"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90" name="Shape 290"/>
          <p:cNvSpPr/>
          <p:nvPr/>
        </p:nvSpPr>
        <p:spPr>
          <a:xfrm>
            <a:off x="5291666"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91" name="Shape 291"/>
          <p:cNvSpPr/>
          <p:nvPr/>
        </p:nvSpPr>
        <p:spPr>
          <a:xfrm>
            <a:off x="5270499"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92" name="Shape 292"/>
          <p:cNvSpPr/>
          <p:nvPr/>
        </p:nvSpPr>
        <p:spPr>
          <a:xfrm>
            <a:off x="5810249" y="14393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93" name="Shape 293"/>
          <p:cNvSpPr/>
          <p:nvPr/>
        </p:nvSpPr>
        <p:spPr>
          <a:xfrm>
            <a:off x="5598582" y="1418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294" name="Shape 294"/>
          <p:cNvSpPr/>
          <p:nvPr/>
        </p:nvSpPr>
        <p:spPr>
          <a:xfrm>
            <a:off x="5482166" y="1756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pic>
        <p:nvPicPr>
          <p:cNvPr id="295" name="droppedImage.pdf"/>
          <p:cNvPicPr/>
          <p:nvPr/>
        </p:nvPicPr>
        <p:blipFill>
          <a:blip r:embed="rId4">
            <a:extLst/>
          </a:blip>
          <a:stretch>
            <a:fillRect/>
          </a:stretch>
        </p:blipFill>
        <p:spPr>
          <a:xfrm>
            <a:off x="6001894" y="2942167"/>
            <a:ext cx="1766273" cy="264584"/>
          </a:xfrm>
          <a:prstGeom prst="rect">
            <a:avLst/>
          </a:prstGeom>
          <a:ln w="12700">
            <a:miter lim="400000"/>
          </a:ln>
        </p:spPr>
      </p:pic>
      <p:pic>
        <p:nvPicPr>
          <p:cNvPr id="296" name="droppedImage.pdf"/>
          <p:cNvPicPr/>
          <p:nvPr/>
        </p:nvPicPr>
        <p:blipFill>
          <a:blip r:embed="rId5">
            <a:extLst/>
          </a:blip>
          <a:stretch>
            <a:fillRect/>
          </a:stretch>
        </p:blipFill>
        <p:spPr>
          <a:xfrm>
            <a:off x="1746250" y="2928607"/>
            <a:ext cx="1778000" cy="256977"/>
          </a:xfrm>
          <a:prstGeom prst="rect">
            <a:avLst/>
          </a:prstGeom>
          <a:ln w="12700">
            <a:miter lim="400000"/>
          </a:ln>
        </p:spPr>
      </p:pic>
      <p:sp>
        <p:nvSpPr>
          <p:cNvPr id="297" name="Shape 297"/>
          <p:cNvSpPr/>
          <p:nvPr/>
        </p:nvSpPr>
        <p:spPr>
          <a:xfrm flipH="1">
            <a:off x="2615364" y="2243751"/>
            <a:ext cx="1162432" cy="670554"/>
          </a:xfrm>
          <a:prstGeom prst="line">
            <a:avLst/>
          </a:prstGeom>
          <a:ln w="38100">
            <a:solidFill>
              <a:srgbClr val="FEC700"/>
            </a:solidFill>
            <a:miter lim="400000"/>
            <a:head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
        <p:nvSpPr>
          <p:cNvPr id="298" name="Shape 298"/>
          <p:cNvSpPr/>
          <p:nvPr/>
        </p:nvSpPr>
        <p:spPr>
          <a:xfrm>
            <a:off x="5349961" y="2283394"/>
            <a:ext cx="850471" cy="618383"/>
          </a:xfrm>
          <a:prstGeom prst="line">
            <a:avLst/>
          </a:prstGeom>
          <a:ln w="38100">
            <a:solidFill>
              <a:srgbClr val="FEC700"/>
            </a:solidFill>
            <a:miter lim="400000"/>
            <a:head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
        <p:nvSpPr>
          <p:cNvPr id="299" name="Shape 299"/>
          <p:cNvSpPr/>
          <p:nvPr/>
        </p:nvSpPr>
        <p:spPr>
          <a:xfrm flipV="1">
            <a:off x="3916085" y="2209105"/>
            <a:ext cx="1237589" cy="4798"/>
          </a:xfrm>
          <a:prstGeom prst="line">
            <a:avLst/>
          </a:prstGeom>
          <a:ln w="50800">
            <a:solidFill>
              <a:srgbClr val="77BB41"/>
            </a:solidFill>
            <a:miter lim="400000"/>
            <a:headEnd type="stealth"/>
            <a:tail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Tree>
    <p:extLst>
      <p:ext uri="{BB962C8B-B14F-4D97-AF65-F5344CB8AC3E}">
        <p14:creationId xmlns:p14="http://schemas.microsoft.com/office/powerpoint/2010/main" val="233709011"/>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pPr lvl="0">
              <a:defRPr sz="1800">
                <a:uFillTx/>
              </a:defRPr>
            </a:pPr>
            <a:r>
              <a:rPr sz="3667">
                <a:uFill>
                  <a:solidFill/>
                </a:uFill>
              </a:rPr>
              <a:t>RANSAC</a:t>
            </a:r>
          </a:p>
        </p:txBody>
      </p:sp>
      <p:sp>
        <p:nvSpPr>
          <p:cNvPr id="302" name="Shape 302"/>
          <p:cNvSpPr>
            <a:spLocks noGrp="1"/>
          </p:cNvSpPr>
          <p:nvPr>
            <p:ph type="body" idx="1"/>
          </p:nvPr>
        </p:nvSpPr>
        <p:spPr>
          <a:prstGeom prst="rect">
            <a:avLst/>
          </a:prstGeom>
        </p:spPr>
        <p:txBody>
          <a:bodyPr/>
          <a:lstStyle/>
          <a:p>
            <a:pPr lvl="0">
              <a:defRPr sz="1800">
                <a:uFillTx/>
              </a:defRPr>
            </a:pPr>
            <a:r>
              <a:rPr sz="2400" dirty="0">
                <a:uFill>
                  <a:solidFill/>
                </a:uFill>
              </a:rPr>
              <a:t>A further refinement of matches</a:t>
            </a:r>
          </a:p>
        </p:txBody>
      </p:sp>
      <p:sp>
        <p:nvSpPr>
          <p:cNvPr id="303" name="Shape 303"/>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108</a:t>
            </a:fld>
            <a:endParaRPr sz="1000">
              <a:solidFill>
                <a:srgbClr val="FFFFFF"/>
              </a:solidFill>
              <a:uFill>
                <a:solidFill>
                  <a:srgbClr val="FFFFFF"/>
                </a:solidFill>
              </a:uFill>
            </a:endParaRPr>
          </a:p>
        </p:txBody>
      </p:sp>
      <p:pic>
        <p:nvPicPr>
          <p:cNvPr id="304" name="droppedImage.png"/>
          <p:cNvPicPr/>
          <p:nvPr/>
        </p:nvPicPr>
        <p:blipFill>
          <a:blip r:embed="rId2">
            <a:extLst/>
          </a:blip>
          <a:stretch>
            <a:fillRect/>
          </a:stretch>
        </p:blipFill>
        <p:spPr>
          <a:xfrm>
            <a:off x="2166224" y="1660394"/>
            <a:ext cx="4811552" cy="2413000"/>
          </a:xfrm>
          <a:prstGeom prst="rect">
            <a:avLst/>
          </a:prstGeom>
          <a:ln w="12700">
            <a:miter lim="400000"/>
          </a:ln>
        </p:spPr>
      </p:pic>
    </p:spTree>
    <p:extLst>
      <p:ext uri="{BB962C8B-B14F-4D97-AF65-F5344CB8AC3E}">
        <p14:creationId xmlns:p14="http://schemas.microsoft.com/office/powerpoint/2010/main" val="3622935647"/>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prstGeom prst="rect">
            <a:avLst/>
          </a:prstGeom>
        </p:spPr>
        <p:txBody>
          <a:bodyPr/>
          <a:lstStyle/>
          <a:p>
            <a:pPr lvl="0">
              <a:defRPr sz="1800">
                <a:uFillTx/>
              </a:defRPr>
            </a:pPr>
            <a:r>
              <a:rPr sz="3667">
                <a:uFill>
                  <a:solidFill/>
                </a:uFill>
              </a:rPr>
              <a:t>Main Flow</a:t>
            </a:r>
          </a:p>
        </p:txBody>
      </p:sp>
      <p:sp>
        <p:nvSpPr>
          <p:cNvPr id="312" name="Shape 312"/>
          <p:cNvSpPr>
            <a:spLocks noGrp="1"/>
          </p:cNvSpPr>
          <p:nvPr>
            <p:ph type="body" idx="1"/>
          </p:nvPr>
        </p:nvSpPr>
        <p:spPr>
          <a:xfrm>
            <a:off x="582083" y="1943363"/>
            <a:ext cx="6858000" cy="3771637"/>
          </a:xfrm>
          <a:prstGeom prst="rect">
            <a:avLst/>
          </a:prstGeom>
        </p:spPr>
        <p:txBody>
          <a:bodyPr>
            <a:normAutofit/>
          </a:bodyPr>
          <a:lstStyle/>
          <a:p>
            <a:pPr lvl="0">
              <a:defRPr sz="1800">
                <a:uFillTx/>
              </a:defRPr>
            </a:pPr>
            <a:endParaRPr>
              <a:uFill>
                <a:solidFill/>
              </a:uFill>
            </a:endParaRPr>
          </a:p>
          <a:p>
            <a:pPr lvl="0">
              <a:defRPr sz="1800">
                <a:uFillTx/>
              </a:defRPr>
            </a:pPr>
            <a:endParaRPr dirty="0">
              <a:uFill>
                <a:solidFill/>
              </a:uFill>
            </a:endParaRPr>
          </a:p>
          <a:p>
            <a:pPr lvl="0">
              <a:defRPr sz="1800">
                <a:uFillTx/>
              </a:defRPr>
            </a:pPr>
            <a:endParaRPr dirty="0">
              <a:uFill>
                <a:solidFill/>
              </a:uFill>
            </a:endParaRPr>
          </a:p>
          <a:p>
            <a:pPr lvl="0">
              <a:defRPr sz="1800">
                <a:uFillTx/>
              </a:defRPr>
            </a:pPr>
            <a:endParaRPr dirty="0">
              <a:uFill>
                <a:solidFill/>
              </a:uFill>
            </a:endParaRPr>
          </a:p>
          <a:p>
            <a:pPr marL="214304" indent="-214304">
              <a:defRPr sz="1800">
                <a:uFillTx/>
              </a:defRPr>
            </a:pPr>
            <a:r>
              <a:rPr sz="2000" dirty="0">
                <a:solidFill>
                  <a:srgbClr val="AAAAAA"/>
                </a:solidFill>
                <a:uFill>
                  <a:solidFill>
                    <a:srgbClr val="AAAAAA"/>
                  </a:solidFill>
                </a:uFill>
              </a:rPr>
              <a:t>Detect key points</a:t>
            </a:r>
          </a:p>
          <a:p>
            <a:pPr marL="214304" indent="-214304">
              <a:defRPr sz="1800">
                <a:uFillTx/>
              </a:defRPr>
            </a:pPr>
            <a:r>
              <a:rPr sz="2000" dirty="0">
                <a:solidFill>
                  <a:srgbClr val="AAAAAA"/>
                </a:solidFill>
                <a:uFill>
                  <a:solidFill>
                    <a:srgbClr val="AAAAAA"/>
                  </a:solidFill>
                </a:uFill>
              </a:rPr>
              <a:t>Build the SIFT descriptors</a:t>
            </a:r>
          </a:p>
          <a:p>
            <a:pPr marL="214304" indent="-214304">
              <a:defRPr sz="1800">
                <a:uFillTx/>
              </a:defRPr>
            </a:pPr>
            <a:r>
              <a:rPr sz="2000" dirty="0">
                <a:solidFill>
                  <a:srgbClr val="AAAAAA"/>
                </a:solidFill>
                <a:uFill>
                  <a:solidFill>
                    <a:srgbClr val="AAAAAA"/>
                  </a:solidFill>
                </a:uFill>
              </a:rPr>
              <a:t>Match SIFT descriptors</a:t>
            </a:r>
          </a:p>
          <a:p>
            <a:pPr marL="214304" indent="-214304">
              <a:defRPr sz="1800">
                <a:uFillTx/>
              </a:defRPr>
            </a:pPr>
            <a:r>
              <a:rPr sz="2000" dirty="0">
                <a:solidFill>
                  <a:srgbClr val="AAAAAA"/>
                </a:solidFill>
                <a:uFill>
                  <a:solidFill>
                    <a:srgbClr val="AAAAAA"/>
                  </a:solidFill>
                </a:uFill>
              </a:rPr>
              <a:t>Fitting the transformation</a:t>
            </a:r>
          </a:p>
          <a:p>
            <a:pPr marL="214304" indent="-214304">
              <a:defRPr sz="1800">
                <a:uFillTx/>
              </a:defRPr>
            </a:pPr>
            <a:r>
              <a:rPr sz="2000" dirty="0">
                <a:solidFill>
                  <a:srgbClr val="AAAAAA"/>
                </a:solidFill>
                <a:uFill>
                  <a:solidFill>
                    <a:srgbClr val="AAAAAA"/>
                  </a:solidFill>
                </a:uFill>
              </a:rPr>
              <a:t>RANSAC</a:t>
            </a:r>
          </a:p>
        </p:txBody>
      </p:sp>
      <p:sp>
        <p:nvSpPr>
          <p:cNvPr id="313" name="Shape 313"/>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109</a:t>
            </a:fld>
            <a:endParaRPr sz="1000">
              <a:solidFill>
                <a:srgbClr val="FFFFFF"/>
              </a:solidFill>
              <a:uFill>
                <a:solidFill>
                  <a:srgbClr val="FFFFFF"/>
                </a:solidFill>
              </a:uFill>
            </a:endParaRPr>
          </a:p>
        </p:txBody>
      </p:sp>
      <p:pic>
        <p:nvPicPr>
          <p:cNvPr id="314" name="yosemite1.jpg"/>
          <p:cNvPicPr/>
          <p:nvPr/>
        </p:nvPicPr>
        <p:blipFill>
          <a:blip r:embed="rId2">
            <a:extLst/>
          </a:blip>
          <a:stretch>
            <a:fillRect/>
          </a:stretch>
        </p:blipFill>
        <p:spPr>
          <a:xfrm>
            <a:off x="2254250" y="1137709"/>
            <a:ext cx="2201333" cy="1651000"/>
          </a:xfrm>
          <a:prstGeom prst="rect">
            <a:avLst/>
          </a:prstGeom>
          <a:ln w="12700">
            <a:miter lim="400000"/>
          </a:ln>
        </p:spPr>
      </p:pic>
      <p:pic>
        <p:nvPicPr>
          <p:cNvPr id="315" name="yosemite2.jpg"/>
          <p:cNvPicPr/>
          <p:nvPr/>
        </p:nvPicPr>
        <p:blipFill>
          <a:blip r:embed="rId3">
            <a:extLst/>
          </a:blip>
          <a:stretch>
            <a:fillRect/>
          </a:stretch>
        </p:blipFill>
        <p:spPr>
          <a:xfrm>
            <a:off x="4688420" y="1143000"/>
            <a:ext cx="2201334" cy="1651000"/>
          </a:xfrm>
          <a:prstGeom prst="rect">
            <a:avLst/>
          </a:prstGeom>
          <a:ln w="12700">
            <a:miter lim="400000"/>
          </a:ln>
        </p:spPr>
      </p:pic>
      <p:sp>
        <p:nvSpPr>
          <p:cNvPr id="316" name="Shape 316"/>
          <p:cNvSpPr/>
          <p:nvPr/>
        </p:nvSpPr>
        <p:spPr>
          <a:xfrm>
            <a:off x="4095749"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17" name="Shape 317"/>
          <p:cNvSpPr/>
          <p:nvPr/>
        </p:nvSpPr>
        <p:spPr>
          <a:xfrm>
            <a:off x="420158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18" name="Shape 318"/>
          <p:cNvSpPr/>
          <p:nvPr/>
        </p:nvSpPr>
        <p:spPr>
          <a:xfrm>
            <a:off x="388408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19" name="Shape 319"/>
          <p:cNvSpPr/>
          <p:nvPr/>
        </p:nvSpPr>
        <p:spPr>
          <a:xfrm>
            <a:off x="3069166"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20" name="Shape 320"/>
          <p:cNvSpPr/>
          <p:nvPr/>
        </p:nvSpPr>
        <p:spPr>
          <a:xfrm>
            <a:off x="32173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21" name="Shape 321"/>
          <p:cNvSpPr/>
          <p:nvPr/>
        </p:nvSpPr>
        <p:spPr>
          <a:xfrm>
            <a:off x="35348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22" name="Shape 322"/>
          <p:cNvSpPr/>
          <p:nvPr/>
        </p:nvSpPr>
        <p:spPr>
          <a:xfrm>
            <a:off x="378883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23" name="Shape 323"/>
          <p:cNvSpPr/>
          <p:nvPr/>
        </p:nvSpPr>
        <p:spPr>
          <a:xfrm>
            <a:off x="420158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24" name="Shape 324"/>
          <p:cNvSpPr/>
          <p:nvPr/>
        </p:nvSpPr>
        <p:spPr>
          <a:xfrm>
            <a:off x="4381499"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25" name="Shape 325"/>
          <p:cNvSpPr/>
          <p:nvPr/>
        </p:nvSpPr>
        <p:spPr>
          <a:xfrm>
            <a:off x="4296832"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26" name="Shape 326"/>
          <p:cNvSpPr/>
          <p:nvPr/>
        </p:nvSpPr>
        <p:spPr>
          <a:xfrm>
            <a:off x="3979332" y="13440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27" name="Shape 327"/>
          <p:cNvSpPr/>
          <p:nvPr/>
        </p:nvSpPr>
        <p:spPr>
          <a:xfrm>
            <a:off x="4085166" y="144991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328" name="Shape 328"/>
          <p:cNvSpPr/>
          <p:nvPr/>
        </p:nvSpPr>
        <p:spPr>
          <a:xfrm>
            <a:off x="3979332"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29" name="Shape 329"/>
          <p:cNvSpPr/>
          <p:nvPr/>
        </p:nvSpPr>
        <p:spPr>
          <a:xfrm>
            <a:off x="3788832"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30" name="Shape 330"/>
          <p:cNvSpPr/>
          <p:nvPr/>
        </p:nvSpPr>
        <p:spPr>
          <a:xfrm>
            <a:off x="2878666"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31" name="Shape 331"/>
          <p:cNvSpPr/>
          <p:nvPr/>
        </p:nvSpPr>
        <p:spPr>
          <a:xfrm>
            <a:off x="3217332"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32" name="Shape 332"/>
          <p:cNvSpPr/>
          <p:nvPr/>
        </p:nvSpPr>
        <p:spPr>
          <a:xfrm>
            <a:off x="5471582"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33" name="Shape 333"/>
          <p:cNvSpPr/>
          <p:nvPr/>
        </p:nvSpPr>
        <p:spPr>
          <a:xfrm>
            <a:off x="5714999"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34" name="Shape 334"/>
          <p:cNvSpPr/>
          <p:nvPr/>
        </p:nvSpPr>
        <p:spPr>
          <a:xfrm>
            <a:off x="5894916"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35" name="Shape 335"/>
          <p:cNvSpPr/>
          <p:nvPr/>
        </p:nvSpPr>
        <p:spPr>
          <a:xfrm>
            <a:off x="5333999" y="16192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36" name="Shape 336"/>
          <p:cNvSpPr/>
          <p:nvPr/>
        </p:nvSpPr>
        <p:spPr>
          <a:xfrm>
            <a:off x="547158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37" name="Shape 337"/>
          <p:cNvSpPr/>
          <p:nvPr/>
        </p:nvSpPr>
        <p:spPr>
          <a:xfrm>
            <a:off x="5714999" y="203200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38" name="Shape 338"/>
          <p:cNvSpPr/>
          <p:nvPr/>
        </p:nvSpPr>
        <p:spPr>
          <a:xfrm>
            <a:off x="5958416" y="2137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339" name="Shape 339"/>
          <p:cNvSpPr/>
          <p:nvPr/>
        </p:nvSpPr>
        <p:spPr>
          <a:xfrm>
            <a:off x="5016499"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40" name="Shape 340"/>
          <p:cNvSpPr/>
          <p:nvPr/>
        </p:nvSpPr>
        <p:spPr>
          <a:xfrm>
            <a:off x="5291666"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41" name="Shape 341"/>
          <p:cNvSpPr/>
          <p:nvPr/>
        </p:nvSpPr>
        <p:spPr>
          <a:xfrm>
            <a:off x="5270499"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42" name="Shape 342"/>
          <p:cNvSpPr/>
          <p:nvPr/>
        </p:nvSpPr>
        <p:spPr>
          <a:xfrm>
            <a:off x="5810249" y="14393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43" name="Shape 343"/>
          <p:cNvSpPr/>
          <p:nvPr/>
        </p:nvSpPr>
        <p:spPr>
          <a:xfrm>
            <a:off x="5598582" y="1418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344" name="Shape 344"/>
          <p:cNvSpPr/>
          <p:nvPr/>
        </p:nvSpPr>
        <p:spPr>
          <a:xfrm>
            <a:off x="5482166" y="1756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pic>
        <p:nvPicPr>
          <p:cNvPr id="345" name="droppedImage.pdf"/>
          <p:cNvPicPr/>
          <p:nvPr/>
        </p:nvPicPr>
        <p:blipFill>
          <a:blip r:embed="rId4">
            <a:extLst/>
          </a:blip>
          <a:stretch>
            <a:fillRect/>
          </a:stretch>
        </p:blipFill>
        <p:spPr>
          <a:xfrm>
            <a:off x="6001894" y="2942167"/>
            <a:ext cx="1766273" cy="264584"/>
          </a:xfrm>
          <a:prstGeom prst="rect">
            <a:avLst/>
          </a:prstGeom>
          <a:ln w="12700">
            <a:miter lim="400000"/>
          </a:ln>
        </p:spPr>
      </p:pic>
      <p:pic>
        <p:nvPicPr>
          <p:cNvPr id="346" name="droppedImage.pdf"/>
          <p:cNvPicPr/>
          <p:nvPr/>
        </p:nvPicPr>
        <p:blipFill>
          <a:blip r:embed="rId5">
            <a:extLst/>
          </a:blip>
          <a:stretch>
            <a:fillRect/>
          </a:stretch>
        </p:blipFill>
        <p:spPr>
          <a:xfrm>
            <a:off x="1746250" y="2928607"/>
            <a:ext cx="1778000" cy="256977"/>
          </a:xfrm>
          <a:prstGeom prst="rect">
            <a:avLst/>
          </a:prstGeom>
          <a:ln w="12700">
            <a:miter lim="400000"/>
          </a:ln>
        </p:spPr>
      </p:pic>
      <p:sp>
        <p:nvSpPr>
          <p:cNvPr id="347" name="Shape 347"/>
          <p:cNvSpPr/>
          <p:nvPr/>
        </p:nvSpPr>
        <p:spPr>
          <a:xfrm flipH="1">
            <a:off x="2615364" y="2243751"/>
            <a:ext cx="1162432" cy="670554"/>
          </a:xfrm>
          <a:prstGeom prst="line">
            <a:avLst/>
          </a:prstGeom>
          <a:ln w="38100">
            <a:solidFill>
              <a:srgbClr val="FEC700"/>
            </a:solidFill>
            <a:miter lim="400000"/>
            <a:head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
        <p:nvSpPr>
          <p:cNvPr id="348" name="Shape 348"/>
          <p:cNvSpPr/>
          <p:nvPr/>
        </p:nvSpPr>
        <p:spPr>
          <a:xfrm>
            <a:off x="5349961" y="2283394"/>
            <a:ext cx="850471" cy="618383"/>
          </a:xfrm>
          <a:prstGeom prst="line">
            <a:avLst/>
          </a:prstGeom>
          <a:ln w="38100">
            <a:solidFill>
              <a:srgbClr val="FEC700"/>
            </a:solidFill>
            <a:miter lim="400000"/>
            <a:head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sp>
        <p:nvSpPr>
          <p:cNvPr id="349" name="Shape 349"/>
          <p:cNvSpPr/>
          <p:nvPr/>
        </p:nvSpPr>
        <p:spPr>
          <a:xfrm flipV="1">
            <a:off x="3916085" y="2209105"/>
            <a:ext cx="1237589" cy="4798"/>
          </a:xfrm>
          <a:prstGeom prst="line">
            <a:avLst/>
          </a:prstGeom>
          <a:ln w="50800">
            <a:solidFill>
              <a:srgbClr val="77BB41"/>
            </a:solidFill>
            <a:miter lim="400000"/>
            <a:headEnd type="stealth"/>
            <a:tailEnd type="stealth"/>
          </a:ln>
        </p:spPr>
        <p:txBody>
          <a:bodyPr lIns="0" tIns="0" rIns="0" bIns="0"/>
          <a:lstStyle/>
          <a:p>
            <a:pPr>
              <a:defRPr sz="1200">
                <a:uFillTx/>
                <a:latin typeface="Helvetica"/>
                <a:ea typeface="Helvetica"/>
                <a:cs typeface="Helvetica"/>
                <a:sym typeface="Helvetica"/>
              </a:defRPr>
            </a:pPr>
            <a:endParaRPr sz="1000">
              <a:solidFill>
                <a:srgbClr val="292934"/>
              </a:solidFill>
              <a:latin typeface="Helvetica"/>
              <a:ea typeface="Helvetica"/>
              <a:cs typeface="Helvetica"/>
              <a:sym typeface="Helvetica"/>
            </a:endParaRPr>
          </a:p>
        </p:txBody>
      </p:sp>
      <p:pic>
        <p:nvPicPr>
          <p:cNvPr id="350" name="pano.jpg"/>
          <p:cNvPicPr/>
          <p:nvPr/>
        </p:nvPicPr>
        <p:blipFill>
          <a:blip r:embed="rId6">
            <a:extLst/>
          </a:blip>
          <a:stretch>
            <a:fillRect/>
          </a:stretch>
        </p:blipFill>
        <p:spPr>
          <a:xfrm>
            <a:off x="4681393" y="3312586"/>
            <a:ext cx="3393694" cy="1778001"/>
          </a:xfrm>
          <a:prstGeom prst="rect">
            <a:avLst/>
          </a:prstGeom>
          <a:ln w="12700">
            <a:miter lim="400000"/>
          </a:ln>
        </p:spPr>
      </p:pic>
    </p:spTree>
    <p:extLst>
      <p:ext uri="{BB962C8B-B14F-4D97-AF65-F5344CB8AC3E}">
        <p14:creationId xmlns:p14="http://schemas.microsoft.com/office/powerpoint/2010/main" val="303478763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685800" y="0"/>
            <a:ext cx="77724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Scale Invariant Detection</a:t>
            </a:r>
            <a:endParaRPr dirty="0"/>
          </a:p>
        </p:txBody>
      </p:sp>
      <p:sp>
        <p:nvSpPr>
          <p:cNvPr id="201" name="Google Shape;201;p21"/>
          <p:cNvSpPr txBox="1">
            <a:spLocks noGrp="1"/>
          </p:cNvSpPr>
          <p:nvPr>
            <p:ph type="body" idx="1"/>
          </p:nvPr>
        </p:nvSpPr>
        <p:spPr>
          <a:xfrm>
            <a:off x="228600" y="762000"/>
            <a:ext cx="8229600" cy="3429000"/>
          </a:xfrm>
          <a:prstGeom prst="rect">
            <a:avLst/>
          </a:prstGeom>
          <a:noFill/>
          <a:ln>
            <a:noFill/>
          </a:ln>
        </p:spPr>
        <p:txBody>
          <a:bodyPr spcFirstLastPara="1" wrap="square" lIns="91425" tIns="45700" rIns="91425" bIns="45700" anchor="t" anchorCtr="0">
            <a:noAutofit/>
          </a:bodyPr>
          <a:lstStyle/>
          <a:p>
            <a:r>
              <a:rPr lang="en-US" sz="2000" b="1" dirty="0">
                <a:latin typeface="Acumin Pro Medium" charset="0"/>
                <a:ea typeface="Acumin Pro Medium" charset="0"/>
                <a:cs typeface="Acumin Pro Medium" charset="0"/>
              </a:rPr>
              <a:t>Solution: </a:t>
            </a:r>
            <a:r>
              <a:rPr lang="en-US" sz="2000" dirty="0">
                <a:latin typeface="Acumin Pro Medium" charset="0"/>
                <a:ea typeface="Acumin Pro Medium" charset="0"/>
                <a:cs typeface="Acumin Pro Medium" charset="0"/>
              </a:rPr>
              <a:t>Design a function on the region (circle), which is “scale invariant” (the same for corresponding regions, even if they are at different scales) </a:t>
            </a:r>
          </a:p>
          <a:p>
            <a:endParaRPr lang="en-US" sz="2000" dirty="0">
              <a:latin typeface="Calibri" charset="0"/>
            </a:endParaRPr>
          </a:p>
          <a:p>
            <a:endParaRPr lang="en-US" sz="2000" dirty="0">
              <a:latin typeface="Calibri" charset="0"/>
            </a:endParaRPr>
          </a:p>
          <a:p>
            <a:endParaRPr lang="en-US" sz="2000" dirty="0">
              <a:latin typeface="Calibri" charset="0"/>
            </a:endParaRPr>
          </a:p>
          <a:p>
            <a:r>
              <a:rPr lang="en-US" sz="2000" dirty="0">
                <a:latin typeface="Acumin Pro Medium" charset="0"/>
                <a:ea typeface="Acumin Pro Medium" charset="0"/>
                <a:cs typeface="Acumin Pro Medium" charset="0"/>
              </a:rPr>
              <a:t>For a point in one image, we can consider it as a function of region size (circle radius) </a:t>
            </a:r>
          </a:p>
        </p:txBody>
      </p:sp>
      <p:grpSp>
        <p:nvGrpSpPr>
          <p:cNvPr id="202" name="Google Shape;202;p21"/>
          <p:cNvGrpSpPr/>
          <p:nvPr/>
        </p:nvGrpSpPr>
        <p:grpSpPr>
          <a:xfrm>
            <a:off x="3921125" y="3837784"/>
            <a:ext cx="1284287" cy="521229"/>
            <a:chOff x="2455" y="2342"/>
            <a:chExt cx="809" cy="394"/>
          </a:xfrm>
        </p:grpSpPr>
        <p:sp>
          <p:nvSpPr>
            <p:cNvPr id="203" name="Google Shape;203;p21"/>
            <p:cNvSpPr/>
            <p:nvPr/>
          </p:nvSpPr>
          <p:spPr>
            <a:xfrm>
              <a:off x="2688" y="2544"/>
              <a:ext cx="384" cy="192"/>
            </a:xfrm>
            <a:custGeom>
              <a:avLst/>
              <a:gdLst/>
              <a:ahLst/>
              <a:cxnLst/>
              <a:rect l="l" t="t" r="r" b="b"/>
              <a:pathLst>
                <a:path w="21600" h="21600" extrusionOk="0">
                  <a:moveTo>
                    <a:pt x="16200" y="0"/>
                  </a:moveTo>
                  <a:lnTo>
                    <a:pt x="16200" y="5400"/>
                  </a:lnTo>
                  <a:lnTo>
                    <a:pt x="3375" y="5400"/>
                  </a:lnTo>
                  <a:lnTo>
                    <a:pt x="3375" y="16200"/>
                  </a:lnTo>
                  <a:lnTo>
                    <a:pt x="16200" y="16200"/>
                  </a:lnTo>
                  <a:lnTo>
                    <a:pt x="16200" y="21600"/>
                  </a:lnTo>
                  <a:lnTo>
                    <a:pt x="21600" y="10800"/>
                  </a:lnTo>
                  <a:close/>
                </a:path>
                <a:path w="21600" h="21600" extrusionOk="0">
                  <a:moveTo>
                    <a:pt x="1350" y="5400"/>
                  </a:moveTo>
                  <a:lnTo>
                    <a:pt x="1350" y="16200"/>
                  </a:lnTo>
                  <a:lnTo>
                    <a:pt x="2700" y="16200"/>
                  </a:lnTo>
                  <a:lnTo>
                    <a:pt x="2700" y="5400"/>
                  </a:lnTo>
                  <a:close/>
                </a:path>
                <a:path w="21600" h="21600" extrusionOk="0">
                  <a:moveTo>
                    <a:pt x="0" y="5400"/>
                  </a:moveTo>
                  <a:lnTo>
                    <a:pt x="0" y="16200"/>
                  </a:lnTo>
                  <a:lnTo>
                    <a:pt x="675" y="16200"/>
                  </a:lnTo>
                  <a:lnTo>
                    <a:pt x="675" y="5400"/>
                  </a:lnTo>
                  <a:close/>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 name="Google Shape;204;p21"/>
            <p:cNvSpPr txBox="1"/>
            <p:nvPr/>
          </p:nvSpPr>
          <p:spPr>
            <a:xfrm>
              <a:off x="2455" y="2342"/>
              <a:ext cx="809"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0033CC"/>
                  </a:solidFill>
                  <a:latin typeface="Arial"/>
                  <a:ea typeface="Arial"/>
                  <a:cs typeface="Arial"/>
                  <a:sym typeface="Arial"/>
                </a:rPr>
                <a:t>scale = 1/2</a:t>
              </a:r>
              <a:endParaRPr sz="1600" dirty="0">
                <a:solidFill>
                  <a:srgbClr val="0033CC"/>
                </a:solidFill>
                <a:latin typeface="Arial"/>
                <a:ea typeface="Arial"/>
                <a:cs typeface="Arial"/>
                <a:sym typeface="Arial"/>
              </a:endParaRPr>
            </a:p>
          </p:txBody>
        </p:sp>
      </p:grpSp>
      <p:grpSp>
        <p:nvGrpSpPr>
          <p:cNvPr id="205" name="Google Shape;205;p21"/>
          <p:cNvGrpSpPr/>
          <p:nvPr/>
        </p:nvGrpSpPr>
        <p:grpSpPr>
          <a:xfrm>
            <a:off x="76200" y="3597011"/>
            <a:ext cx="3676650" cy="1686718"/>
            <a:chOff x="48" y="3055"/>
            <a:chExt cx="2316" cy="1275"/>
          </a:xfrm>
        </p:grpSpPr>
        <p:cxnSp>
          <p:nvCxnSpPr>
            <p:cNvPr id="206" name="Google Shape;206;p21"/>
            <p:cNvCxnSpPr/>
            <p:nvPr/>
          </p:nvCxnSpPr>
          <p:spPr>
            <a:xfrm>
              <a:off x="297" y="4080"/>
              <a:ext cx="1920" cy="0"/>
            </a:xfrm>
            <a:prstGeom prst="straightConnector1">
              <a:avLst/>
            </a:prstGeom>
            <a:noFill/>
            <a:ln w="9525" cap="flat" cmpd="sng">
              <a:solidFill>
                <a:schemeClr val="dk1"/>
              </a:solidFill>
              <a:prstDash val="solid"/>
              <a:round/>
              <a:headEnd type="none" w="med" len="med"/>
              <a:tailEnd type="triangle" w="med" len="med"/>
            </a:ln>
          </p:spPr>
        </p:cxnSp>
        <p:cxnSp>
          <p:nvCxnSpPr>
            <p:cNvPr id="207" name="Google Shape;207;p21"/>
            <p:cNvCxnSpPr/>
            <p:nvPr/>
          </p:nvCxnSpPr>
          <p:spPr>
            <a:xfrm rot="10800000">
              <a:off x="297" y="3168"/>
              <a:ext cx="0" cy="912"/>
            </a:xfrm>
            <a:prstGeom prst="straightConnector1">
              <a:avLst/>
            </a:prstGeom>
            <a:noFill/>
            <a:ln w="9525" cap="flat" cmpd="sng">
              <a:solidFill>
                <a:schemeClr val="dk1"/>
              </a:solidFill>
              <a:prstDash val="solid"/>
              <a:round/>
              <a:headEnd type="none" w="med" len="med"/>
              <a:tailEnd type="triangle" w="med" len="med"/>
            </a:ln>
          </p:spPr>
        </p:cxnSp>
        <p:sp>
          <p:nvSpPr>
            <p:cNvPr id="208" name="Google Shape;208;p21"/>
            <p:cNvSpPr txBox="1"/>
            <p:nvPr/>
          </p:nvSpPr>
          <p:spPr>
            <a:xfrm>
              <a:off x="48" y="3072"/>
              <a:ext cx="256"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rgbClr val="009900"/>
                  </a:solidFill>
                  <a:latin typeface="Arial"/>
                  <a:ea typeface="Arial"/>
                  <a:cs typeface="Arial"/>
                  <a:sym typeface="Arial"/>
                </a:rPr>
                <a:t>f</a:t>
              </a:r>
              <a:endParaRPr sz="1800" i="1">
                <a:solidFill>
                  <a:srgbClr val="009900"/>
                </a:solidFill>
                <a:latin typeface="Arial"/>
                <a:ea typeface="Arial"/>
                <a:cs typeface="Arial"/>
                <a:sym typeface="Arial"/>
              </a:endParaRPr>
            </a:p>
          </p:txBody>
        </p:sp>
        <p:sp>
          <p:nvSpPr>
            <p:cNvPr id="209" name="Google Shape;209;p21"/>
            <p:cNvSpPr txBox="1"/>
            <p:nvPr/>
          </p:nvSpPr>
          <p:spPr>
            <a:xfrm>
              <a:off x="1552" y="4080"/>
              <a:ext cx="812"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009900"/>
                  </a:solidFill>
                  <a:latin typeface="Arial"/>
                  <a:ea typeface="Arial"/>
                  <a:cs typeface="Arial"/>
                  <a:sym typeface="Arial"/>
                </a:rPr>
                <a:t>region size</a:t>
              </a:r>
              <a:endParaRPr sz="2000">
                <a:solidFill>
                  <a:srgbClr val="009900"/>
                </a:solidFill>
                <a:latin typeface="Arial"/>
                <a:ea typeface="Arial"/>
                <a:cs typeface="Arial"/>
                <a:sym typeface="Arial"/>
              </a:endParaRPr>
            </a:p>
          </p:txBody>
        </p:sp>
        <p:sp>
          <p:nvSpPr>
            <p:cNvPr id="210" name="Google Shape;210;p21"/>
            <p:cNvSpPr txBox="1"/>
            <p:nvPr/>
          </p:nvSpPr>
          <p:spPr>
            <a:xfrm>
              <a:off x="1348" y="3055"/>
              <a:ext cx="635"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009900"/>
                  </a:solidFill>
                  <a:latin typeface="Arial"/>
                  <a:ea typeface="Arial"/>
                  <a:cs typeface="Arial"/>
                  <a:sym typeface="Arial"/>
                </a:rPr>
                <a:t>Image 1</a:t>
              </a:r>
              <a:endParaRPr sz="2000">
                <a:solidFill>
                  <a:srgbClr val="009900"/>
                </a:solidFill>
                <a:latin typeface="Arial"/>
                <a:ea typeface="Arial"/>
                <a:cs typeface="Arial"/>
                <a:sym typeface="Arial"/>
              </a:endParaRPr>
            </a:p>
          </p:txBody>
        </p:sp>
        <p:sp>
          <p:nvSpPr>
            <p:cNvPr id="211" name="Google Shape;211;p21"/>
            <p:cNvSpPr/>
            <p:nvPr/>
          </p:nvSpPr>
          <p:spPr>
            <a:xfrm>
              <a:off x="528" y="3368"/>
              <a:ext cx="1632" cy="568"/>
            </a:xfrm>
            <a:custGeom>
              <a:avLst/>
              <a:gdLst/>
              <a:ahLst/>
              <a:cxnLst/>
              <a:rect l="l" t="t" r="r" b="b"/>
              <a:pathLst>
                <a:path w="1632" h="568" extrusionOk="0">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2" name="Google Shape;212;p21"/>
          <p:cNvGrpSpPr/>
          <p:nvPr/>
        </p:nvGrpSpPr>
        <p:grpSpPr>
          <a:xfrm>
            <a:off x="5391150" y="3606275"/>
            <a:ext cx="3676650" cy="1664229"/>
            <a:chOff x="3396" y="3072"/>
            <a:chExt cx="2316" cy="1258"/>
          </a:xfrm>
        </p:grpSpPr>
        <p:cxnSp>
          <p:nvCxnSpPr>
            <p:cNvPr id="213" name="Google Shape;213;p21"/>
            <p:cNvCxnSpPr/>
            <p:nvPr/>
          </p:nvCxnSpPr>
          <p:spPr>
            <a:xfrm>
              <a:off x="3645" y="4080"/>
              <a:ext cx="1920" cy="0"/>
            </a:xfrm>
            <a:prstGeom prst="straightConnector1">
              <a:avLst/>
            </a:prstGeom>
            <a:noFill/>
            <a:ln w="9525" cap="flat" cmpd="sng">
              <a:solidFill>
                <a:schemeClr val="dk1"/>
              </a:solidFill>
              <a:prstDash val="solid"/>
              <a:round/>
              <a:headEnd type="none" w="med" len="med"/>
              <a:tailEnd type="triangle" w="med" len="med"/>
            </a:ln>
          </p:spPr>
        </p:cxnSp>
        <p:cxnSp>
          <p:nvCxnSpPr>
            <p:cNvPr id="214" name="Google Shape;214;p21"/>
            <p:cNvCxnSpPr/>
            <p:nvPr/>
          </p:nvCxnSpPr>
          <p:spPr>
            <a:xfrm rot="10800000">
              <a:off x="3645" y="3168"/>
              <a:ext cx="0" cy="912"/>
            </a:xfrm>
            <a:prstGeom prst="straightConnector1">
              <a:avLst/>
            </a:prstGeom>
            <a:noFill/>
            <a:ln w="9525" cap="flat" cmpd="sng">
              <a:solidFill>
                <a:schemeClr val="dk1"/>
              </a:solidFill>
              <a:prstDash val="solid"/>
              <a:round/>
              <a:headEnd type="none" w="med" len="med"/>
              <a:tailEnd type="triangle" w="med" len="med"/>
            </a:ln>
          </p:spPr>
        </p:cxnSp>
        <p:sp>
          <p:nvSpPr>
            <p:cNvPr id="215" name="Google Shape;215;p21"/>
            <p:cNvSpPr txBox="1"/>
            <p:nvPr/>
          </p:nvSpPr>
          <p:spPr>
            <a:xfrm>
              <a:off x="3396" y="3072"/>
              <a:ext cx="256"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rgbClr val="009900"/>
                  </a:solidFill>
                  <a:latin typeface="Arial"/>
                  <a:ea typeface="Arial"/>
                  <a:cs typeface="Arial"/>
                  <a:sym typeface="Arial"/>
                </a:rPr>
                <a:t>f</a:t>
              </a:r>
              <a:endParaRPr sz="1800" i="1">
                <a:solidFill>
                  <a:srgbClr val="009900"/>
                </a:solidFill>
                <a:latin typeface="Arial"/>
                <a:ea typeface="Arial"/>
                <a:cs typeface="Arial"/>
                <a:sym typeface="Arial"/>
              </a:endParaRPr>
            </a:p>
          </p:txBody>
        </p:sp>
        <p:sp>
          <p:nvSpPr>
            <p:cNvPr id="216" name="Google Shape;216;p21"/>
            <p:cNvSpPr txBox="1"/>
            <p:nvPr/>
          </p:nvSpPr>
          <p:spPr>
            <a:xfrm>
              <a:off x="4900" y="4080"/>
              <a:ext cx="812"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009900"/>
                  </a:solidFill>
                  <a:latin typeface="Arial"/>
                  <a:ea typeface="Arial"/>
                  <a:cs typeface="Arial"/>
                  <a:sym typeface="Arial"/>
                </a:rPr>
                <a:t>region size</a:t>
              </a:r>
              <a:endParaRPr sz="2000">
                <a:solidFill>
                  <a:srgbClr val="009900"/>
                </a:solidFill>
                <a:latin typeface="Arial"/>
                <a:ea typeface="Arial"/>
                <a:cs typeface="Arial"/>
                <a:sym typeface="Arial"/>
              </a:endParaRPr>
            </a:p>
          </p:txBody>
        </p:sp>
        <p:sp>
          <p:nvSpPr>
            <p:cNvPr id="217" name="Google Shape;217;p21"/>
            <p:cNvSpPr txBox="1"/>
            <p:nvPr/>
          </p:nvSpPr>
          <p:spPr>
            <a:xfrm>
              <a:off x="4804" y="3103"/>
              <a:ext cx="635"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009900"/>
                  </a:solidFill>
                  <a:latin typeface="Arial"/>
                  <a:ea typeface="Arial"/>
                  <a:cs typeface="Arial"/>
                  <a:sym typeface="Arial"/>
                </a:rPr>
                <a:t>Image 2</a:t>
              </a:r>
              <a:endParaRPr sz="2000">
                <a:solidFill>
                  <a:srgbClr val="009900"/>
                </a:solidFill>
                <a:latin typeface="Arial"/>
                <a:ea typeface="Arial"/>
                <a:cs typeface="Arial"/>
                <a:sym typeface="Arial"/>
              </a:endParaRPr>
            </a:p>
          </p:txBody>
        </p:sp>
        <p:sp>
          <p:nvSpPr>
            <p:cNvPr id="218" name="Google Shape;218;p21"/>
            <p:cNvSpPr/>
            <p:nvPr/>
          </p:nvSpPr>
          <p:spPr>
            <a:xfrm>
              <a:off x="3744" y="3368"/>
              <a:ext cx="864" cy="568"/>
            </a:xfrm>
            <a:custGeom>
              <a:avLst/>
              <a:gdLst/>
              <a:ahLst/>
              <a:cxnLst/>
              <a:rect l="l" t="t" r="r" b="b"/>
              <a:pathLst>
                <a:path w="1632" h="568" extrusionOk="0">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9" name="Google Shape;219;p21"/>
          <p:cNvSpPr/>
          <p:nvPr/>
        </p:nvSpPr>
        <p:spPr>
          <a:xfrm>
            <a:off x="1295400" y="4000500"/>
            <a:ext cx="152400" cy="1270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21"/>
          <p:cNvSpPr/>
          <p:nvPr/>
        </p:nvSpPr>
        <p:spPr>
          <a:xfrm>
            <a:off x="6157913" y="3976688"/>
            <a:ext cx="152400" cy="1270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3" name="Google Shape;223;p21"/>
          <p:cNvGrpSpPr/>
          <p:nvPr/>
        </p:nvGrpSpPr>
        <p:grpSpPr>
          <a:xfrm>
            <a:off x="1219209" y="4127500"/>
            <a:ext cx="404813" cy="1143000"/>
            <a:chOff x="768" y="3456"/>
            <a:chExt cx="255" cy="864"/>
          </a:xfrm>
        </p:grpSpPr>
        <p:cxnSp>
          <p:nvCxnSpPr>
            <p:cNvPr id="224" name="Google Shape;224;p21"/>
            <p:cNvCxnSpPr/>
            <p:nvPr/>
          </p:nvCxnSpPr>
          <p:spPr>
            <a:xfrm>
              <a:off x="864" y="3456"/>
              <a:ext cx="0" cy="624"/>
            </a:xfrm>
            <a:prstGeom prst="straightConnector1">
              <a:avLst/>
            </a:prstGeom>
            <a:noFill/>
            <a:ln w="19050" cap="flat" cmpd="sng">
              <a:solidFill>
                <a:srgbClr val="FF0000"/>
              </a:solidFill>
              <a:prstDash val="dash"/>
              <a:round/>
              <a:headEnd type="none" w="med" len="med"/>
              <a:tailEnd type="none" w="med" len="med"/>
            </a:ln>
          </p:spPr>
        </p:cxnSp>
        <p:sp>
          <p:nvSpPr>
            <p:cNvPr id="225" name="Google Shape;225;p21"/>
            <p:cNvSpPr txBox="1"/>
            <p:nvPr/>
          </p:nvSpPr>
          <p:spPr>
            <a:xfrm>
              <a:off x="768" y="4032"/>
              <a:ext cx="255"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s</a:t>
              </a:r>
              <a:r>
                <a:rPr lang="en-US" sz="1800" baseline="-25000">
                  <a:solidFill>
                    <a:srgbClr val="FF0000"/>
                  </a:solidFill>
                  <a:latin typeface="Arial"/>
                  <a:ea typeface="Arial"/>
                  <a:cs typeface="Arial"/>
                  <a:sym typeface="Arial"/>
                </a:rPr>
                <a:t>1</a:t>
              </a:r>
              <a:endParaRPr sz="1800" baseline="-25000">
                <a:solidFill>
                  <a:srgbClr val="FF0000"/>
                </a:solidFill>
                <a:latin typeface="Arial"/>
                <a:ea typeface="Arial"/>
                <a:cs typeface="Arial"/>
                <a:sym typeface="Arial"/>
              </a:endParaRPr>
            </a:p>
          </p:txBody>
        </p:sp>
      </p:grpSp>
      <p:grpSp>
        <p:nvGrpSpPr>
          <p:cNvPr id="226" name="Google Shape;226;p21"/>
          <p:cNvGrpSpPr/>
          <p:nvPr/>
        </p:nvGrpSpPr>
        <p:grpSpPr>
          <a:xfrm>
            <a:off x="6096009" y="4127500"/>
            <a:ext cx="404813" cy="1143000"/>
            <a:chOff x="3840" y="3456"/>
            <a:chExt cx="255" cy="864"/>
          </a:xfrm>
        </p:grpSpPr>
        <p:cxnSp>
          <p:nvCxnSpPr>
            <p:cNvPr id="227" name="Google Shape;227;p21"/>
            <p:cNvCxnSpPr/>
            <p:nvPr/>
          </p:nvCxnSpPr>
          <p:spPr>
            <a:xfrm>
              <a:off x="3936" y="3456"/>
              <a:ext cx="0" cy="624"/>
            </a:xfrm>
            <a:prstGeom prst="straightConnector1">
              <a:avLst/>
            </a:prstGeom>
            <a:noFill/>
            <a:ln w="19050" cap="flat" cmpd="sng">
              <a:solidFill>
                <a:srgbClr val="FF0000"/>
              </a:solidFill>
              <a:prstDash val="dash"/>
              <a:round/>
              <a:headEnd type="none" w="med" len="med"/>
              <a:tailEnd type="none" w="med" len="med"/>
            </a:ln>
          </p:spPr>
        </p:cxnSp>
        <p:sp>
          <p:nvSpPr>
            <p:cNvPr id="228" name="Google Shape;228;p21"/>
            <p:cNvSpPr txBox="1"/>
            <p:nvPr/>
          </p:nvSpPr>
          <p:spPr>
            <a:xfrm>
              <a:off x="3840" y="4032"/>
              <a:ext cx="255"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s</a:t>
              </a:r>
              <a:r>
                <a:rPr lang="en-US" sz="1800" baseline="-25000">
                  <a:solidFill>
                    <a:srgbClr val="FF0000"/>
                  </a:solidFill>
                  <a:latin typeface="Arial"/>
                  <a:ea typeface="Arial"/>
                  <a:cs typeface="Arial"/>
                  <a:sym typeface="Arial"/>
                </a:rPr>
                <a:t>2</a:t>
              </a:r>
              <a:endParaRPr sz="1800" baseline="-25000">
                <a:solidFill>
                  <a:srgbClr val="FF0000"/>
                </a:solidFill>
                <a:latin typeface="Arial"/>
                <a:ea typeface="Arial"/>
                <a:cs typeface="Arial"/>
                <a:sym typeface="Arial"/>
              </a:endParaRPr>
            </a:p>
          </p:txBody>
        </p:sp>
      </p:grpSp>
      <p:sp>
        <p:nvSpPr>
          <p:cNvPr id="229" name="Google Shape;229;p21"/>
          <p:cNvSpPr txBox="1"/>
          <p:nvPr/>
        </p:nvSpPr>
        <p:spPr>
          <a:xfrm>
            <a:off x="1733550" y="1943100"/>
            <a:ext cx="6553200" cy="875771"/>
          </a:xfrm>
          <a:prstGeom prst="rect">
            <a:avLst/>
          </a:prstGeom>
          <a:solidFill>
            <a:schemeClr val="tx2">
              <a:lumMod val="20000"/>
              <a:lumOff val="80000"/>
            </a:schemeClr>
          </a:solidFill>
          <a:ln w="19050" cap="flat" cmpd="sng">
            <a:solidFill>
              <a:srgbClr val="FF0000"/>
            </a:solidFill>
            <a:prstDash val="solid"/>
            <a:miter lim="800000"/>
            <a:headEnd type="none" w="sm" len="sm"/>
            <a:tailEnd type="none" w="sm" len="sm"/>
          </a:ln>
        </p:spPr>
        <p:txBody>
          <a:bodyPr spcFirstLastPara="1" wrap="square" lIns="91425" tIns="45700" rIns="91425" bIns="45700" anchor="t" anchorCtr="0">
            <a:noAutofit/>
          </a:bodyPr>
          <a:lstStyle/>
          <a:p>
            <a:r>
              <a:rPr lang="en-US" sz="2000" dirty="0">
                <a:ln w="0"/>
                <a:effectLst>
                  <a:outerShdw blurRad="38100" dist="19050" dir="2700000" algn="tl" rotWithShape="0">
                    <a:schemeClr val="dk1">
                      <a:alpha val="40000"/>
                    </a:schemeClr>
                  </a:outerShdw>
                </a:effectLst>
              </a:rPr>
              <a:t>Example: average intensity. For corresponding regions (even of different sizes) it will be the same. </a:t>
            </a:r>
            <a:endParaRPr lang="en-US" sz="2400" dirty="0">
              <a:effectLst/>
            </a:endParaRPr>
          </a:p>
        </p:txBody>
      </p:sp>
    </p:spTree>
    <p:custDataLst>
      <p:tags r:id="rId1"/>
    </p:custDataLst>
    <p:extLst>
      <p:ext uri="{BB962C8B-B14F-4D97-AF65-F5344CB8AC3E}">
        <p14:creationId xmlns:p14="http://schemas.microsoft.com/office/powerpoint/2010/main" val="1892253702"/>
      </p:ext>
    </p:extLst>
  </p:cSld>
  <p:clrMapOvr>
    <a:masterClrMapping/>
  </p:clrMapOvr>
  <mc:AlternateContent xmlns:mc="http://schemas.openxmlformats.org/markup-compatibility/2006" xmlns:p14="http://schemas.microsoft.com/office/powerpoint/2010/main">
    <mc:Choice Requires="p14">
      <p:transition spd="slow" p14:dur="2000" advTm="82157"/>
    </mc:Choice>
    <mc:Fallback xmlns="">
      <p:transition spd="slow" advTm="82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20"/>
                                        </p:tgtEl>
                                        <p:attrNameLst>
                                          <p:attrName>style.visibility</p:attrName>
                                        </p:attrNameLst>
                                      </p:cBhvr>
                                      <p:to>
                                        <p:strVal val="visible"/>
                                      </p:to>
                                    </p:se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223"/>
                                        </p:tgtEl>
                                        <p:attrNameLst>
                                          <p:attrName>style.visibility</p:attrName>
                                        </p:attrNameLst>
                                      </p:cBhvr>
                                      <p:to>
                                        <p:strVal val="visible"/>
                                      </p:to>
                                    </p:set>
                                    <p:animEffect transition="in" filter="fade">
                                      <p:cBhvr>
                                        <p:cTn id="13" dur="500"/>
                                        <p:tgtEl>
                                          <p:spTgt spid="223"/>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fade">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prstGeom prst="rect">
            <a:avLst/>
          </a:prstGeom>
        </p:spPr>
        <p:txBody>
          <a:bodyPr/>
          <a:lstStyle/>
          <a:p>
            <a:pPr lvl="0">
              <a:defRPr sz="1800">
                <a:uFillTx/>
              </a:defRPr>
            </a:pPr>
            <a:r>
              <a:rPr sz="3667">
                <a:uFill>
                  <a:solidFill/>
                </a:uFill>
              </a:rPr>
              <a:t>Results</a:t>
            </a:r>
          </a:p>
        </p:txBody>
      </p:sp>
      <p:sp>
        <p:nvSpPr>
          <p:cNvPr id="369" name="Shape 369"/>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110</a:t>
            </a:fld>
            <a:endParaRPr sz="1000">
              <a:solidFill>
                <a:srgbClr val="FFFFFF"/>
              </a:solidFill>
              <a:uFill>
                <a:solidFill>
                  <a:srgbClr val="FFFFFF"/>
                </a:solidFill>
              </a:uFill>
            </a:endParaRPr>
          </a:p>
        </p:txBody>
      </p:sp>
      <p:pic>
        <p:nvPicPr>
          <p:cNvPr id="370" name="yosemite.jpg"/>
          <p:cNvPicPr/>
          <p:nvPr/>
        </p:nvPicPr>
        <p:blipFill>
          <a:blip r:embed="rId2">
            <a:extLst/>
          </a:blip>
          <a:stretch>
            <a:fillRect/>
          </a:stretch>
        </p:blipFill>
        <p:spPr>
          <a:xfrm>
            <a:off x="1852087" y="1259418"/>
            <a:ext cx="5425149" cy="1746250"/>
          </a:xfrm>
          <a:prstGeom prst="rect">
            <a:avLst/>
          </a:prstGeom>
          <a:ln w="12700">
            <a:miter lim="400000"/>
          </a:ln>
        </p:spPr>
      </p:pic>
      <p:pic>
        <p:nvPicPr>
          <p:cNvPr id="371" name="yard_pano.jpg"/>
          <p:cNvPicPr/>
          <p:nvPr/>
        </p:nvPicPr>
        <p:blipFill>
          <a:blip r:embed="rId3">
            <a:extLst/>
          </a:blip>
          <a:stretch>
            <a:fillRect/>
          </a:stretch>
        </p:blipFill>
        <p:spPr>
          <a:xfrm>
            <a:off x="1862667" y="3079752"/>
            <a:ext cx="5409495" cy="1979083"/>
          </a:xfrm>
          <a:prstGeom prst="rect">
            <a:avLst/>
          </a:prstGeom>
          <a:ln w="12700">
            <a:miter lim="400000"/>
          </a:ln>
        </p:spPr>
      </p:pic>
    </p:spTree>
    <p:extLst>
      <p:ext uri="{BB962C8B-B14F-4D97-AF65-F5344CB8AC3E}">
        <p14:creationId xmlns:p14="http://schemas.microsoft.com/office/powerpoint/2010/main" val="3389193099"/>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p:cNvSpPr>
          <p:nvPr>
            <p:ph type="title"/>
          </p:nvPr>
        </p:nvSpPr>
        <p:spPr>
          <a:prstGeom prst="rect">
            <a:avLst/>
          </a:prstGeom>
        </p:spPr>
        <p:txBody>
          <a:bodyPr/>
          <a:lstStyle/>
          <a:p>
            <a:pPr lvl="0">
              <a:defRPr sz="1800">
                <a:uFillTx/>
              </a:defRPr>
            </a:pPr>
            <a:r>
              <a:rPr sz="3667">
                <a:uFill>
                  <a:solidFill/>
                </a:uFill>
              </a:rPr>
              <a:t>Results</a:t>
            </a:r>
          </a:p>
        </p:txBody>
      </p:sp>
      <p:sp>
        <p:nvSpPr>
          <p:cNvPr id="374" name="Shape 374"/>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111</a:t>
            </a:fld>
            <a:endParaRPr sz="1000">
              <a:solidFill>
                <a:srgbClr val="FFFFFF"/>
              </a:solidFill>
              <a:uFill>
                <a:solidFill>
                  <a:srgbClr val="FFFFFF"/>
                </a:solidFill>
              </a:uFill>
            </a:endParaRPr>
          </a:p>
        </p:txBody>
      </p:sp>
      <p:pic>
        <p:nvPicPr>
          <p:cNvPr id="375" name="campus.jpg"/>
          <p:cNvPicPr/>
          <p:nvPr/>
        </p:nvPicPr>
        <p:blipFill>
          <a:blip r:embed="rId2">
            <a:extLst/>
          </a:blip>
          <a:stretch>
            <a:fillRect/>
          </a:stretch>
        </p:blipFill>
        <p:spPr>
          <a:xfrm>
            <a:off x="851491" y="1330637"/>
            <a:ext cx="7435929" cy="1947333"/>
          </a:xfrm>
          <a:prstGeom prst="rect">
            <a:avLst/>
          </a:prstGeom>
          <a:ln w="12700">
            <a:miter lim="400000"/>
          </a:ln>
        </p:spPr>
      </p:pic>
      <p:pic>
        <p:nvPicPr>
          <p:cNvPr id="376" name="tree.jpg"/>
          <p:cNvPicPr/>
          <p:nvPr/>
        </p:nvPicPr>
        <p:blipFill>
          <a:blip r:embed="rId3">
            <a:extLst/>
          </a:blip>
          <a:stretch>
            <a:fillRect/>
          </a:stretch>
        </p:blipFill>
        <p:spPr>
          <a:xfrm>
            <a:off x="846341" y="3429002"/>
            <a:ext cx="7440084" cy="1379637"/>
          </a:xfrm>
          <a:prstGeom prst="rect">
            <a:avLst/>
          </a:prstGeom>
          <a:ln w="12700">
            <a:miter lim="400000"/>
          </a:ln>
        </p:spPr>
      </p:pic>
    </p:spTree>
    <p:extLst>
      <p:ext uri="{BB962C8B-B14F-4D97-AF65-F5344CB8AC3E}">
        <p14:creationId xmlns:p14="http://schemas.microsoft.com/office/powerpoint/2010/main" val="392669395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have learned this week?</a:t>
            </a:r>
          </a:p>
        </p:txBody>
      </p:sp>
      <p:sp>
        <p:nvSpPr>
          <p:cNvPr id="3" name="Content Placeholder 2"/>
          <p:cNvSpPr>
            <a:spLocks noGrp="1"/>
          </p:cNvSpPr>
          <p:nvPr>
            <p:ph idx="1"/>
          </p:nvPr>
        </p:nvSpPr>
        <p:spPr/>
        <p:txBody>
          <a:bodyPr>
            <a:normAutofit/>
          </a:bodyPr>
          <a:lstStyle/>
          <a:p>
            <a:r>
              <a:rPr lang="en-US" dirty="0"/>
              <a:t>Scale invariant region selection</a:t>
            </a:r>
          </a:p>
          <a:p>
            <a:pPr lvl="1"/>
            <a:r>
              <a:rPr lang="en-US" dirty="0"/>
              <a:t>Automatic scale selection</a:t>
            </a:r>
          </a:p>
          <a:p>
            <a:pPr lvl="1"/>
            <a:r>
              <a:rPr lang="en-US" dirty="0"/>
              <a:t>Difference-of-Gaussian (</a:t>
            </a:r>
            <a:r>
              <a:rPr lang="en-US" dirty="0" err="1"/>
              <a:t>DoG</a:t>
            </a:r>
            <a:r>
              <a:rPr lang="en-US" dirty="0"/>
              <a:t>) detector</a:t>
            </a:r>
          </a:p>
          <a:p>
            <a:r>
              <a:rPr lang="en-US" dirty="0"/>
              <a:t>SIFT: an image region descriptor</a:t>
            </a:r>
          </a:p>
          <a:p>
            <a:r>
              <a:rPr lang="en-US"/>
              <a:t>Application: Panorama</a:t>
            </a:r>
            <a:endParaRPr lang="en-US" dirty="0"/>
          </a:p>
          <a:p>
            <a:endParaRPr lang="en-US" dirty="0"/>
          </a:p>
        </p:txBody>
      </p:sp>
      <p:sp>
        <p:nvSpPr>
          <p:cNvPr id="10" name="TextBox 9"/>
          <p:cNvSpPr txBox="1"/>
          <p:nvPr/>
        </p:nvSpPr>
        <p:spPr>
          <a:xfrm>
            <a:off x="381000" y="5047471"/>
            <a:ext cx="8229600" cy="369332"/>
          </a:xfrm>
          <a:prstGeom prst="rect">
            <a:avLst/>
          </a:prstGeom>
          <a:noFill/>
        </p:spPr>
        <p:txBody>
          <a:bodyPr wrap="square" rtlCol="0">
            <a:spAutoFit/>
          </a:bodyPr>
          <a:lstStyle/>
          <a:p>
            <a:r>
              <a:rPr lang="en-US" dirty="0"/>
              <a:t>Some background reading: R. </a:t>
            </a:r>
            <a:r>
              <a:rPr lang="en-US" dirty="0" err="1"/>
              <a:t>Szeliski</a:t>
            </a:r>
            <a:r>
              <a:rPr lang="en-US" dirty="0"/>
              <a:t>, </a:t>
            </a:r>
            <a:r>
              <a:rPr lang="en-US" dirty="0" err="1"/>
              <a:t>Ch</a:t>
            </a:r>
            <a:r>
              <a:rPr lang="en-US" dirty="0"/>
              <a:t> 4.1.1; David Lowe, IJCV 2004</a:t>
            </a:r>
          </a:p>
        </p:txBody>
      </p:sp>
    </p:spTree>
    <p:extLst>
      <p:ext uri="{BB962C8B-B14F-4D97-AF65-F5344CB8AC3E}">
        <p14:creationId xmlns:p14="http://schemas.microsoft.com/office/powerpoint/2010/main" val="139805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685800" y="0"/>
            <a:ext cx="77724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Scale Invariant Detection</a:t>
            </a:r>
            <a:endParaRPr/>
          </a:p>
        </p:txBody>
      </p:sp>
      <p:sp>
        <p:nvSpPr>
          <p:cNvPr id="201" name="Google Shape;201;p21"/>
          <p:cNvSpPr txBox="1">
            <a:spLocks noGrp="1"/>
          </p:cNvSpPr>
          <p:nvPr>
            <p:ph type="body" idx="1"/>
          </p:nvPr>
        </p:nvSpPr>
        <p:spPr>
          <a:xfrm>
            <a:off x="685800" y="762000"/>
            <a:ext cx="7772400" cy="34290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sz="2800"/>
              <a:t>Common approach:</a:t>
            </a:r>
            <a:endParaRPr/>
          </a:p>
        </p:txBody>
      </p:sp>
      <p:grpSp>
        <p:nvGrpSpPr>
          <p:cNvPr id="202" name="Google Shape;202;p21"/>
          <p:cNvGrpSpPr/>
          <p:nvPr/>
        </p:nvGrpSpPr>
        <p:grpSpPr>
          <a:xfrm>
            <a:off x="3897322" y="3987275"/>
            <a:ext cx="1284287" cy="521229"/>
            <a:chOff x="2455" y="2342"/>
            <a:chExt cx="809" cy="394"/>
          </a:xfrm>
        </p:grpSpPr>
        <p:sp>
          <p:nvSpPr>
            <p:cNvPr id="203" name="Google Shape;203;p21"/>
            <p:cNvSpPr/>
            <p:nvPr/>
          </p:nvSpPr>
          <p:spPr>
            <a:xfrm>
              <a:off x="2688" y="2544"/>
              <a:ext cx="384" cy="192"/>
            </a:xfrm>
            <a:custGeom>
              <a:avLst/>
              <a:gdLst/>
              <a:ahLst/>
              <a:cxnLst/>
              <a:rect l="l" t="t" r="r" b="b"/>
              <a:pathLst>
                <a:path w="21600" h="21600" extrusionOk="0">
                  <a:moveTo>
                    <a:pt x="16200" y="0"/>
                  </a:moveTo>
                  <a:lnTo>
                    <a:pt x="16200" y="5400"/>
                  </a:lnTo>
                  <a:lnTo>
                    <a:pt x="3375" y="5400"/>
                  </a:lnTo>
                  <a:lnTo>
                    <a:pt x="3375" y="16200"/>
                  </a:lnTo>
                  <a:lnTo>
                    <a:pt x="16200" y="16200"/>
                  </a:lnTo>
                  <a:lnTo>
                    <a:pt x="16200" y="21600"/>
                  </a:lnTo>
                  <a:lnTo>
                    <a:pt x="21600" y="10800"/>
                  </a:lnTo>
                  <a:close/>
                </a:path>
                <a:path w="21600" h="21600" extrusionOk="0">
                  <a:moveTo>
                    <a:pt x="1350" y="5400"/>
                  </a:moveTo>
                  <a:lnTo>
                    <a:pt x="1350" y="16200"/>
                  </a:lnTo>
                  <a:lnTo>
                    <a:pt x="2700" y="16200"/>
                  </a:lnTo>
                  <a:lnTo>
                    <a:pt x="2700" y="5400"/>
                  </a:lnTo>
                  <a:close/>
                </a:path>
                <a:path w="21600" h="21600" extrusionOk="0">
                  <a:moveTo>
                    <a:pt x="0" y="5400"/>
                  </a:moveTo>
                  <a:lnTo>
                    <a:pt x="0" y="16200"/>
                  </a:lnTo>
                  <a:lnTo>
                    <a:pt x="675" y="16200"/>
                  </a:lnTo>
                  <a:lnTo>
                    <a:pt x="675" y="5400"/>
                  </a:lnTo>
                  <a:close/>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21"/>
            <p:cNvSpPr txBox="1"/>
            <p:nvPr/>
          </p:nvSpPr>
          <p:spPr>
            <a:xfrm>
              <a:off x="2455" y="2342"/>
              <a:ext cx="809"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0033CC"/>
                  </a:solidFill>
                  <a:latin typeface="Arial"/>
                  <a:ea typeface="Arial"/>
                  <a:cs typeface="Arial"/>
                  <a:sym typeface="Arial"/>
                </a:rPr>
                <a:t>scale = 1/2</a:t>
              </a:r>
              <a:endParaRPr sz="1600" dirty="0">
                <a:solidFill>
                  <a:srgbClr val="0033CC"/>
                </a:solidFill>
                <a:latin typeface="Arial"/>
                <a:ea typeface="Arial"/>
                <a:cs typeface="Arial"/>
                <a:sym typeface="Arial"/>
              </a:endParaRPr>
            </a:p>
          </p:txBody>
        </p:sp>
      </p:grpSp>
      <p:grpSp>
        <p:nvGrpSpPr>
          <p:cNvPr id="205" name="Google Shape;205;p21"/>
          <p:cNvGrpSpPr/>
          <p:nvPr/>
        </p:nvGrpSpPr>
        <p:grpSpPr>
          <a:xfrm>
            <a:off x="76200" y="3597011"/>
            <a:ext cx="3676650" cy="1686718"/>
            <a:chOff x="48" y="3055"/>
            <a:chExt cx="2316" cy="1275"/>
          </a:xfrm>
        </p:grpSpPr>
        <p:cxnSp>
          <p:nvCxnSpPr>
            <p:cNvPr id="206" name="Google Shape;206;p21"/>
            <p:cNvCxnSpPr/>
            <p:nvPr/>
          </p:nvCxnSpPr>
          <p:spPr>
            <a:xfrm>
              <a:off x="297" y="4080"/>
              <a:ext cx="1920" cy="0"/>
            </a:xfrm>
            <a:prstGeom prst="straightConnector1">
              <a:avLst/>
            </a:prstGeom>
            <a:noFill/>
            <a:ln w="9525" cap="flat" cmpd="sng">
              <a:solidFill>
                <a:schemeClr val="dk1"/>
              </a:solidFill>
              <a:prstDash val="solid"/>
              <a:round/>
              <a:headEnd type="none" w="med" len="med"/>
              <a:tailEnd type="triangle" w="med" len="med"/>
            </a:ln>
          </p:spPr>
        </p:cxnSp>
        <p:cxnSp>
          <p:nvCxnSpPr>
            <p:cNvPr id="207" name="Google Shape;207;p21"/>
            <p:cNvCxnSpPr/>
            <p:nvPr/>
          </p:nvCxnSpPr>
          <p:spPr>
            <a:xfrm rot="10800000">
              <a:off x="297" y="3168"/>
              <a:ext cx="0" cy="912"/>
            </a:xfrm>
            <a:prstGeom prst="straightConnector1">
              <a:avLst/>
            </a:prstGeom>
            <a:noFill/>
            <a:ln w="9525" cap="flat" cmpd="sng">
              <a:solidFill>
                <a:schemeClr val="dk1"/>
              </a:solidFill>
              <a:prstDash val="solid"/>
              <a:round/>
              <a:headEnd type="none" w="med" len="med"/>
              <a:tailEnd type="triangle" w="med" len="med"/>
            </a:ln>
          </p:spPr>
        </p:cxnSp>
        <p:sp>
          <p:nvSpPr>
            <p:cNvPr id="208" name="Google Shape;208;p21"/>
            <p:cNvSpPr txBox="1"/>
            <p:nvPr/>
          </p:nvSpPr>
          <p:spPr>
            <a:xfrm>
              <a:off x="48" y="3072"/>
              <a:ext cx="256"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rgbClr val="009900"/>
                  </a:solidFill>
                  <a:latin typeface="Arial"/>
                  <a:ea typeface="Arial"/>
                  <a:cs typeface="Arial"/>
                  <a:sym typeface="Arial"/>
                </a:rPr>
                <a:t>f</a:t>
              </a:r>
              <a:endParaRPr sz="1800" i="1">
                <a:solidFill>
                  <a:srgbClr val="009900"/>
                </a:solidFill>
                <a:latin typeface="Arial"/>
                <a:ea typeface="Arial"/>
                <a:cs typeface="Arial"/>
                <a:sym typeface="Arial"/>
              </a:endParaRPr>
            </a:p>
          </p:txBody>
        </p:sp>
        <p:sp>
          <p:nvSpPr>
            <p:cNvPr id="209" name="Google Shape;209;p21"/>
            <p:cNvSpPr txBox="1"/>
            <p:nvPr/>
          </p:nvSpPr>
          <p:spPr>
            <a:xfrm>
              <a:off x="1552" y="4080"/>
              <a:ext cx="812"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009900"/>
                  </a:solidFill>
                  <a:latin typeface="Arial"/>
                  <a:ea typeface="Arial"/>
                  <a:cs typeface="Arial"/>
                  <a:sym typeface="Arial"/>
                </a:rPr>
                <a:t>region size</a:t>
              </a:r>
              <a:endParaRPr sz="2000">
                <a:solidFill>
                  <a:srgbClr val="009900"/>
                </a:solidFill>
                <a:latin typeface="Arial"/>
                <a:ea typeface="Arial"/>
                <a:cs typeface="Arial"/>
                <a:sym typeface="Arial"/>
              </a:endParaRPr>
            </a:p>
          </p:txBody>
        </p:sp>
        <p:sp>
          <p:nvSpPr>
            <p:cNvPr id="210" name="Google Shape;210;p21"/>
            <p:cNvSpPr txBox="1"/>
            <p:nvPr/>
          </p:nvSpPr>
          <p:spPr>
            <a:xfrm>
              <a:off x="1348" y="3055"/>
              <a:ext cx="635"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009900"/>
                  </a:solidFill>
                  <a:latin typeface="Arial"/>
                  <a:ea typeface="Arial"/>
                  <a:cs typeface="Arial"/>
                  <a:sym typeface="Arial"/>
                </a:rPr>
                <a:t>Image 1</a:t>
              </a:r>
              <a:endParaRPr sz="2000">
                <a:solidFill>
                  <a:srgbClr val="009900"/>
                </a:solidFill>
                <a:latin typeface="Arial"/>
                <a:ea typeface="Arial"/>
                <a:cs typeface="Arial"/>
                <a:sym typeface="Arial"/>
              </a:endParaRPr>
            </a:p>
          </p:txBody>
        </p:sp>
        <p:sp>
          <p:nvSpPr>
            <p:cNvPr id="211" name="Google Shape;211;p21"/>
            <p:cNvSpPr/>
            <p:nvPr/>
          </p:nvSpPr>
          <p:spPr>
            <a:xfrm>
              <a:off x="528" y="3368"/>
              <a:ext cx="1632" cy="568"/>
            </a:xfrm>
            <a:custGeom>
              <a:avLst/>
              <a:gdLst/>
              <a:ahLst/>
              <a:cxnLst/>
              <a:rect l="l" t="t" r="r" b="b"/>
              <a:pathLst>
                <a:path w="1632" h="568" extrusionOk="0">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2" name="Google Shape;212;p21"/>
          <p:cNvGrpSpPr/>
          <p:nvPr/>
        </p:nvGrpSpPr>
        <p:grpSpPr>
          <a:xfrm>
            <a:off x="5391150" y="3606275"/>
            <a:ext cx="3676650" cy="1664229"/>
            <a:chOff x="3396" y="3072"/>
            <a:chExt cx="2316" cy="1258"/>
          </a:xfrm>
        </p:grpSpPr>
        <p:cxnSp>
          <p:nvCxnSpPr>
            <p:cNvPr id="213" name="Google Shape;213;p21"/>
            <p:cNvCxnSpPr/>
            <p:nvPr/>
          </p:nvCxnSpPr>
          <p:spPr>
            <a:xfrm>
              <a:off x="3645" y="4080"/>
              <a:ext cx="1920" cy="0"/>
            </a:xfrm>
            <a:prstGeom prst="straightConnector1">
              <a:avLst/>
            </a:prstGeom>
            <a:noFill/>
            <a:ln w="9525" cap="flat" cmpd="sng">
              <a:solidFill>
                <a:schemeClr val="dk1"/>
              </a:solidFill>
              <a:prstDash val="solid"/>
              <a:round/>
              <a:headEnd type="none" w="med" len="med"/>
              <a:tailEnd type="triangle" w="med" len="med"/>
            </a:ln>
          </p:spPr>
        </p:cxnSp>
        <p:cxnSp>
          <p:nvCxnSpPr>
            <p:cNvPr id="214" name="Google Shape;214;p21"/>
            <p:cNvCxnSpPr/>
            <p:nvPr/>
          </p:nvCxnSpPr>
          <p:spPr>
            <a:xfrm rot="10800000">
              <a:off x="3645" y="3168"/>
              <a:ext cx="0" cy="912"/>
            </a:xfrm>
            <a:prstGeom prst="straightConnector1">
              <a:avLst/>
            </a:prstGeom>
            <a:noFill/>
            <a:ln w="9525" cap="flat" cmpd="sng">
              <a:solidFill>
                <a:schemeClr val="dk1"/>
              </a:solidFill>
              <a:prstDash val="solid"/>
              <a:round/>
              <a:headEnd type="none" w="med" len="med"/>
              <a:tailEnd type="triangle" w="med" len="med"/>
            </a:ln>
          </p:spPr>
        </p:cxnSp>
        <p:sp>
          <p:nvSpPr>
            <p:cNvPr id="215" name="Google Shape;215;p21"/>
            <p:cNvSpPr txBox="1"/>
            <p:nvPr/>
          </p:nvSpPr>
          <p:spPr>
            <a:xfrm>
              <a:off x="3396" y="3072"/>
              <a:ext cx="256"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rgbClr val="009900"/>
                  </a:solidFill>
                  <a:latin typeface="Arial"/>
                  <a:ea typeface="Arial"/>
                  <a:cs typeface="Arial"/>
                  <a:sym typeface="Arial"/>
                </a:rPr>
                <a:t>f</a:t>
              </a:r>
              <a:endParaRPr sz="1800" i="1">
                <a:solidFill>
                  <a:srgbClr val="009900"/>
                </a:solidFill>
                <a:latin typeface="Arial"/>
                <a:ea typeface="Arial"/>
                <a:cs typeface="Arial"/>
                <a:sym typeface="Arial"/>
              </a:endParaRPr>
            </a:p>
          </p:txBody>
        </p:sp>
        <p:sp>
          <p:nvSpPr>
            <p:cNvPr id="216" name="Google Shape;216;p21"/>
            <p:cNvSpPr txBox="1"/>
            <p:nvPr/>
          </p:nvSpPr>
          <p:spPr>
            <a:xfrm>
              <a:off x="4900" y="4080"/>
              <a:ext cx="812"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009900"/>
                  </a:solidFill>
                  <a:latin typeface="Arial"/>
                  <a:ea typeface="Arial"/>
                  <a:cs typeface="Arial"/>
                  <a:sym typeface="Arial"/>
                </a:rPr>
                <a:t>region size</a:t>
              </a:r>
              <a:endParaRPr sz="2000">
                <a:solidFill>
                  <a:srgbClr val="009900"/>
                </a:solidFill>
                <a:latin typeface="Arial"/>
                <a:ea typeface="Arial"/>
                <a:cs typeface="Arial"/>
                <a:sym typeface="Arial"/>
              </a:endParaRPr>
            </a:p>
          </p:txBody>
        </p:sp>
        <p:sp>
          <p:nvSpPr>
            <p:cNvPr id="217" name="Google Shape;217;p21"/>
            <p:cNvSpPr txBox="1"/>
            <p:nvPr/>
          </p:nvSpPr>
          <p:spPr>
            <a:xfrm>
              <a:off x="4804" y="3103"/>
              <a:ext cx="635"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009900"/>
                  </a:solidFill>
                  <a:latin typeface="Arial"/>
                  <a:ea typeface="Arial"/>
                  <a:cs typeface="Arial"/>
                  <a:sym typeface="Arial"/>
                </a:rPr>
                <a:t>Image 2</a:t>
              </a:r>
              <a:endParaRPr sz="2000">
                <a:solidFill>
                  <a:srgbClr val="009900"/>
                </a:solidFill>
                <a:latin typeface="Arial"/>
                <a:ea typeface="Arial"/>
                <a:cs typeface="Arial"/>
                <a:sym typeface="Arial"/>
              </a:endParaRPr>
            </a:p>
          </p:txBody>
        </p:sp>
        <p:sp>
          <p:nvSpPr>
            <p:cNvPr id="218" name="Google Shape;218;p21"/>
            <p:cNvSpPr/>
            <p:nvPr/>
          </p:nvSpPr>
          <p:spPr>
            <a:xfrm>
              <a:off x="3744" y="3368"/>
              <a:ext cx="864" cy="568"/>
            </a:xfrm>
            <a:custGeom>
              <a:avLst/>
              <a:gdLst/>
              <a:ahLst/>
              <a:cxnLst/>
              <a:rect l="l" t="t" r="r" b="b"/>
              <a:pathLst>
                <a:path w="1632" h="568" extrusionOk="0">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9" name="Google Shape;219;p21"/>
          <p:cNvSpPr/>
          <p:nvPr/>
        </p:nvSpPr>
        <p:spPr>
          <a:xfrm>
            <a:off x="1295400" y="4000500"/>
            <a:ext cx="152400" cy="1270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21"/>
          <p:cNvSpPr/>
          <p:nvPr/>
        </p:nvSpPr>
        <p:spPr>
          <a:xfrm>
            <a:off x="6157913" y="3976688"/>
            <a:ext cx="152400" cy="1270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21"/>
          <p:cNvSpPr/>
          <p:nvPr/>
        </p:nvSpPr>
        <p:spPr>
          <a:xfrm>
            <a:off x="1066805" y="1079504"/>
            <a:ext cx="4926799" cy="3847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Take a local maximum of this function</a:t>
            </a:r>
            <a:endParaRPr sz="2400">
              <a:solidFill>
                <a:schemeClr val="dk1"/>
              </a:solidFill>
              <a:latin typeface="Calibri"/>
              <a:ea typeface="Calibri"/>
              <a:cs typeface="Calibri"/>
              <a:sym typeface="Calibri"/>
            </a:endParaRPr>
          </a:p>
        </p:txBody>
      </p:sp>
      <p:sp>
        <p:nvSpPr>
          <p:cNvPr id="222" name="Google Shape;222;p21"/>
          <p:cNvSpPr/>
          <p:nvPr/>
        </p:nvSpPr>
        <p:spPr>
          <a:xfrm>
            <a:off x="685800" y="1651000"/>
            <a:ext cx="7556500" cy="743793"/>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Observation</a:t>
            </a:r>
            <a:r>
              <a:rPr lang="en-US" sz="2400">
                <a:solidFill>
                  <a:schemeClr val="dk1"/>
                </a:solidFill>
                <a:latin typeface="Calibri"/>
                <a:ea typeface="Calibri"/>
                <a:cs typeface="Calibri"/>
                <a:sym typeface="Calibri"/>
              </a:rPr>
              <a:t>: region size, for which the maximum is achieved, should be </a:t>
            </a:r>
            <a:r>
              <a:rPr lang="en-US" sz="2400" i="1">
                <a:solidFill>
                  <a:schemeClr val="dk1"/>
                </a:solidFill>
                <a:latin typeface="Calibri"/>
                <a:ea typeface="Calibri"/>
                <a:cs typeface="Calibri"/>
                <a:sym typeface="Calibri"/>
              </a:rPr>
              <a:t>co-variant</a:t>
            </a:r>
            <a:r>
              <a:rPr lang="en-US" sz="2400">
                <a:solidFill>
                  <a:schemeClr val="dk1"/>
                </a:solidFill>
                <a:latin typeface="Calibri"/>
                <a:ea typeface="Calibri"/>
                <a:cs typeface="Calibri"/>
                <a:sym typeface="Calibri"/>
              </a:rPr>
              <a:t> with image scale.</a:t>
            </a:r>
            <a:endParaRPr/>
          </a:p>
        </p:txBody>
      </p:sp>
      <p:grpSp>
        <p:nvGrpSpPr>
          <p:cNvPr id="223" name="Google Shape;223;p21"/>
          <p:cNvGrpSpPr/>
          <p:nvPr/>
        </p:nvGrpSpPr>
        <p:grpSpPr>
          <a:xfrm>
            <a:off x="1219209" y="4127500"/>
            <a:ext cx="404813" cy="1143000"/>
            <a:chOff x="768" y="3456"/>
            <a:chExt cx="255" cy="864"/>
          </a:xfrm>
        </p:grpSpPr>
        <p:cxnSp>
          <p:nvCxnSpPr>
            <p:cNvPr id="224" name="Google Shape;224;p21"/>
            <p:cNvCxnSpPr/>
            <p:nvPr/>
          </p:nvCxnSpPr>
          <p:spPr>
            <a:xfrm>
              <a:off x="864" y="3456"/>
              <a:ext cx="0" cy="624"/>
            </a:xfrm>
            <a:prstGeom prst="straightConnector1">
              <a:avLst/>
            </a:prstGeom>
            <a:noFill/>
            <a:ln w="19050" cap="flat" cmpd="sng">
              <a:solidFill>
                <a:srgbClr val="FF0000"/>
              </a:solidFill>
              <a:prstDash val="dash"/>
              <a:round/>
              <a:headEnd type="none" w="med" len="med"/>
              <a:tailEnd type="none" w="med" len="med"/>
            </a:ln>
          </p:spPr>
        </p:cxnSp>
        <p:sp>
          <p:nvSpPr>
            <p:cNvPr id="225" name="Google Shape;225;p21"/>
            <p:cNvSpPr txBox="1"/>
            <p:nvPr/>
          </p:nvSpPr>
          <p:spPr>
            <a:xfrm>
              <a:off x="768" y="4032"/>
              <a:ext cx="255"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s</a:t>
              </a:r>
              <a:r>
                <a:rPr lang="en-US" sz="1800" baseline="-25000">
                  <a:solidFill>
                    <a:srgbClr val="FF0000"/>
                  </a:solidFill>
                  <a:latin typeface="Arial"/>
                  <a:ea typeface="Arial"/>
                  <a:cs typeface="Arial"/>
                  <a:sym typeface="Arial"/>
                </a:rPr>
                <a:t>1</a:t>
              </a:r>
              <a:endParaRPr sz="1800" baseline="-25000">
                <a:solidFill>
                  <a:srgbClr val="FF0000"/>
                </a:solidFill>
                <a:latin typeface="Arial"/>
                <a:ea typeface="Arial"/>
                <a:cs typeface="Arial"/>
                <a:sym typeface="Arial"/>
              </a:endParaRPr>
            </a:p>
          </p:txBody>
        </p:sp>
      </p:grpSp>
      <p:grpSp>
        <p:nvGrpSpPr>
          <p:cNvPr id="226" name="Google Shape;226;p21"/>
          <p:cNvGrpSpPr/>
          <p:nvPr/>
        </p:nvGrpSpPr>
        <p:grpSpPr>
          <a:xfrm>
            <a:off x="6096009" y="4127500"/>
            <a:ext cx="404813" cy="1143000"/>
            <a:chOff x="3840" y="3456"/>
            <a:chExt cx="255" cy="864"/>
          </a:xfrm>
        </p:grpSpPr>
        <p:cxnSp>
          <p:nvCxnSpPr>
            <p:cNvPr id="227" name="Google Shape;227;p21"/>
            <p:cNvCxnSpPr/>
            <p:nvPr/>
          </p:nvCxnSpPr>
          <p:spPr>
            <a:xfrm>
              <a:off x="3936" y="3456"/>
              <a:ext cx="0" cy="624"/>
            </a:xfrm>
            <a:prstGeom prst="straightConnector1">
              <a:avLst/>
            </a:prstGeom>
            <a:noFill/>
            <a:ln w="19050" cap="flat" cmpd="sng">
              <a:solidFill>
                <a:srgbClr val="FF0000"/>
              </a:solidFill>
              <a:prstDash val="dash"/>
              <a:round/>
              <a:headEnd type="none" w="med" len="med"/>
              <a:tailEnd type="none" w="med" len="med"/>
            </a:ln>
          </p:spPr>
        </p:cxnSp>
        <p:sp>
          <p:nvSpPr>
            <p:cNvPr id="228" name="Google Shape;228;p21"/>
            <p:cNvSpPr txBox="1"/>
            <p:nvPr/>
          </p:nvSpPr>
          <p:spPr>
            <a:xfrm>
              <a:off x="3840" y="4032"/>
              <a:ext cx="255"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s</a:t>
              </a:r>
              <a:r>
                <a:rPr lang="en-US" sz="1800" baseline="-25000">
                  <a:solidFill>
                    <a:srgbClr val="FF0000"/>
                  </a:solidFill>
                  <a:latin typeface="Arial"/>
                  <a:ea typeface="Arial"/>
                  <a:cs typeface="Arial"/>
                  <a:sym typeface="Arial"/>
                </a:rPr>
                <a:t>2</a:t>
              </a:r>
              <a:endParaRPr sz="1800" baseline="-25000">
                <a:solidFill>
                  <a:srgbClr val="FF0000"/>
                </a:solidFill>
                <a:latin typeface="Arial"/>
                <a:ea typeface="Arial"/>
                <a:cs typeface="Arial"/>
                <a:sym typeface="Arial"/>
              </a:endParaRPr>
            </a:p>
          </p:txBody>
        </p:sp>
      </p:grpSp>
      <p:sp>
        <p:nvSpPr>
          <p:cNvPr id="229" name="Google Shape;229;p21"/>
          <p:cNvSpPr txBox="1"/>
          <p:nvPr/>
        </p:nvSpPr>
        <p:spPr>
          <a:xfrm>
            <a:off x="1295400" y="2603499"/>
            <a:ext cx="6705600" cy="838725"/>
          </a:xfrm>
          <a:prstGeom prst="rect">
            <a:avLst/>
          </a:prstGeom>
          <a:solidFill>
            <a:schemeClr val="tx2">
              <a:lumMod val="20000"/>
              <a:lumOff val="80000"/>
            </a:schemeClr>
          </a:solidFill>
          <a:ln w="19050" cap="flat" cmpd="sng">
            <a:solidFill>
              <a:srgbClr val="FF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Important: this scale invariant region size is found in each image </a:t>
            </a:r>
            <a:r>
              <a:rPr lang="en-US" sz="2400">
                <a:solidFill>
                  <a:schemeClr val="accent2"/>
                </a:solidFill>
                <a:latin typeface="Arial"/>
                <a:ea typeface="Arial"/>
                <a:cs typeface="Arial"/>
                <a:sym typeface="Arial"/>
              </a:rPr>
              <a:t>independently</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230" name="Google Shape;230;p21"/>
          <p:cNvSpPr txBox="1">
            <a:spLocks noGrp="1"/>
          </p:cNvSpPr>
          <p:nvPr>
            <p:ph type="dt" idx="10"/>
          </p:nvPr>
        </p:nvSpPr>
        <p:spPr>
          <a:xfrm>
            <a:off x="7328098" y="5347234"/>
            <a:ext cx="1587302"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17-Oct-17</a:t>
            </a:r>
            <a:endParaRPr/>
          </a:p>
        </p:txBody>
      </p:sp>
      <p:sp>
        <p:nvSpPr>
          <p:cNvPr id="231" name="Google Shape;231;p21"/>
          <p:cNvSpPr txBox="1">
            <a:spLocks noGrp="1"/>
          </p:cNvSpPr>
          <p:nvPr>
            <p:ph type="sldNum" idx="12"/>
          </p:nvPr>
        </p:nvSpPr>
        <p:spPr>
          <a:xfrm>
            <a:off x="6324600" y="5347234"/>
            <a:ext cx="1003498"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a:t>
            </a:fld>
            <a:endParaRPr/>
          </a:p>
        </p:txBody>
      </p:sp>
    </p:spTree>
    <p:custDataLst>
      <p:tags r:id="rId1"/>
    </p:custDataLst>
    <p:extLst>
      <p:ext uri="{BB962C8B-B14F-4D97-AF65-F5344CB8AC3E}">
        <p14:creationId xmlns:p14="http://schemas.microsoft.com/office/powerpoint/2010/main" val="1217189496"/>
      </p:ext>
    </p:extLst>
  </p:cSld>
  <p:clrMapOvr>
    <a:masterClrMapping/>
  </p:clrMapOvr>
  <mc:AlternateContent xmlns:mc="http://schemas.openxmlformats.org/markup-compatibility/2006" xmlns:p14="http://schemas.microsoft.com/office/powerpoint/2010/main">
    <mc:Choice Requires="p14">
      <p:transition spd="slow" p14:dur="2000" advTm="42163"/>
    </mc:Choice>
    <mc:Fallback xmlns="">
      <p:transition spd="slow" advTm="421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1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childTnLst>
                          </p:cTn>
                        </p:par>
                        <p:par>
                          <p:cTn id="17" fill="hold">
                            <p:stCondLst>
                              <p:cond delay="1"/>
                            </p:stCondLst>
                            <p:childTnLst>
                              <p:par>
                                <p:cTn id="18" presetID="10" presetClass="entr" presetSubtype="0" fill="hold" nodeType="afterEffect">
                                  <p:stCondLst>
                                    <p:cond delay="0"/>
                                  </p:stCondLst>
                                  <p:childTnLst>
                                    <p:set>
                                      <p:cBhvr>
                                        <p:cTn id="19" dur="1" fill="hold">
                                          <p:stCondLst>
                                            <p:cond delay="0"/>
                                          </p:stCondLst>
                                        </p:cTn>
                                        <p:tgtEl>
                                          <p:spTgt spid="223"/>
                                        </p:tgtEl>
                                        <p:attrNameLst>
                                          <p:attrName>style.visibility</p:attrName>
                                        </p:attrNameLst>
                                      </p:cBhvr>
                                      <p:to>
                                        <p:strVal val="visible"/>
                                      </p:to>
                                    </p:set>
                                    <p:animEffect transition="in" filter="fade">
                                      <p:cBhvr>
                                        <p:cTn id="20" dur="500"/>
                                        <p:tgtEl>
                                          <p:spTgt spid="223"/>
                                        </p:tgtEl>
                                      </p:cBhvr>
                                    </p:animEffect>
                                  </p:childTnLst>
                                </p:cTn>
                              </p:par>
                            </p:childTnLst>
                          </p:cTn>
                        </p:par>
                        <p:par>
                          <p:cTn id="21" fill="hold">
                            <p:stCondLst>
                              <p:cond delay="501"/>
                            </p:stCondLst>
                            <p:childTnLst>
                              <p:par>
                                <p:cTn id="22" presetID="10" presetClass="entr" presetSubtype="0" fill="hold" nodeType="afterEffect">
                                  <p:stCondLst>
                                    <p:cond delay="0"/>
                                  </p:stCondLst>
                                  <p:childTnLst>
                                    <p:set>
                                      <p:cBhvr>
                                        <p:cTn id="23" dur="1" fill="hold">
                                          <p:stCondLst>
                                            <p:cond delay="0"/>
                                          </p:stCondLst>
                                        </p:cTn>
                                        <p:tgtEl>
                                          <p:spTgt spid="226"/>
                                        </p:tgtEl>
                                        <p:attrNameLst>
                                          <p:attrName>style.visibility</p:attrName>
                                        </p:attrNameLst>
                                      </p:cBhvr>
                                      <p:to>
                                        <p:strVal val="visible"/>
                                      </p:to>
                                    </p:set>
                                    <p:animEffect transition="in" filter="fade">
                                      <p:cBhvr>
                                        <p:cTn id="24" dur="500"/>
                                        <p:tgtEl>
                                          <p:spTgt spid="22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22"/>
          <p:cNvSpPr txBox="1">
            <a:spLocks noGrp="1"/>
          </p:cNvSpPr>
          <p:nvPr>
            <p:ph type="title"/>
          </p:nvPr>
        </p:nvSpPr>
        <p:spPr>
          <a:xfrm>
            <a:off x="685800" y="0"/>
            <a:ext cx="77724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Scale Invariant Detection</a:t>
            </a:r>
            <a:endParaRPr/>
          </a:p>
        </p:txBody>
      </p:sp>
      <p:sp>
        <p:nvSpPr>
          <p:cNvPr id="238" name="Google Shape;238;p22"/>
          <p:cNvSpPr txBox="1">
            <a:spLocks noGrp="1"/>
          </p:cNvSpPr>
          <p:nvPr>
            <p:ph type="body" idx="1"/>
          </p:nvPr>
        </p:nvSpPr>
        <p:spPr>
          <a:xfrm>
            <a:off x="685800" y="952500"/>
            <a:ext cx="7772400" cy="8890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sz="2800"/>
              <a:t>A </a:t>
            </a:r>
            <a:r>
              <a:rPr lang="en-US" sz="2800">
                <a:latin typeface="Times New Roman"/>
                <a:ea typeface="Times New Roman"/>
                <a:cs typeface="Times New Roman"/>
                <a:sym typeface="Times New Roman"/>
              </a:rPr>
              <a:t>“</a:t>
            </a:r>
            <a:r>
              <a:rPr lang="en-US" sz="2800"/>
              <a:t>good</a:t>
            </a:r>
            <a:r>
              <a:rPr lang="en-US" sz="2800">
                <a:latin typeface="Times New Roman"/>
                <a:ea typeface="Times New Roman"/>
                <a:cs typeface="Times New Roman"/>
                <a:sym typeface="Times New Roman"/>
              </a:rPr>
              <a:t>”</a:t>
            </a:r>
            <a:r>
              <a:rPr lang="en-US" sz="2800"/>
              <a:t> function for scale detection:</a:t>
            </a:r>
            <a:br>
              <a:rPr lang="en-US" sz="2800"/>
            </a:br>
            <a:r>
              <a:rPr lang="en-US" sz="2800"/>
              <a:t>    has one stable sharp peak</a:t>
            </a:r>
            <a:endParaRPr/>
          </a:p>
        </p:txBody>
      </p:sp>
      <p:grpSp>
        <p:nvGrpSpPr>
          <p:cNvPr id="239" name="Google Shape;239;p22"/>
          <p:cNvGrpSpPr/>
          <p:nvPr/>
        </p:nvGrpSpPr>
        <p:grpSpPr>
          <a:xfrm>
            <a:off x="498475" y="2222500"/>
            <a:ext cx="2503488" cy="1038490"/>
            <a:chOff x="3024" y="1584"/>
            <a:chExt cx="2020" cy="1045"/>
          </a:xfrm>
        </p:grpSpPr>
        <p:grpSp>
          <p:nvGrpSpPr>
            <p:cNvPr id="240" name="Google Shape;240;p22"/>
            <p:cNvGrpSpPr/>
            <p:nvPr/>
          </p:nvGrpSpPr>
          <p:grpSpPr>
            <a:xfrm>
              <a:off x="3024" y="1584"/>
              <a:ext cx="2020" cy="1045"/>
              <a:chOff x="2496" y="1536"/>
              <a:chExt cx="2020" cy="1045"/>
            </a:xfrm>
          </p:grpSpPr>
          <p:cxnSp>
            <p:nvCxnSpPr>
              <p:cNvPr id="241" name="Google Shape;241;p22"/>
              <p:cNvCxnSpPr/>
              <p:nvPr/>
            </p:nvCxnSpPr>
            <p:spPr>
              <a:xfrm>
                <a:off x="2697" y="2253"/>
                <a:ext cx="1552" cy="0"/>
              </a:xfrm>
              <a:prstGeom prst="straightConnector1">
                <a:avLst/>
              </a:prstGeom>
              <a:noFill/>
              <a:ln w="9525" cap="flat" cmpd="sng">
                <a:solidFill>
                  <a:schemeClr val="dk1"/>
                </a:solidFill>
                <a:prstDash val="solid"/>
                <a:round/>
                <a:headEnd type="none" w="med" len="med"/>
                <a:tailEnd type="triangle" w="med" len="med"/>
              </a:ln>
            </p:spPr>
          </p:cxnSp>
          <p:cxnSp>
            <p:nvCxnSpPr>
              <p:cNvPr id="242" name="Google Shape;242;p22"/>
              <p:cNvCxnSpPr/>
              <p:nvPr/>
            </p:nvCxnSpPr>
            <p:spPr>
              <a:xfrm rot="10800000">
                <a:off x="2697" y="1604"/>
                <a:ext cx="0" cy="649"/>
              </a:xfrm>
              <a:prstGeom prst="straightConnector1">
                <a:avLst/>
              </a:prstGeom>
              <a:noFill/>
              <a:ln w="9525" cap="flat" cmpd="sng">
                <a:solidFill>
                  <a:schemeClr val="dk1"/>
                </a:solidFill>
                <a:prstDash val="solid"/>
                <a:round/>
                <a:headEnd type="none" w="med" len="med"/>
                <a:tailEnd type="triangle" w="med" len="med"/>
              </a:ln>
            </p:spPr>
          </p:cxnSp>
          <p:sp>
            <p:nvSpPr>
              <p:cNvPr id="243" name="Google Shape;243;p22"/>
              <p:cNvSpPr txBox="1"/>
              <p:nvPr/>
            </p:nvSpPr>
            <p:spPr>
              <a:xfrm>
                <a:off x="2496" y="1536"/>
                <a:ext cx="208" cy="3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rgbClr val="009900"/>
                    </a:solidFill>
                    <a:latin typeface="Arial"/>
                    <a:ea typeface="Arial"/>
                    <a:cs typeface="Arial"/>
                    <a:sym typeface="Arial"/>
                  </a:rPr>
                  <a:t>f</a:t>
                </a:r>
                <a:endParaRPr sz="1800" i="1">
                  <a:solidFill>
                    <a:srgbClr val="009900"/>
                  </a:solidFill>
                  <a:latin typeface="Arial"/>
                  <a:ea typeface="Arial"/>
                  <a:cs typeface="Arial"/>
                  <a:sym typeface="Arial"/>
                </a:endParaRPr>
              </a:p>
            </p:txBody>
          </p:sp>
          <p:sp>
            <p:nvSpPr>
              <p:cNvPr id="244" name="Google Shape;244;p22"/>
              <p:cNvSpPr txBox="1"/>
              <p:nvPr/>
            </p:nvSpPr>
            <p:spPr>
              <a:xfrm>
                <a:off x="3563" y="2273"/>
                <a:ext cx="953" cy="3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9900"/>
                    </a:solidFill>
                    <a:latin typeface="Arial"/>
                    <a:ea typeface="Arial"/>
                    <a:cs typeface="Arial"/>
                    <a:sym typeface="Arial"/>
                  </a:rPr>
                  <a:t>region size</a:t>
                </a:r>
                <a:endParaRPr sz="1800">
                  <a:solidFill>
                    <a:srgbClr val="009900"/>
                  </a:solidFill>
                  <a:latin typeface="Arial"/>
                  <a:ea typeface="Arial"/>
                  <a:cs typeface="Arial"/>
                  <a:sym typeface="Arial"/>
                </a:endParaRPr>
              </a:p>
            </p:txBody>
          </p:sp>
          <p:sp>
            <p:nvSpPr>
              <p:cNvPr id="245" name="Google Shape;245;p22"/>
              <p:cNvSpPr/>
              <p:nvPr/>
            </p:nvSpPr>
            <p:spPr>
              <a:xfrm>
                <a:off x="3216" y="1665"/>
                <a:ext cx="960" cy="75"/>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2"/>
              <p:cNvSpPr/>
              <p:nvPr/>
            </p:nvSpPr>
            <p:spPr>
              <a:xfrm>
                <a:off x="2832" y="1672"/>
                <a:ext cx="1632" cy="440"/>
              </a:xfrm>
              <a:custGeom>
                <a:avLst/>
                <a:gdLst/>
                <a:ahLst/>
                <a:cxnLst/>
                <a:rect l="l" t="t" r="r" b="b"/>
                <a:pathLst>
                  <a:path w="1632" h="440" extrusionOk="0">
                    <a:moveTo>
                      <a:pt x="0" y="440"/>
                    </a:moveTo>
                    <a:cubicBezTo>
                      <a:pt x="44" y="308"/>
                      <a:pt x="88" y="176"/>
                      <a:pt x="240" y="104"/>
                    </a:cubicBezTo>
                    <a:cubicBezTo>
                      <a:pt x="392" y="32"/>
                      <a:pt x="720" y="16"/>
                      <a:pt x="912" y="8"/>
                    </a:cubicBezTo>
                    <a:cubicBezTo>
                      <a:pt x="1104" y="0"/>
                      <a:pt x="1272" y="32"/>
                      <a:pt x="1392" y="56"/>
                    </a:cubicBezTo>
                    <a:cubicBezTo>
                      <a:pt x="1512" y="80"/>
                      <a:pt x="1572" y="116"/>
                      <a:pt x="1632" y="152"/>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7" name="Google Shape;247;p22"/>
            <p:cNvSpPr txBox="1"/>
            <p:nvPr/>
          </p:nvSpPr>
          <p:spPr>
            <a:xfrm>
              <a:off x="3788" y="1921"/>
              <a:ext cx="678" cy="33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chemeClr val="accent2"/>
                  </a:solidFill>
                  <a:latin typeface="Arial"/>
                  <a:ea typeface="Arial"/>
                  <a:cs typeface="Arial"/>
                  <a:sym typeface="Arial"/>
                </a:rPr>
                <a:t>bad</a:t>
              </a:r>
              <a:endParaRPr sz="2000" i="1">
                <a:solidFill>
                  <a:schemeClr val="accent2"/>
                </a:solidFill>
                <a:latin typeface="Arial"/>
                <a:ea typeface="Arial"/>
                <a:cs typeface="Arial"/>
                <a:sym typeface="Arial"/>
              </a:endParaRPr>
            </a:p>
          </p:txBody>
        </p:sp>
      </p:grpSp>
      <p:grpSp>
        <p:nvGrpSpPr>
          <p:cNvPr id="248" name="Google Shape;248;p22"/>
          <p:cNvGrpSpPr/>
          <p:nvPr/>
        </p:nvGrpSpPr>
        <p:grpSpPr>
          <a:xfrm>
            <a:off x="3241684" y="2159002"/>
            <a:ext cx="2701925" cy="1132417"/>
            <a:chOff x="3024" y="2640"/>
            <a:chExt cx="1976" cy="1005"/>
          </a:xfrm>
        </p:grpSpPr>
        <p:grpSp>
          <p:nvGrpSpPr>
            <p:cNvPr id="249" name="Google Shape;249;p22"/>
            <p:cNvGrpSpPr/>
            <p:nvPr/>
          </p:nvGrpSpPr>
          <p:grpSpPr>
            <a:xfrm>
              <a:off x="3024" y="2640"/>
              <a:ext cx="1976" cy="1005"/>
              <a:chOff x="2736" y="2544"/>
              <a:chExt cx="1976" cy="1005"/>
            </a:xfrm>
          </p:grpSpPr>
          <p:cxnSp>
            <p:nvCxnSpPr>
              <p:cNvPr id="250" name="Google Shape;250;p22"/>
              <p:cNvCxnSpPr/>
              <p:nvPr/>
            </p:nvCxnSpPr>
            <p:spPr>
              <a:xfrm>
                <a:off x="2937" y="3261"/>
                <a:ext cx="1552" cy="0"/>
              </a:xfrm>
              <a:prstGeom prst="straightConnector1">
                <a:avLst/>
              </a:prstGeom>
              <a:noFill/>
              <a:ln w="9525" cap="flat" cmpd="sng">
                <a:solidFill>
                  <a:schemeClr val="dk1"/>
                </a:solidFill>
                <a:prstDash val="solid"/>
                <a:round/>
                <a:headEnd type="none" w="med" len="med"/>
                <a:tailEnd type="triangle" w="med" len="med"/>
              </a:ln>
            </p:spPr>
          </p:cxnSp>
          <p:cxnSp>
            <p:nvCxnSpPr>
              <p:cNvPr id="251" name="Google Shape;251;p22"/>
              <p:cNvCxnSpPr/>
              <p:nvPr/>
            </p:nvCxnSpPr>
            <p:spPr>
              <a:xfrm rot="10800000">
                <a:off x="2937" y="2612"/>
                <a:ext cx="0" cy="649"/>
              </a:xfrm>
              <a:prstGeom prst="straightConnector1">
                <a:avLst/>
              </a:prstGeom>
              <a:noFill/>
              <a:ln w="9525" cap="flat" cmpd="sng">
                <a:solidFill>
                  <a:schemeClr val="dk1"/>
                </a:solidFill>
                <a:prstDash val="solid"/>
                <a:round/>
                <a:headEnd type="none" w="med" len="med"/>
                <a:tailEnd type="triangle" w="med" len="med"/>
              </a:ln>
            </p:spPr>
          </p:cxnSp>
          <p:sp>
            <p:nvSpPr>
              <p:cNvPr id="252" name="Google Shape;252;p22"/>
              <p:cNvSpPr txBox="1"/>
              <p:nvPr/>
            </p:nvSpPr>
            <p:spPr>
              <a:xfrm>
                <a:off x="2736" y="2544"/>
                <a:ext cx="207" cy="3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rgbClr val="009900"/>
                    </a:solidFill>
                    <a:latin typeface="Arial"/>
                    <a:ea typeface="Arial"/>
                    <a:cs typeface="Arial"/>
                    <a:sym typeface="Arial"/>
                  </a:rPr>
                  <a:t>f</a:t>
                </a:r>
                <a:endParaRPr sz="1800" i="1">
                  <a:solidFill>
                    <a:srgbClr val="009900"/>
                  </a:solidFill>
                  <a:latin typeface="Arial"/>
                  <a:ea typeface="Arial"/>
                  <a:cs typeface="Arial"/>
                  <a:sym typeface="Arial"/>
                </a:endParaRPr>
              </a:p>
            </p:txBody>
          </p:sp>
          <p:sp>
            <p:nvSpPr>
              <p:cNvPr id="253" name="Google Shape;253;p22"/>
              <p:cNvSpPr txBox="1"/>
              <p:nvPr/>
            </p:nvSpPr>
            <p:spPr>
              <a:xfrm>
                <a:off x="3848" y="3278"/>
                <a:ext cx="864" cy="2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9900"/>
                    </a:solidFill>
                    <a:latin typeface="Arial"/>
                    <a:ea typeface="Arial"/>
                    <a:cs typeface="Arial"/>
                    <a:sym typeface="Arial"/>
                  </a:rPr>
                  <a:t>region size</a:t>
                </a:r>
                <a:endParaRPr sz="1800">
                  <a:solidFill>
                    <a:srgbClr val="009900"/>
                  </a:solidFill>
                  <a:latin typeface="Arial"/>
                  <a:ea typeface="Arial"/>
                  <a:cs typeface="Arial"/>
                  <a:sym typeface="Arial"/>
                </a:endParaRPr>
              </a:p>
            </p:txBody>
          </p:sp>
          <p:sp>
            <p:nvSpPr>
              <p:cNvPr id="254" name="Google Shape;254;p22"/>
              <p:cNvSpPr/>
              <p:nvPr/>
            </p:nvSpPr>
            <p:spPr>
              <a:xfrm>
                <a:off x="3216" y="2736"/>
                <a:ext cx="77" cy="6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22"/>
              <p:cNvSpPr/>
              <p:nvPr/>
            </p:nvSpPr>
            <p:spPr>
              <a:xfrm>
                <a:off x="3120" y="2688"/>
                <a:ext cx="1344" cy="384"/>
              </a:xfrm>
              <a:custGeom>
                <a:avLst/>
                <a:gdLst/>
                <a:ahLst/>
                <a:cxnLst/>
                <a:rect l="l" t="t" r="r" b="b"/>
                <a:pathLst>
                  <a:path w="1344" h="384" extrusionOk="0">
                    <a:moveTo>
                      <a:pt x="0" y="384"/>
                    </a:moveTo>
                    <a:cubicBezTo>
                      <a:pt x="24" y="248"/>
                      <a:pt x="48" y="112"/>
                      <a:pt x="144" y="96"/>
                    </a:cubicBezTo>
                    <a:cubicBezTo>
                      <a:pt x="240" y="80"/>
                      <a:pt x="448" y="280"/>
                      <a:pt x="576" y="288"/>
                    </a:cubicBezTo>
                    <a:cubicBezTo>
                      <a:pt x="704" y="296"/>
                      <a:pt x="832" y="144"/>
                      <a:pt x="912" y="144"/>
                    </a:cubicBezTo>
                    <a:cubicBezTo>
                      <a:pt x="992" y="144"/>
                      <a:pt x="1016" y="312"/>
                      <a:pt x="1056" y="288"/>
                    </a:cubicBezTo>
                    <a:cubicBezTo>
                      <a:pt x="1096" y="264"/>
                      <a:pt x="1104" y="0"/>
                      <a:pt x="1152" y="0"/>
                    </a:cubicBezTo>
                    <a:cubicBezTo>
                      <a:pt x="1200" y="0"/>
                      <a:pt x="1272" y="144"/>
                      <a:pt x="1344" y="288"/>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22"/>
              <p:cNvSpPr/>
              <p:nvPr/>
            </p:nvSpPr>
            <p:spPr>
              <a:xfrm>
                <a:off x="4011" y="2798"/>
                <a:ext cx="77" cy="6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22"/>
              <p:cNvSpPr/>
              <p:nvPr/>
            </p:nvSpPr>
            <p:spPr>
              <a:xfrm>
                <a:off x="4240" y="2661"/>
                <a:ext cx="77" cy="68"/>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8" name="Google Shape;258;p22"/>
            <p:cNvSpPr txBox="1"/>
            <p:nvPr/>
          </p:nvSpPr>
          <p:spPr>
            <a:xfrm>
              <a:off x="3787" y="3024"/>
              <a:ext cx="485" cy="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chemeClr val="accent2"/>
                  </a:solidFill>
                  <a:latin typeface="Arial"/>
                  <a:ea typeface="Arial"/>
                  <a:cs typeface="Arial"/>
                  <a:sym typeface="Arial"/>
                </a:rPr>
                <a:t>bad</a:t>
              </a:r>
              <a:endParaRPr sz="2000" i="1">
                <a:solidFill>
                  <a:schemeClr val="accent2"/>
                </a:solidFill>
                <a:latin typeface="Arial"/>
                <a:ea typeface="Arial"/>
                <a:cs typeface="Arial"/>
                <a:sym typeface="Arial"/>
              </a:endParaRPr>
            </a:p>
          </p:txBody>
        </p:sp>
      </p:grpSp>
      <p:grpSp>
        <p:nvGrpSpPr>
          <p:cNvPr id="259" name="Google Shape;259;p22"/>
          <p:cNvGrpSpPr/>
          <p:nvPr/>
        </p:nvGrpSpPr>
        <p:grpSpPr>
          <a:xfrm>
            <a:off x="6061084" y="2159003"/>
            <a:ext cx="2701925" cy="1086115"/>
            <a:chOff x="192" y="1632"/>
            <a:chExt cx="1976" cy="1024"/>
          </a:xfrm>
        </p:grpSpPr>
        <p:grpSp>
          <p:nvGrpSpPr>
            <p:cNvPr id="260" name="Google Shape;260;p22"/>
            <p:cNvGrpSpPr/>
            <p:nvPr/>
          </p:nvGrpSpPr>
          <p:grpSpPr>
            <a:xfrm>
              <a:off x="192" y="1632"/>
              <a:ext cx="1976" cy="1024"/>
              <a:chOff x="480" y="1553"/>
              <a:chExt cx="2445" cy="1439"/>
            </a:xfrm>
          </p:grpSpPr>
          <p:cxnSp>
            <p:nvCxnSpPr>
              <p:cNvPr id="261" name="Google Shape;261;p22"/>
              <p:cNvCxnSpPr/>
              <p:nvPr/>
            </p:nvCxnSpPr>
            <p:spPr>
              <a:xfrm>
                <a:off x="729" y="2561"/>
                <a:ext cx="1920" cy="0"/>
              </a:xfrm>
              <a:prstGeom prst="straightConnector1">
                <a:avLst/>
              </a:prstGeom>
              <a:noFill/>
              <a:ln w="9525" cap="flat" cmpd="sng">
                <a:solidFill>
                  <a:schemeClr val="dk1"/>
                </a:solidFill>
                <a:prstDash val="solid"/>
                <a:round/>
                <a:headEnd type="none" w="med" len="med"/>
                <a:tailEnd type="triangle" w="med" len="med"/>
              </a:ln>
            </p:spPr>
          </p:cxnSp>
          <p:cxnSp>
            <p:nvCxnSpPr>
              <p:cNvPr id="262" name="Google Shape;262;p22"/>
              <p:cNvCxnSpPr/>
              <p:nvPr/>
            </p:nvCxnSpPr>
            <p:spPr>
              <a:xfrm rot="10800000">
                <a:off x="729" y="1649"/>
                <a:ext cx="0" cy="912"/>
              </a:xfrm>
              <a:prstGeom prst="straightConnector1">
                <a:avLst/>
              </a:prstGeom>
              <a:noFill/>
              <a:ln w="9525" cap="flat" cmpd="sng">
                <a:solidFill>
                  <a:schemeClr val="dk1"/>
                </a:solidFill>
                <a:prstDash val="solid"/>
                <a:round/>
                <a:headEnd type="none" w="med" len="med"/>
                <a:tailEnd type="triangle" w="med" len="med"/>
              </a:ln>
            </p:spPr>
          </p:cxnSp>
          <p:sp>
            <p:nvSpPr>
              <p:cNvPr id="263" name="Google Shape;263;p22"/>
              <p:cNvSpPr txBox="1"/>
              <p:nvPr/>
            </p:nvSpPr>
            <p:spPr>
              <a:xfrm>
                <a:off x="480" y="1553"/>
                <a:ext cx="256" cy="5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rgbClr val="009900"/>
                    </a:solidFill>
                    <a:latin typeface="Arial"/>
                    <a:ea typeface="Arial"/>
                    <a:cs typeface="Arial"/>
                    <a:sym typeface="Arial"/>
                  </a:rPr>
                  <a:t>f</a:t>
                </a:r>
                <a:endParaRPr sz="1800" i="1">
                  <a:solidFill>
                    <a:srgbClr val="009900"/>
                  </a:solidFill>
                  <a:latin typeface="Arial"/>
                  <a:ea typeface="Arial"/>
                  <a:cs typeface="Arial"/>
                  <a:sym typeface="Arial"/>
                </a:endParaRPr>
              </a:p>
            </p:txBody>
          </p:sp>
          <p:sp>
            <p:nvSpPr>
              <p:cNvPr id="264" name="Google Shape;264;p22"/>
              <p:cNvSpPr txBox="1"/>
              <p:nvPr/>
            </p:nvSpPr>
            <p:spPr>
              <a:xfrm>
                <a:off x="1856" y="2587"/>
                <a:ext cx="1069" cy="4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9900"/>
                    </a:solidFill>
                    <a:latin typeface="Arial"/>
                    <a:ea typeface="Arial"/>
                    <a:cs typeface="Arial"/>
                    <a:sym typeface="Arial"/>
                  </a:rPr>
                  <a:t>region size</a:t>
                </a:r>
                <a:endParaRPr sz="1800">
                  <a:solidFill>
                    <a:srgbClr val="009900"/>
                  </a:solidFill>
                  <a:latin typeface="Arial"/>
                  <a:ea typeface="Arial"/>
                  <a:cs typeface="Arial"/>
                  <a:sym typeface="Arial"/>
                </a:endParaRPr>
              </a:p>
            </p:txBody>
          </p:sp>
          <p:sp>
            <p:nvSpPr>
              <p:cNvPr id="265" name="Google Shape;265;p22"/>
              <p:cNvSpPr/>
              <p:nvPr/>
            </p:nvSpPr>
            <p:spPr>
              <a:xfrm>
                <a:off x="960" y="1849"/>
                <a:ext cx="1632" cy="568"/>
              </a:xfrm>
              <a:custGeom>
                <a:avLst/>
                <a:gdLst/>
                <a:ahLst/>
                <a:cxnLst/>
                <a:rect l="l" t="t" r="r" b="b"/>
                <a:pathLst>
                  <a:path w="1632" h="568" extrusionOk="0">
                    <a:moveTo>
                      <a:pt x="0" y="568"/>
                    </a:moveTo>
                    <a:cubicBezTo>
                      <a:pt x="68" y="324"/>
                      <a:pt x="136" y="80"/>
                      <a:pt x="288" y="40"/>
                    </a:cubicBezTo>
                    <a:cubicBezTo>
                      <a:pt x="440" y="0"/>
                      <a:pt x="728" y="256"/>
                      <a:pt x="912" y="328"/>
                    </a:cubicBezTo>
                    <a:cubicBezTo>
                      <a:pt x="1096" y="400"/>
                      <a:pt x="1272" y="440"/>
                      <a:pt x="1392" y="472"/>
                    </a:cubicBezTo>
                    <a:cubicBezTo>
                      <a:pt x="1512" y="504"/>
                      <a:pt x="1572" y="512"/>
                      <a:pt x="1632" y="5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22"/>
              <p:cNvSpPr/>
              <p:nvPr/>
            </p:nvSpPr>
            <p:spPr>
              <a:xfrm>
                <a:off x="1248" y="1841"/>
                <a:ext cx="96" cy="96"/>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7" name="Google Shape;267;p22"/>
            <p:cNvSpPr txBox="1"/>
            <p:nvPr/>
          </p:nvSpPr>
          <p:spPr>
            <a:xfrm>
              <a:off x="1152" y="1728"/>
              <a:ext cx="672" cy="3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chemeClr val="accent2"/>
                  </a:solidFill>
                  <a:latin typeface="Arial"/>
                  <a:ea typeface="Arial"/>
                  <a:cs typeface="Arial"/>
                  <a:sym typeface="Arial"/>
                </a:rPr>
                <a:t>Good </a:t>
              </a:r>
              <a:r>
                <a:rPr lang="en-US" sz="2000">
                  <a:solidFill>
                    <a:schemeClr val="accent2"/>
                  </a:solidFill>
                  <a:latin typeface="Arial"/>
                  <a:ea typeface="Arial"/>
                  <a:cs typeface="Arial"/>
                  <a:sym typeface="Arial"/>
                </a:rPr>
                <a:t>!</a:t>
              </a:r>
              <a:endParaRPr sz="2000">
                <a:solidFill>
                  <a:schemeClr val="accent2"/>
                </a:solidFill>
                <a:latin typeface="Arial"/>
                <a:ea typeface="Arial"/>
                <a:cs typeface="Arial"/>
                <a:sym typeface="Arial"/>
              </a:endParaRPr>
            </a:p>
          </p:txBody>
        </p:sp>
      </p:grpSp>
      <p:sp>
        <p:nvSpPr>
          <p:cNvPr id="268" name="Google Shape;268;p22"/>
          <p:cNvSpPr/>
          <p:nvPr/>
        </p:nvSpPr>
        <p:spPr>
          <a:xfrm>
            <a:off x="762000" y="3683000"/>
            <a:ext cx="8001000" cy="12065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For usual images: a good function would be one which responds to contrast (sharp local intensity change)</a:t>
            </a:r>
            <a:endParaRPr/>
          </a:p>
        </p:txBody>
      </p:sp>
      <p:sp>
        <p:nvSpPr>
          <p:cNvPr id="270" name="Google Shape;270;p22"/>
          <p:cNvSpPr txBox="1">
            <a:spLocks noGrp="1"/>
          </p:cNvSpPr>
          <p:nvPr>
            <p:ph type="sldNum" idx="12"/>
          </p:nvPr>
        </p:nvSpPr>
        <p:spPr>
          <a:xfrm>
            <a:off x="6324600" y="5347234"/>
            <a:ext cx="1003498"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17972646"/>
      </p:ext>
    </p:extLst>
  </p:cSld>
  <p:clrMapOvr>
    <a:masterClrMapping/>
  </p:clrMapOvr>
  <mc:AlternateContent xmlns:mc="http://schemas.openxmlformats.org/markup-compatibility/2006">
    <mc:Choice xmlns:p14="http://schemas.microsoft.com/office/powerpoint/2010/main" Requires="p14">
      <p:transition spd="slow" p14:dur="2000" advTm="55282"/>
    </mc:Choice>
    <mc:Fallback>
      <p:transition spd="slow" advTm="5528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6"/>
          <p:cNvSpPr>
            <a:spLocks noGrp="1" noChangeArrowheads="1"/>
          </p:cNvSpPr>
          <p:nvPr>
            <p:ph type="sldNum" sz="quarter" idx="4294967295"/>
          </p:nvPr>
        </p:nvSpPr>
        <p:spPr>
          <a:xfrm>
            <a:off x="6553200" y="5397503"/>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72D0DE4-F20B-4D6A-B683-CABA386F669B}" type="slidenum">
              <a:rPr lang="en-US" sz="1400"/>
              <a:pPr eaLnBrk="1" hangingPunct="1"/>
              <a:t>14</a:t>
            </a:fld>
            <a:endParaRPr lang="en-US" sz="1400"/>
          </a:p>
        </p:txBody>
      </p:sp>
      <p:pic>
        <p:nvPicPr>
          <p:cNvPr id="86018" name="Picture 3" descr="C:\data\InterestPointEval\PaperData\seattle\138289168_xXuQv-O.jpg"/>
          <p:cNvPicPr>
            <a:picLocks noChangeAspect="1" noChangeArrowheads="1"/>
          </p:cNvPicPr>
          <p:nvPr/>
        </p:nvPicPr>
        <p:blipFill>
          <a:blip r:embed="rId3">
            <a:extLst>
              <a:ext uri="{28A0092B-C50C-407E-A947-70E740481C1C}">
                <a14:useLocalDpi xmlns:a14="http://schemas.microsoft.com/office/drawing/2010/main" val="0"/>
              </a:ext>
            </a:extLst>
          </a:blip>
          <a:srcRect l="35747" t="3931" r="34705" b="44112"/>
          <a:stretch>
            <a:fillRect/>
          </a:stretch>
        </p:blipFill>
        <p:spPr bwMode="auto">
          <a:xfrm>
            <a:off x="3190875" y="1533265"/>
            <a:ext cx="1614488" cy="1583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6019" name="Oval 5"/>
          <p:cNvSpPr>
            <a:spLocks noChangeArrowheads="1"/>
          </p:cNvSpPr>
          <p:nvPr/>
        </p:nvSpPr>
        <p:spPr bwMode="auto">
          <a:xfrm>
            <a:off x="3557588" y="1813719"/>
            <a:ext cx="762000" cy="635000"/>
          </a:xfrm>
          <a:prstGeom prst="ellipse">
            <a:avLst/>
          </a:prstGeom>
          <a:solidFill>
            <a:srgbClr val="000000">
              <a:alpha val="50195"/>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b="1">
              <a:latin typeface="Times New Roman" panose="02020603050405020304" pitchFamily="18" charset="0"/>
            </a:endParaRPr>
          </a:p>
        </p:txBody>
      </p:sp>
      <p:sp>
        <p:nvSpPr>
          <p:cNvPr id="8" name="Rectangle 4"/>
          <p:cNvSpPr>
            <a:spLocks noGrp="1" noChangeArrowheads="1"/>
          </p:cNvSpPr>
          <p:nvPr>
            <p:ph type="title" idx="4294967295"/>
            <p:custDataLst>
              <p:tags r:id="rId1"/>
            </p:custDataLst>
          </p:nvPr>
        </p:nvSpPr>
        <p:spPr>
          <a:xfrm>
            <a:off x="685800" y="63500"/>
            <a:ext cx="7772400" cy="698500"/>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ormAutofit/>
          </a:bodyPr>
          <a:lstStyle/>
          <a:p>
            <a:pPr>
              <a:lnSpc>
                <a:spcPct val="90000"/>
              </a:lnSpc>
              <a:defRPr/>
            </a:pPr>
            <a:r>
              <a:rPr lang="en-US" sz="3800" dirty="0">
                <a:solidFill>
                  <a:srgbClr val="000090"/>
                </a:solidFill>
                <a:latin typeface="Kalinga" charset="0"/>
                <a:ea typeface="+mj-ea"/>
                <a:cs typeface="Kalinga" charset="0"/>
              </a:rPr>
              <a:t>Scale</a:t>
            </a:r>
          </a:p>
        </p:txBody>
      </p:sp>
      <p:grpSp>
        <p:nvGrpSpPr>
          <p:cNvPr id="86021" name="Group 1"/>
          <p:cNvGrpSpPr>
            <a:grpSpLocks/>
          </p:cNvGrpSpPr>
          <p:nvPr/>
        </p:nvGrpSpPr>
        <p:grpSpPr bwMode="auto">
          <a:xfrm>
            <a:off x="1025525" y="1539875"/>
            <a:ext cx="1612900" cy="1583532"/>
            <a:chOff x="3705308" y="2353586"/>
            <a:chExt cx="1614115" cy="1900362"/>
          </a:xfrm>
        </p:grpSpPr>
        <p:pic>
          <p:nvPicPr>
            <p:cNvPr id="86025" name="Picture 3" descr="C:\data\InterestPointEval\PaperData\seattle\138289168_xXuQv-O.jpg"/>
            <p:cNvPicPr>
              <a:picLocks noChangeAspect="1" noChangeArrowheads="1"/>
            </p:cNvPicPr>
            <p:nvPr/>
          </p:nvPicPr>
          <p:blipFill>
            <a:blip r:embed="rId3">
              <a:extLst>
                <a:ext uri="{28A0092B-C50C-407E-A947-70E740481C1C}">
                  <a14:useLocalDpi xmlns:a14="http://schemas.microsoft.com/office/drawing/2010/main" val="0"/>
                </a:ext>
              </a:extLst>
            </a:blip>
            <a:srcRect l="35747" t="3931" r="34705" b="44112"/>
            <a:stretch>
              <a:fillRect/>
            </a:stretch>
          </p:blipFill>
          <p:spPr bwMode="auto">
            <a:xfrm>
              <a:off x="3705308" y="2353586"/>
              <a:ext cx="1614115" cy="190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6026" name="Oval 20"/>
            <p:cNvSpPr>
              <a:spLocks noChangeArrowheads="1"/>
            </p:cNvSpPr>
            <p:nvPr/>
          </p:nvSpPr>
          <p:spPr bwMode="auto">
            <a:xfrm>
              <a:off x="4204905" y="2831326"/>
              <a:ext cx="487028" cy="465151"/>
            </a:xfrm>
            <a:prstGeom prst="ellipse">
              <a:avLst/>
            </a:prstGeom>
            <a:noFill/>
            <a:ln w="19050">
              <a:solidFill>
                <a:srgbClr val="FFFF00"/>
              </a:solidFill>
              <a:round/>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b="1">
                <a:latin typeface="Times New Roman" panose="02020603050405020304" pitchFamily="18" charset="0"/>
              </a:endParaRPr>
            </a:p>
          </p:txBody>
        </p:sp>
      </p:grpSp>
      <p:pic>
        <p:nvPicPr>
          <p:cNvPr id="86022" name="Picture 2" descr="http://lh6.ggpht.com/_8ce_Z70xgCg/Sh8ANnA49lI/AAAAAAAAAr4/_woA4gZMPUA/LoG_hat2_thumb%5B2%5D.gif?imgmax=8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076" y="1603375"/>
            <a:ext cx="2524125" cy="2509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6023" name="Oval 2"/>
          <p:cNvSpPr>
            <a:spLocks noChangeArrowheads="1"/>
          </p:cNvSpPr>
          <p:nvPr/>
        </p:nvSpPr>
        <p:spPr bwMode="auto">
          <a:xfrm>
            <a:off x="3711584" y="1940719"/>
            <a:ext cx="454025" cy="381000"/>
          </a:xfrm>
          <a:prstGeom prst="ellipse">
            <a:avLst/>
          </a:prstGeom>
          <a:solidFill>
            <a:srgbClr val="FFFFFF">
              <a:alpha val="76077"/>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b="1">
              <a:latin typeface="Times New Roman" panose="02020603050405020304" pitchFamily="18" charset="0"/>
            </a:endParaRPr>
          </a:p>
        </p:txBody>
      </p:sp>
      <p:sp>
        <p:nvSpPr>
          <p:cNvPr id="86024" name="TextBox 6"/>
          <p:cNvSpPr txBox="1">
            <a:spLocks noChangeArrowheads="1"/>
          </p:cNvSpPr>
          <p:nvPr/>
        </p:nvSpPr>
        <p:spPr bwMode="auto">
          <a:xfrm>
            <a:off x="1025534" y="3381379"/>
            <a:ext cx="369887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a:t>The Laplacian has a maximal response when the difference between the </a:t>
            </a:r>
            <a:r>
              <a:rPr lang="ja-JP" altLang="en-US" sz="1800"/>
              <a:t>“</a:t>
            </a:r>
            <a:r>
              <a:rPr lang="en-US" altLang="ja-JP" sz="1800"/>
              <a:t>inside</a:t>
            </a:r>
            <a:r>
              <a:rPr lang="ja-JP" altLang="en-US" sz="1800"/>
              <a:t>”</a:t>
            </a:r>
            <a:r>
              <a:rPr lang="en-US" altLang="ja-JP" sz="1800"/>
              <a:t> and </a:t>
            </a:r>
            <a:r>
              <a:rPr lang="ja-JP" altLang="en-US" sz="1800"/>
              <a:t>“</a:t>
            </a:r>
            <a:r>
              <a:rPr lang="en-US" altLang="ja-JP" sz="1800"/>
              <a:t>outside</a:t>
            </a:r>
            <a:r>
              <a:rPr lang="ja-JP" altLang="en-US" sz="1800"/>
              <a:t>”</a:t>
            </a:r>
            <a:r>
              <a:rPr lang="en-US" altLang="ja-JP" sz="1800"/>
              <a:t> of the filter is greatest.</a:t>
            </a:r>
            <a:endParaRPr lang="en-US" sz="1800"/>
          </a:p>
        </p:txBody>
      </p:sp>
    </p:spTree>
    <p:extLst>
      <p:ext uri="{BB962C8B-B14F-4D97-AF65-F5344CB8AC3E}">
        <p14:creationId xmlns:p14="http://schemas.microsoft.com/office/powerpoint/2010/main" val="1967603434"/>
      </p:ext>
    </p:extLst>
  </p:cSld>
  <p:clrMapOvr>
    <a:masterClrMapping/>
  </p:clrMapOvr>
  <p:transition spd="slow" advTm="57577"/>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3"/>
          <p:cNvSpPr txBox="1">
            <a:spLocks noGrp="1"/>
          </p:cNvSpPr>
          <p:nvPr>
            <p:ph type="title"/>
          </p:nvPr>
        </p:nvSpPr>
        <p:spPr>
          <a:xfrm>
            <a:off x="685800" y="0"/>
            <a:ext cx="77724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Scale Invariant Detection</a:t>
            </a:r>
            <a:endParaRPr/>
          </a:p>
        </p:txBody>
      </p:sp>
      <p:sp>
        <p:nvSpPr>
          <p:cNvPr id="277" name="Google Shape;277;p23"/>
          <p:cNvSpPr txBox="1">
            <a:spLocks noGrp="1"/>
          </p:cNvSpPr>
          <p:nvPr>
            <p:ph type="body" idx="1"/>
          </p:nvPr>
        </p:nvSpPr>
        <p:spPr>
          <a:xfrm>
            <a:off x="533400" y="1016000"/>
            <a:ext cx="7772400" cy="8890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sz="2800"/>
              <a:t>Functions for determining scale</a:t>
            </a:r>
            <a:endParaRPr/>
          </a:p>
        </p:txBody>
      </p:sp>
      <p:pic>
        <p:nvPicPr>
          <p:cNvPr id="278" name="Google Shape;278;p23"/>
          <p:cNvPicPr preferRelativeResize="0"/>
          <p:nvPr/>
        </p:nvPicPr>
        <p:blipFill rotWithShape="1">
          <a:blip r:embed="rId3">
            <a:alphaModFix/>
          </a:blip>
          <a:srcRect/>
          <a:stretch/>
        </p:blipFill>
        <p:spPr>
          <a:xfrm>
            <a:off x="1295400" y="4382823"/>
            <a:ext cx="3276600" cy="760677"/>
          </a:xfrm>
          <a:prstGeom prst="rect">
            <a:avLst/>
          </a:prstGeom>
          <a:solidFill>
            <a:srgbClr val="67D967"/>
          </a:solidFill>
          <a:ln>
            <a:noFill/>
          </a:ln>
        </p:spPr>
      </p:pic>
      <p:pic>
        <p:nvPicPr>
          <p:cNvPr id="279" name="Google Shape;279;p23"/>
          <p:cNvPicPr preferRelativeResize="0"/>
          <p:nvPr/>
        </p:nvPicPr>
        <p:blipFill rotWithShape="1">
          <a:blip r:embed="rId4">
            <a:alphaModFix/>
          </a:blip>
          <a:srcRect/>
          <a:stretch/>
        </p:blipFill>
        <p:spPr>
          <a:xfrm>
            <a:off x="457200" y="1968500"/>
            <a:ext cx="4311650" cy="474928"/>
          </a:xfrm>
          <a:prstGeom prst="rect">
            <a:avLst/>
          </a:prstGeom>
          <a:solidFill>
            <a:srgbClr val="67D967"/>
          </a:solidFill>
          <a:ln>
            <a:noFill/>
          </a:ln>
        </p:spPr>
      </p:pic>
      <p:pic>
        <p:nvPicPr>
          <p:cNvPr id="280" name="Google Shape;280;p23"/>
          <p:cNvPicPr preferRelativeResize="0"/>
          <p:nvPr/>
        </p:nvPicPr>
        <p:blipFill rotWithShape="1">
          <a:blip r:embed="rId5">
            <a:alphaModFix/>
          </a:blip>
          <a:srcRect/>
          <a:stretch/>
        </p:blipFill>
        <p:spPr>
          <a:xfrm>
            <a:off x="457200" y="2971271"/>
            <a:ext cx="3886200" cy="342636"/>
          </a:xfrm>
          <a:prstGeom prst="rect">
            <a:avLst/>
          </a:prstGeom>
          <a:solidFill>
            <a:srgbClr val="67D967"/>
          </a:solidFill>
          <a:ln>
            <a:noFill/>
          </a:ln>
        </p:spPr>
      </p:pic>
      <p:pic>
        <p:nvPicPr>
          <p:cNvPr id="281" name="Google Shape;281;p23"/>
          <p:cNvPicPr preferRelativeResize="0"/>
          <p:nvPr/>
        </p:nvPicPr>
        <p:blipFill rotWithShape="1">
          <a:blip r:embed="rId6">
            <a:alphaModFix/>
          </a:blip>
          <a:srcRect/>
          <a:stretch/>
        </p:blipFill>
        <p:spPr>
          <a:xfrm>
            <a:off x="5715007" y="1016002"/>
            <a:ext cx="3084513" cy="433917"/>
          </a:xfrm>
          <a:prstGeom prst="rect">
            <a:avLst/>
          </a:prstGeom>
          <a:solidFill>
            <a:srgbClr val="67D967"/>
          </a:solidFill>
          <a:ln>
            <a:noFill/>
          </a:ln>
        </p:spPr>
      </p:pic>
      <p:sp>
        <p:nvSpPr>
          <p:cNvPr id="282" name="Google Shape;282;p23"/>
          <p:cNvSpPr txBox="1"/>
          <p:nvPr/>
        </p:nvSpPr>
        <p:spPr>
          <a:xfrm>
            <a:off x="398472" y="1460500"/>
            <a:ext cx="1216025" cy="38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Kernels:</a:t>
            </a:r>
            <a:endParaRPr sz="1800">
              <a:solidFill>
                <a:schemeClr val="dk1"/>
              </a:solidFill>
              <a:latin typeface="Arial"/>
              <a:ea typeface="Arial"/>
              <a:cs typeface="Arial"/>
              <a:sym typeface="Arial"/>
            </a:endParaRPr>
          </a:p>
        </p:txBody>
      </p:sp>
      <p:sp>
        <p:nvSpPr>
          <p:cNvPr id="283" name="Google Shape;283;p23"/>
          <p:cNvSpPr txBox="1"/>
          <p:nvPr/>
        </p:nvSpPr>
        <p:spPr>
          <a:xfrm>
            <a:off x="542932" y="3915838"/>
            <a:ext cx="3419475" cy="3307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where Gaussian</a:t>
            </a:r>
            <a:endParaRPr sz="2000" dirty="0">
              <a:solidFill>
                <a:schemeClr val="dk1"/>
              </a:solidFill>
              <a:latin typeface="Arial"/>
              <a:ea typeface="Arial"/>
              <a:cs typeface="Arial"/>
              <a:sym typeface="Arial"/>
            </a:endParaRPr>
          </a:p>
        </p:txBody>
      </p:sp>
      <p:pic>
        <p:nvPicPr>
          <p:cNvPr id="284" name="Google Shape;284;p23"/>
          <p:cNvPicPr preferRelativeResize="0"/>
          <p:nvPr/>
        </p:nvPicPr>
        <p:blipFill rotWithShape="1">
          <a:blip r:embed="rId7">
            <a:alphaModFix/>
          </a:blip>
          <a:srcRect/>
          <a:stretch/>
        </p:blipFill>
        <p:spPr>
          <a:xfrm>
            <a:off x="4953000" y="1714505"/>
            <a:ext cx="3810000" cy="2512219"/>
          </a:xfrm>
          <a:prstGeom prst="rect">
            <a:avLst/>
          </a:prstGeom>
          <a:noFill/>
          <a:ln>
            <a:noFill/>
          </a:ln>
        </p:spPr>
      </p:pic>
      <p:sp>
        <p:nvSpPr>
          <p:cNvPr id="285" name="Google Shape;285;p23"/>
          <p:cNvSpPr txBox="1"/>
          <p:nvPr/>
        </p:nvSpPr>
        <p:spPr>
          <a:xfrm>
            <a:off x="609600" y="2413005"/>
            <a:ext cx="1981200" cy="3307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rgbClr val="0033CC"/>
                </a:solidFill>
                <a:latin typeface="Arial"/>
                <a:ea typeface="Arial"/>
                <a:cs typeface="Arial"/>
                <a:sym typeface="Arial"/>
              </a:rPr>
              <a:t>(</a:t>
            </a:r>
            <a:r>
              <a:rPr lang="en-US" sz="2000" dirty="0" err="1">
                <a:solidFill>
                  <a:srgbClr val="0033CC"/>
                </a:solidFill>
                <a:latin typeface="Arial"/>
                <a:ea typeface="Arial"/>
                <a:cs typeface="Arial"/>
                <a:sym typeface="Arial"/>
              </a:rPr>
              <a:t>Laplacian</a:t>
            </a:r>
            <a:r>
              <a:rPr lang="en-US" sz="2000" dirty="0">
                <a:solidFill>
                  <a:srgbClr val="0033CC"/>
                </a:solidFill>
                <a:latin typeface="Arial"/>
                <a:ea typeface="Arial"/>
                <a:cs typeface="Arial"/>
                <a:sym typeface="Arial"/>
              </a:rPr>
              <a:t>)</a:t>
            </a:r>
            <a:endParaRPr sz="2000" dirty="0">
              <a:solidFill>
                <a:srgbClr val="0033CC"/>
              </a:solidFill>
              <a:latin typeface="Arial"/>
              <a:ea typeface="Arial"/>
              <a:cs typeface="Arial"/>
              <a:sym typeface="Arial"/>
            </a:endParaRPr>
          </a:p>
        </p:txBody>
      </p:sp>
      <p:sp>
        <p:nvSpPr>
          <p:cNvPr id="286" name="Google Shape;286;p23"/>
          <p:cNvSpPr txBox="1"/>
          <p:nvPr/>
        </p:nvSpPr>
        <p:spPr>
          <a:xfrm>
            <a:off x="549275" y="3288775"/>
            <a:ext cx="2803525" cy="3307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rgbClr val="0033CC"/>
                </a:solidFill>
                <a:latin typeface="Arial"/>
                <a:ea typeface="Arial"/>
                <a:cs typeface="Arial"/>
                <a:sym typeface="Arial"/>
              </a:rPr>
              <a:t>(Difference of Gaussians)</a:t>
            </a:r>
            <a:endParaRPr sz="2000" dirty="0">
              <a:solidFill>
                <a:srgbClr val="0033CC"/>
              </a:solidFill>
              <a:latin typeface="Arial"/>
              <a:ea typeface="Arial"/>
              <a:cs typeface="Arial"/>
              <a:sym typeface="Arial"/>
            </a:endParaRPr>
          </a:p>
        </p:txBody>
      </p:sp>
      <p:sp>
        <p:nvSpPr>
          <p:cNvPr id="288" name="Google Shape;288;p23"/>
          <p:cNvSpPr txBox="1">
            <a:spLocks noGrp="1"/>
          </p:cNvSpPr>
          <p:nvPr>
            <p:ph type="sldNum" idx="12"/>
          </p:nvPr>
        </p:nvSpPr>
        <p:spPr>
          <a:xfrm>
            <a:off x="6324600" y="5347234"/>
            <a:ext cx="1003498"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10235085"/>
      </p:ext>
    </p:extLst>
  </p:cSld>
  <p:clrMapOvr>
    <a:masterClrMapping/>
  </p:clrMapOvr>
  <mc:AlternateContent xmlns:mc="http://schemas.openxmlformats.org/markup-compatibility/2006" xmlns:p14="http://schemas.microsoft.com/office/powerpoint/2010/main">
    <mc:Choice Requires="p14">
      <p:transition spd="slow" p14:dur="2000" advTm="53291"/>
    </mc:Choice>
    <mc:Fallback xmlns="">
      <p:transition spd="slow" advTm="5329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771528"/>
            <a:ext cx="6472238" cy="308372"/>
          </a:xfrm>
        </p:spPr>
        <p:txBody>
          <a:bodyPr>
            <a:normAutofit fontScale="90000"/>
          </a:bodyPr>
          <a:lstStyle/>
          <a:p>
            <a:r>
              <a:rPr lang="en-US" dirty="0"/>
              <a:t>Laplacian</a:t>
            </a:r>
          </a:p>
        </p:txBody>
      </p:sp>
      <p:pic>
        <p:nvPicPr>
          <p:cNvPr id="6" name="Picture 5"/>
          <p:cNvPicPr>
            <a:picLocks noChangeAspect="1"/>
          </p:cNvPicPr>
          <p:nvPr/>
        </p:nvPicPr>
        <p:blipFill>
          <a:blip r:embed="rId2"/>
          <a:stretch>
            <a:fillRect/>
          </a:stretch>
        </p:blipFill>
        <p:spPr>
          <a:xfrm>
            <a:off x="1152525" y="1200150"/>
            <a:ext cx="6772275" cy="4057650"/>
          </a:xfrm>
          <a:prstGeom prst="rect">
            <a:avLst/>
          </a:prstGeom>
        </p:spPr>
      </p:pic>
    </p:spTree>
    <p:extLst>
      <p:ext uri="{BB962C8B-B14F-4D97-AF65-F5344CB8AC3E}">
        <p14:creationId xmlns:p14="http://schemas.microsoft.com/office/powerpoint/2010/main" val="150243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4"/>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US" sz="3959"/>
              <a:t>Derivative-of-Gaussian versus Laplacian-of-Gaussian</a:t>
            </a:r>
            <a:endParaRPr sz="3959"/>
          </a:p>
        </p:txBody>
      </p:sp>
      <p:sp>
        <p:nvSpPr>
          <p:cNvPr id="295" name="Google Shape;295;p24"/>
          <p:cNvSpPr txBox="1">
            <a:spLocks noGrp="1"/>
          </p:cNvSpPr>
          <p:nvPr>
            <p:ph type="sldNum" idx="12"/>
          </p:nvPr>
        </p:nvSpPr>
        <p:spPr>
          <a:xfrm>
            <a:off x="6324600" y="5347234"/>
            <a:ext cx="1003498"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a:t>
            </a:fld>
            <a:endParaRPr/>
          </a:p>
        </p:txBody>
      </p:sp>
      <p:pic>
        <p:nvPicPr>
          <p:cNvPr id="296" name="Google Shape;296;p24"/>
          <p:cNvPicPr preferRelativeResize="0"/>
          <p:nvPr/>
        </p:nvPicPr>
        <p:blipFill rotWithShape="1">
          <a:blip r:embed="rId3">
            <a:alphaModFix/>
          </a:blip>
          <a:srcRect/>
          <a:stretch/>
        </p:blipFill>
        <p:spPr>
          <a:xfrm>
            <a:off x="520700" y="1397002"/>
            <a:ext cx="8102600" cy="3799417"/>
          </a:xfrm>
          <a:prstGeom prst="rect">
            <a:avLst/>
          </a:prstGeom>
          <a:noFill/>
          <a:ln>
            <a:noFill/>
          </a:ln>
        </p:spPr>
      </p:pic>
    </p:spTree>
    <p:extLst>
      <p:ext uri="{BB962C8B-B14F-4D97-AF65-F5344CB8AC3E}">
        <p14:creationId xmlns:p14="http://schemas.microsoft.com/office/powerpoint/2010/main" val="1239381194"/>
      </p:ext>
    </p:extLst>
  </p:cSld>
  <p:clrMapOvr>
    <a:masterClrMapping/>
  </p:clrMapOvr>
  <mc:AlternateContent xmlns:mc="http://schemas.openxmlformats.org/markup-compatibility/2006" xmlns:p14="http://schemas.microsoft.com/office/powerpoint/2010/main">
    <mc:Choice Requires="p14">
      <p:transition spd="slow" p14:dur="2000" advTm="41060"/>
    </mc:Choice>
    <mc:Fallback xmlns="">
      <p:transition spd="slow" advTm="4106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6"/>
          <p:cNvSpPr>
            <a:spLocks noGrp="1" noChangeArrowheads="1"/>
          </p:cNvSpPr>
          <p:nvPr>
            <p:ph type="sldNum" sz="quarter" idx="4294967295"/>
          </p:nvPr>
        </p:nvSpPr>
        <p:spPr>
          <a:xfrm>
            <a:off x="6553200" y="5397501"/>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4B93F5E-349C-4E7B-B016-345D23A7D0CC}" type="slidenum">
              <a:rPr lang="en-US" sz="1400"/>
              <a:pPr eaLnBrk="1" hangingPunct="1"/>
              <a:t>18</a:t>
            </a:fld>
            <a:endParaRPr lang="en-US" sz="1400"/>
          </a:p>
        </p:txBody>
      </p:sp>
      <p:sp>
        <p:nvSpPr>
          <p:cNvPr id="1346562" name="Rectangle 4"/>
          <p:cNvSpPr>
            <a:spLocks noGrp="1" noChangeArrowheads="1"/>
          </p:cNvSpPr>
          <p:nvPr>
            <p:ph type="title" idx="4294967295"/>
          </p:nvPr>
        </p:nvSpPr>
        <p:spPr>
          <a:xfrm>
            <a:off x="609600" y="63500"/>
            <a:ext cx="7924800" cy="698500"/>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dirty="0">
                <a:ea typeface="+mj-ea"/>
              </a:rPr>
              <a:t>Recall: Edge detection</a:t>
            </a:r>
          </a:p>
        </p:txBody>
      </p:sp>
      <p:graphicFrame>
        <p:nvGraphicFramePr>
          <p:cNvPr id="88067" name="Object 3"/>
          <p:cNvGraphicFramePr>
            <a:graphicFrameLocks noChangeAspect="1"/>
          </p:cNvGraphicFramePr>
          <p:nvPr/>
        </p:nvGraphicFramePr>
        <p:xfrm>
          <a:off x="1582738" y="1270000"/>
          <a:ext cx="5516562" cy="3619500"/>
        </p:xfrm>
        <a:graphic>
          <a:graphicData uri="http://schemas.openxmlformats.org/presentationml/2006/ole">
            <mc:AlternateContent xmlns:mc="http://schemas.openxmlformats.org/markup-compatibility/2006">
              <mc:Choice xmlns:v="urn:schemas-microsoft-com:vml" Requires="v">
                <p:oleObj spid="_x0000_s122918" name="Photo Editor Photo" r:id="rId4" imgW="6001588" imgH="4847619" progId="">
                  <p:embed/>
                </p:oleObj>
              </mc:Choice>
              <mc:Fallback>
                <p:oleObj name="Photo Editor Photo" r:id="rId4" imgW="6001588" imgH="484761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2738" y="1270000"/>
                        <a:ext cx="5516562" cy="3619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8068" name="Object 4"/>
          <p:cNvGraphicFramePr>
            <a:graphicFrameLocks noGrp="1" noChangeAspect="1"/>
          </p:cNvGraphicFramePr>
          <p:nvPr>
            <p:ph sz="quarter" idx="4294967295"/>
          </p:nvPr>
        </p:nvGraphicFramePr>
        <p:xfrm>
          <a:off x="241303" y="3873500"/>
          <a:ext cx="1103313" cy="631032"/>
        </p:xfrm>
        <a:graphic>
          <a:graphicData uri="http://schemas.openxmlformats.org/presentationml/2006/ole">
            <mc:AlternateContent xmlns:mc="http://schemas.openxmlformats.org/markup-compatibility/2006">
              <mc:Choice xmlns:v="urn:schemas-microsoft-com:vml" Requires="v">
                <p:oleObj spid="_x0000_s122919" name="Equation" r:id="rId6" imgW="558558" imgH="393529" progId="Equation.3">
                  <p:embed/>
                </p:oleObj>
              </mc:Choice>
              <mc:Fallback>
                <p:oleObj name="Equation" r:id="rId6" imgW="558558" imgH="393529"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303" y="3873500"/>
                        <a:ext cx="1103313" cy="631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88069" name="Text Box 8"/>
          <p:cNvSpPr txBox="1">
            <a:spLocks noChangeArrowheads="1"/>
          </p:cNvSpPr>
          <p:nvPr/>
        </p:nvSpPr>
        <p:spPr bwMode="auto">
          <a:xfrm>
            <a:off x="792164" y="1722438"/>
            <a:ext cx="40002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i="1">
                <a:solidFill>
                  <a:srgbClr val="000000"/>
                </a:solidFill>
                <a:latin typeface="Times New Roman" panose="02020603050405020304" pitchFamily="18" charset="0"/>
              </a:rPr>
              <a:t>f</a:t>
            </a:r>
          </a:p>
        </p:txBody>
      </p:sp>
      <p:graphicFrame>
        <p:nvGraphicFramePr>
          <p:cNvPr id="88070" name="Object 6"/>
          <p:cNvGraphicFramePr>
            <a:graphicFrameLocks noGrp="1" noChangeAspect="1"/>
          </p:cNvGraphicFramePr>
          <p:nvPr>
            <p:ph sz="quarter" idx="4294967295"/>
          </p:nvPr>
        </p:nvGraphicFramePr>
        <p:xfrm>
          <a:off x="457200" y="2783417"/>
          <a:ext cx="725488" cy="611188"/>
        </p:xfrm>
        <a:graphic>
          <a:graphicData uri="http://schemas.openxmlformats.org/presentationml/2006/ole">
            <mc:AlternateContent xmlns:mc="http://schemas.openxmlformats.org/markup-compatibility/2006">
              <mc:Choice xmlns:v="urn:schemas-microsoft-com:vml" Requires="v">
                <p:oleObj spid="_x0000_s122920" name="Equation" r:id="rId8" imgW="330057" imgH="393529" progId="Equation.3">
                  <p:embed/>
                </p:oleObj>
              </mc:Choice>
              <mc:Fallback>
                <p:oleObj name="Equation" r:id="rId8" imgW="330057" imgH="393529" progId="Equation.3">
                  <p:embed/>
                  <p:pic>
                    <p:nvPicPr>
                      <p:cNvPr id="0" name=""/>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2783417"/>
                        <a:ext cx="725488" cy="61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88071" name="Text Box 10"/>
          <p:cNvSpPr txBox="1">
            <a:spLocks noChangeArrowheads="1"/>
          </p:cNvSpPr>
          <p:nvPr/>
        </p:nvSpPr>
        <p:spPr bwMode="auto">
          <a:xfrm>
            <a:off x="7603177" y="5397501"/>
            <a:ext cx="147192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sz="1400">
                <a:solidFill>
                  <a:srgbClr val="000000"/>
                </a:solidFill>
              </a:rPr>
              <a:t>Source: S. Seitz</a:t>
            </a:r>
          </a:p>
        </p:txBody>
      </p:sp>
      <p:sp>
        <p:nvSpPr>
          <p:cNvPr id="88072" name="Text Box 12"/>
          <p:cNvSpPr txBox="1">
            <a:spLocks noChangeArrowheads="1"/>
          </p:cNvSpPr>
          <p:nvPr/>
        </p:nvSpPr>
        <p:spPr bwMode="auto">
          <a:xfrm>
            <a:off x="7023102" y="1587501"/>
            <a:ext cx="7237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1800">
                <a:solidFill>
                  <a:srgbClr val="000000"/>
                </a:solidFill>
              </a:rPr>
              <a:t>Edge</a:t>
            </a:r>
          </a:p>
        </p:txBody>
      </p:sp>
      <p:sp>
        <p:nvSpPr>
          <p:cNvPr id="88073" name="Text Box 13"/>
          <p:cNvSpPr txBox="1">
            <a:spLocks noChangeArrowheads="1"/>
          </p:cNvSpPr>
          <p:nvPr/>
        </p:nvSpPr>
        <p:spPr bwMode="auto">
          <a:xfrm>
            <a:off x="7004050" y="2701397"/>
            <a:ext cx="141648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1800">
                <a:solidFill>
                  <a:srgbClr val="000000"/>
                </a:solidFill>
              </a:rPr>
              <a:t>Derivative</a:t>
            </a:r>
            <a:br>
              <a:rPr lang="en-US" sz="1800">
                <a:solidFill>
                  <a:srgbClr val="000000"/>
                </a:solidFill>
              </a:rPr>
            </a:br>
            <a:r>
              <a:rPr lang="en-US" sz="1800">
                <a:solidFill>
                  <a:srgbClr val="000000"/>
                </a:solidFill>
              </a:rPr>
              <a:t>of Gaussian</a:t>
            </a:r>
          </a:p>
        </p:txBody>
      </p:sp>
      <p:sp>
        <p:nvSpPr>
          <p:cNvPr id="88074" name="Text Box 14"/>
          <p:cNvSpPr txBox="1">
            <a:spLocks noChangeArrowheads="1"/>
          </p:cNvSpPr>
          <p:nvPr/>
        </p:nvSpPr>
        <p:spPr bwMode="auto">
          <a:xfrm>
            <a:off x="6946902" y="3847043"/>
            <a:ext cx="198714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1800">
                <a:solidFill>
                  <a:srgbClr val="000000"/>
                </a:solidFill>
              </a:rPr>
              <a:t>Edge = maximum</a:t>
            </a:r>
            <a:br>
              <a:rPr lang="en-US" sz="1800">
                <a:solidFill>
                  <a:srgbClr val="000000"/>
                </a:solidFill>
              </a:rPr>
            </a:br>
            <a:r>
              <a:rPr lang="en-US" sz="1800">
                <a:solidFill>
                  <a:srgbClr val="000000"/>
                </a:solidFill>
              </a:rPr>
              <a:t>of derivative</a:t>
            </a:r>
          </a:p>
        </p:txBody>
      </p:sp>
    </p:spTree>
    <p:extLst>
      <p:ext uri="{BB962C8B-B14F-4D97-AF65-F5344CB8AC3E}">
        <p14:creationId xmlns:p14="http://schemas.microsoft.com/office/powerpoint/2010/main" val="1986414686"/>
      </p:ext>
    </p:extLst>
  </p:cSld>
  <p:clrMapOvr>
    <a:masterClrMapping/>
  </p:clrMapOvr>
  <p:transition spd="slow" advTm="21317"/>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6"/>
          <p:cNvSpPr>
            <a:spLocks noGrp="1" noChangeArrowheads="1"/>
          </p:cNvSpPr>
          <p:nvPr>
            <p:ph type="sldNum" sz="quarter" idx="4294967295"/>
          </p:nvPr>
        </p:nvSpPr>
        <p:spPr>
          <a:xfrm>
            <a:off x="6553200" y="5397501"/>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A1226FC-C8BD-4B1A-AFB0-051BC8EEC0F8}" type="slidenum">
              <a:rPr lang="en-US" sz="1400"/>
              <a:pPr eaLnBrk="1" hangingPunct="1"/>
              <a:t>19</a:t>
            </a:fld>
            <a:endParaRPr lang="en-US" sz="1400"/>
          </a:p>
        </p:txBody>
      </p:sp>
      <p:graphicFrame>
        <p:nvGraphicFramePr>
          <p:cNvPr id="90114" name="Object 2"/>
          <p:cNvGraphicFramePr>
            <a:graphicFrameLocks noGrp="1" noChangeAspect="1"/>
          </p:cNvGraphicFramePr>
          <p:nvPr>
            <p:ph idx="4294967295"/>
          </p:nvPr>
        </p:nvGraphicFramePr>
        <p:xfrm>
          <a:off x="1168400" y="1378479"/>
          <a:ext cx="5824538" cy="3578490"/>
        </p:xfrm>
        <a:graphic>
          <a:graphicData uri="http://schemas.openxmlformats.org/presentationml/2006/ole">
            <mc:AlternateContent xmlns:mc="http://schemas.openxmlformats.org/markup-compatibility/2006">
              <mc:Choice xmlns:v="urn:schemas-microsoft-com:vml" Requires="v">
                <p:oleObj spid="_x0000_s123942" name="Photo Editor Photo" r:id="rId4" imgW="6125430" imgH="4971429" progId="">
                  <p:embed/>
                </p:oleObj>
              </mc:Choice>
              <mc:Fallback>
                <p:oleObj name="Photo Editor Photo" r:id="rId4" imgW="6125430" imgH="4971429"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400" y="1378479"/>
                        <a:ext cx="5824538" cy="3578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90115" name="Object 3"/>
          <p:cNvGraphicFramePr>
            <a:graphicFrameLocks noChangeAspect="1"/>
          </p:cNvGraphicFramePr>
          <p:nvPr/>
        </p:nvGraphicFramePr>
        <p:xfrm>
          <a:off x="76203" y="3954198"/>
          <a:ext cx="1228725" cy="672042"/>
        </p:xfrm>
        <a:graphic>
          <a:graphicData uri="http://schemas.openxmlformats.org/presentationml/2006/ole">
            <mc:AlternateContent xmlns:mc="http://schemas.openxmlformats.org/markup-compatibility/2006">
              <mc:Choice xmlns:v="urn:schemas-microsoft-com:vml" Requires="v">
                <p:oleObj spid="_x0000_s123943" name="Equation" r:id="rId6" imgW="622030" imgH="418918" progId="Equation.3">
                  <p:embed/>
                </p:oleObj>
              </mc:Choice>
              <mc:Fallback>
                <p:oleObj name="Equation" r:id="rId6" imgW="622030" imgH="41891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3" y="3954198"/>
                        <a:ext cx="1228725" cy="6720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90116" name="Text Box 7"/>
          <p:cNvSpPr txBox="1">
            <a:spLocks noChangeArrowheads="1"/>
          </p:cNvSpPr>
          <p:nvPr/>
        </p:nvSpPr>
        <p:spPr bwMode="auto">
          <a:xfrm>
            <a:off x="688975" y="1822980"/>
            <a:ext cx="40002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i="1">
                <a:solidFill>
                  <a:srgbClr val="000000"/>
                </a:solidFill>
                <a:latin typeface="Times New Roman" panose="02020603050405020304" pitchFamily="18" charset="0"/>
              </a:rPr>
              <a:t>f</a:t>
            </a:r>
          </a:p>
        </p:txBody>
      </p:sp>
      <p:graphicFrame>
        <p:nvGraphicFramePr>
          <p:cNvPr id="90117" name="Object 5"/>
          <p:cNvGraphicFramePr>
            <a:graphicFrameLocks noChangeAspect="1"/>
          </p:cNvGraphicFramePr>
          <p:nvPr/>
        </p:nvGraphicFramePr>
        <p:xfrm>
          <a:off x="484188" y="2817814"/>
          <a:ext cx="836612" cy="699823"/>
        </p:xfrm>
        <a:graphic>
          <a:graphicData uri="http://schemas.openxmlformats.org/presentationml/2006/ole">
            <mc:AlternateContent xmlns:mc="http://schemas.openxmlformats.org/markup-compatibility/2006">
              <mc:Choice xmlns:v="urn:schemas-microsoft-com:vml" Requires="v">
                <p:oleObj spid="_x0000_s123944" name="Equation" r:id="rId8" imgW="406224" imgH="418918" progId="Equation.3">
                  <p:embed/>
                </p:oleObj>
              </mc:Choice>
              <mc:Fallback>
                <p:oleObj name="Equation" r:id="rId8" imgW="406224" imgH="41891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188" y="2817814"/>
                        <a:ext cx="836612" cy="6998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90118" name="Text Box 9"/>
          <p:cNvSpPr txBox="1">
            <a:spLocks noChangeArrowheads="1"/>
          </p:cNvSpPr>
          <p:nvPr/>
        </p:nvSpPr>
        <p:spPr bwMode="auto">
          <a:xfrm>
            <a:off x="6858002" y="1778001"/>
            <a:ext cx="7237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1800">
                <a:solidFill>
                  <a:srgbClr val="000000"/>
                </a:solidFill>
              </a:rPr>
              <a:t>Edge</a:t>
            </a:r>
          </a:p>
        </p:txBody>
      </p:sp>
      <p:sp>
        <p:nvSpPr>
          <p:cNvPr id="90119" name="Text Box 10"/>
          <p:cNvSpPr txBox="1">
            <a:spLocks noChangeArrowheads="1"/>
          </p:cNvSpPr>
          <p:nvPr/>
        </p:nvSpPr>
        <p:spPr bwMode="auto">
          <a:xfrm>
            <a:off x="6838952" y="2730500"/>
            <a:ext cx="201960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1800">
                <a:solidFill>
                  <a:srgbClr val="000000"/>
                </a:solidFill>
              </a:rPr>
              <a:t>Second derivative</a:t>
            </a:r>
            <a:br>
              <a:rPr lang="en-US" sz="1800">
                <a:solidFill>
                  <a:srgbClr val="000000"/>
                </a:solidFill>
              </a:rPr>
            </a:br>
            <a:r>
              <a:rPr lang="en-US" sz="1800">
                <a:solidFill>
                  <a:srgbClr val="000000"/>
                </a:solidFill>
              </a:rPr>
              <a:t>of Gaussian </a:t>
            </a:r>
            <a:br>
              <a:rPr lang="en-US" sz="1800">
                <a:solidFill>
                  <a:srgbClr val="000000"/>
                </a:solidFill>
              </a:rPr>
            </a:br>
            <a:r>
              <a:rPr lang="en-US" sz="1800">
                <a:solidFill>
                  <a:srgbClr val="000000"/>
                </a:solidFill>
              </a:rPr>
              <a:t>(Laplacian)</a:t>
            </a:r>
          </a:p>
        </p:txBody>
      </p:sp>
      <p:sp>
        <p:nvSpPr>
          <p:cNvPr id="90120" name="Text Box 11"/>
          <p:cNvSpPr txBox="1">
            <a:spLocks noChangeArrowheads="1"/>
          </p:cNvSpPr>
          <p:nvPr/>
        </p:nvSpPr>
        <p:spPr bwMode="auto">
          <a:xfrm>
            <a:off x="6781800" y="4037543"/>
            <a:ext cx="235954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1800">
                <a:solidFill>
                  <a:srgbClr val="000000"/>
                </a:solidFill>
              </a:rPr>
              <a:t>Edge = zero crossing</a:t>
            </a:r>
            <a:br>
              <a:rPr lang="en-US" sz="1800">
                <a:solidFill>
                  <a:srgbClr val="000000"/>
                </a:solidFill>
              </a:rPr>
            </a:br>
            <a:r>
              <a:rPr lang="en-US" sz="1800">
                <a:solidFill>
                  <a:srgbClr val="000000"/>
                </a:solidFill>
              </a:rPr>
              <a:t>of second derivative</a:t>
            </a:r>
          </a:p>
        </p:txBody>
      </p:sp>
      <p:sp>
        <p:nvSpPr>
          <p:cNvPr id="90121" name="Text Box 14"/>
          <p:cNvSpPr txBox="1">
            <a:spLocks noChangeArrowheads="1"/>
          </p:cNvSpPr>
          <p:nvPr/>
        </p:nvSpPr>
        <p:spPr bwMode="auto">
          <a:xfrm>
            <a:off x="7603177" y="5397501"/>
            <a:ext cx="147192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sz="1400">
                <a:solidFill>
                  <a:srgbClr val="000000"/>
                </a:solidFill>
              </a:rPr>
              <a:t>Source: S. Seitz</a:t>
            </a:r>
          </a:p>
        </p:txBody>
      </p:sp>
      <p:sp>
        <p:nvSpPr>
          <p:cNvPr id="13" name="Rectangle 4"/>
          <p:cNvSpPr txBox="1">
            <a:spLocks noChangeArrowheads="1"/>
          </p:cNvSpPr>
          <p:nvPr/>
        </p:nvSpPr>
        <p:spPr bwMode="auto">
          <a:xfrm>
            <a:off x="609600" y="63500"/>
            <a:ext cx="7924800" cy="6985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b="1" i="0" kern="1200">
                <a:solidFill>
                  <a:schemeClr val="tx2">
                    <a:lumMod val="75000"/>
                  </a:schemeClr>
                </a:solidFill>
                <a:latin typeface="Helvetica Neue"/>
                <a:ea typeface="+mj-ea"/>
                <a:cs typeface="Helvetica Neue"/>
              </a:defRPr>
            </a:lvl1pPr>
            <a:lvl2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2pPr>
            <a:lvl3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3pPr>
            <a:lvl4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4pPr>
            <a:lvl5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9pPr>
          </a:lstStyle>
          <a:p>
            <a:pPr>
              <a:defRPr/>
            </a:pPr>
            <a:r>
              <a:rPr lang="en-US"/>
              <a:t>Recall: Edge detection</a:t>
            </a:r>
            <a:endParaRPr lang="en-US" dirty="0"/>
          </a:p>
        </p:txBody>
      </p:sp>
    </p:spTree>
    <p:extLst>
      <p:ext uri="{BB962C8B-B14F-4D97-AF65-F5344CB8AC3E}">
        <p14:creationId xmlns:p14="http://schemas.microsoft.com/office/powerpoint/2010/main" val="282484496"/>
      </p:ext>
    </p:extLst>
  </p:cSld>
  <p:clrMapOvr>
    <a:masterClrMapping/>
  </p:clrMapOvr>
  <p:transition spd="slow" advTm="3417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6"/>
          <p:cNvSpPr>
            <a:spLocks noGrp="1" noChangeArrowheads="1"/>
          </p:cNvSpPr>
          <p:nvPr>
            <p:ph type="sldNum" sz="quarter" idx="4294967295"/>
          </p:nvPr>
        </p:nvSpPr>
        <p:spPr>
          <a:xfrm>
            <a:off x="6553200" y="5397503"/>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8B82883-7B68-467C-9E59-13D7F998989A}" type="slidenum">
              <a:rPr lang="en-US" sz="1400"/>
              <a:pPr eaLnBrk="1" hangingPunct="1"/>
              <a:t>2</a:t>
            </a:fld>
            <a:endParaRPr lang="en-US" sz="1400"/>
          </a:p>
        </p:txBody>
      </p:sp>
      <p:sp>
        <p:nvSpPr>
          <p:cNvPr id="31747" name="Rectangle 2"/>
          <p:cNvSpPr>
            <a:spLocks noGrp="1" noChangeArrowheads="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ormAutofit/>
          </a:bodyPr>
          <a:lstStyle/>
          <a:p>
            <a:pPr>
              <a:defRPr/>
            </a:pPr>
            <a:r>
              <a:rPr lang="en-US">
                <a:ea typeface="+mj-ea"/>
              </a:rPr>
              <a:t>So far: can localize in x-y, but not scale</a:t>
            </a:r>
            <a:endParaRPr lang="en-US" sz="1800">
              <a:ea typeface="+mj-ea"/>
            </a:endParaRPr>
          </a:p>
        </p:txBody>
      </p:sp>
      <p:pic>
        <p:nvPicPr>
          <p:cNvPr id="1541123" name="Picture 4"/>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13028" t="6926" r="9505" b="10374"/>
          <a:stretch>
            <a:fillRect/>
          </a:stretch>
        </p:blipFill>
        <p:spPr>
          <a:xfrm>
            <a:off x="1219200" y="1079500"/>
            <a:ext cx="6553200" cy="4382823"/>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80427041"/>
      </p:ext>
    </p:extLst>
  </p:cSld>
  <p:clrMapOvr>
    <a:masterClrMapping/>
  </p:clrMapOvr>
  <p:transition spd="slow" advTm="53034"/>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6"/>
          <p:cNvSpPr>
            <a:spLocks noGrp="1" noChangeArrowheads="1"/>
          </p:cNvSpPr>
          <p:nvPr>
            <p:ph type="sldNum" sz="quarter" idx="4294967295"/>
          </p:nvPr>
        </p:nvSpPr>
        <p:spPr>
          <a:xfrm>
            <a:off x="6553200" y="5397501"/>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8B89CE3-5737-421A-81A8-BBD1AFC0D977}" type="slidenum">
              <a:rPr lang="en-US" sz="1400"/>
              <a:pPr eaLnBrk="1" hangingPunct="1"/>
              <a:t>20</a:t>
            </a:fld>
            <a:endParaRPr lang="en-US" sz="1400"/>
          </a:p>
        </p:txBody>
      </p:sp>
      <p:pic>
        <p:nvPicPr>
          <p:cNvPr id="92162" name="Picture 14" descr="ripples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1" y="1766888"/>
            <a:ext cx="9077325" cy="192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50659" name="Rectangle 2"/>
          <p:cNvSpPr>
            <a:spLocks noGrp="1" noChangeArrowheads="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ea typeface="+mj-ea"/>
              </a:rPr>
              <a:t>From edges to blobs</a:t>
            </a:r>
          </a:p>
        </p:txBody>
      </p:sp>
      <p:sp>
        <p:nvSpPr>
          <p:cNvPr id="1350660" name="Rectangle 3"/>
          <p:cNvSpPr>
            <a:spLocks noGrp="1" noChangeArrowheads="1"/>
          </p:cNvSpPr>
          <p:nvPr>
            <p:ph type="body" idx="4294967295"/>
          </p:nvPr>
        </p:nvSpPr>
        <p:spPr>
          <a:xfrm>
            <a:off x="457200" y="723900"/>
            <a:ext cx="8229600" cy="1038490"/>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2800" dirty="0">
                <a:ea typeface="+mn-ea"/>
              </a:rPr>
              <a:t>Edge = ripple</a:t>
            </a:r>
          </a:p>
          <a:p>
            <a:pPr>
              <a:defRPr/>
            </a:pPr>
            <a:r>
              <a:rPr lang="en-US" sz="2800" dirty="0">
                <a:ea typeface="+mn-ea"/>
              </a:rPr>
              <a:t>Blob = superposition of two ripples</a:t>
            </a:r>
          </a:p>
        </p:txBody>
      </p:sp>
      <p:sp>
        <p:nvSpPr>
          <p:cNvPr id="1256458" name="Text Box 10"/>
          <p:cNvSpPr txBox="1">
            <a:spLocks noChangeArrowheads="1"/>
          </p:cNvSpPr>
          <p:nvPr/>
        </p:nvSpPr>
        <p:spPr bwMode="auto">
          <a:xfrm>
            <a:off x="152400" y="4000500"/>
            <a:ext cx="8582024"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b="1" dirty="0">
                <a:solidFill>
                  <a:srgbClr val="000000"/>
                </a:solidFill>
              </a:rPr>
              <a:t>Spatial selection</a:t>
            </a:r>
            <a:r>
              <a:rPr lang="en-US" dirty="0">
                <a:solidFill>
                  <a:srgbClr val="000000"/>
                </a:solidFill>
              </a:rPr>
              <a:t>: the </a:t>
            </a:r>
            <a:r>
              <a:rPr lang="en-US" b="1" dirty="0">
                <a:solidFill>
                  <a:srgbClr val="000000"/>
                </a:solidFill>
              </a:rPr>
              <a:t>magnitude</a:t>
            </a:r>
            <a:r>
              <a:rPr lang="en-US" dirty="0">
                <a:solidFill>
                  <a:srgbClr val="000000"/>
                </a:solidFill>
              </a:rPr>
              <a:t> of the </a:t>
            </a:r>
            <a:r>
              <a:rPr lang="en-US" dirty="0" err="1">
                <a:solidFill>
                  <a:srgbClr val="000000"/>
                </a:solidFill>
              </a:rPr>
              <a:t>Laplacian</a:t>
            </a:r>
            <a:br>
              <a:rPr lang="en-US" dirty="0">
                <a:solidFill>
                  <a:srgbClr val="000000"/>
                </a:solidFill>
              </a:rPr>
            </a:br>
            <a:r>
              <a:rPr lang="en-US" dirty="0">
                <a:solidFill>
                  <a:srgbClr val="000000"/>
                </a:solidFill>
              </a:rPr>
              <a:t>response will achieve a maximum at the center of the blob, provided the scale of the </a:t>
            </a:r>
            <a:r>
              <a:rPr lang="en-US" dirty="0" err="1">
                <a:solidFill>
                  <a:srgbClr val="000000"/>
                </a:solidFill>
              </a:rPr>
              <a:t>Laplacian</a:t>
            </a:r>
            <a:r>
              <a:rPr lang="en-US" dirty="0">
                <a:solidFill>
                  <a:srgbClr val="000000"/>
                </a:solidFill>
              </a:rPr>
              <a:t> is </a:t>
            </a:r>
            <a:r>
              <a:rPr lang="ja-JP" altLang="en-US" dirty="0">
                <a:solidFill>
                  <a:srgbClr val="000000"/>
                </a:solidFill>
              </a:rPr>
              <a:t>“</a:t>
            </a:r>
            <a:r>
              <a:rPr lang="en-US" altLang="ja-JP" dirty="0">
                <a:solidFill>
                  <a:srgbClr val="000000"/>
                </a:solidFill>
              </a:rPr>
              <a:t>matched</a:t>
            </a:r>
            <a:r>
              <a:rPr lang="ja-JP" altLang="en-US" dirty="0">
                <a:solidFill>
                  <a:srgbClr val="000000"/>
                </a:solidFill>
              </a:rPr>
              <a:t>”</a:t>
            </a:r>
            <a:r>
              <a:rPr lang="en-US" altLang="ja-JP" dirty="0">
                <a:solidFill>
                  <a:srgbClr val="000000"/>
                </a:solidFill>
              </a:rPr>
              <a:t> to the scale of the blob</a:t>
            </a:r>
            <a:endParaRPr lang="en-US" dirty="0">
              <a:solidFill>
                <a:srgbClr val="000000"/>
              </a:solidFill>
            </a:endParaRPr>
          </a:p>
        </p:txBody>
      </p:sp>
      <p:grpSp>
        <p:nvGrpSpPr>
          <p:cNvPr id="2" name="Group 13"/>
          <p:cNvGrpSpPr>
            <a:grpSpLocks/>
          </p:cNvGrpSpPr>
          <p:nvPr/>
        </p:nvGrpSpPr>
        <p:grpSpPr bwMode="auto">
          <a:xfrm>
            <a:off x="7315205" y="3706594"/>
            <a:ext cx="1262063" cy="598705"/>
            <a:chOff x="4560" y="2640"/>
            <a:chExt cx="795" cy="643"/>
          </a:xfrm>
        </p:grpSpPr>
        <p:sp>
          <p:nvSpPr>
            <p:cNvPr id="92168" name="Text Box 11"/>
            <p:cNvSpPr txBox="1">
              <a:spLocks noChangeArrowheads="1"/>
            </p:cNvSpPr>
            <p:nvPr/>
          </p:nvSpPr>
          <p:spPr bwMode="auto">
            <a:xfrm>
              <a:off x="4560" y="2886"/>
              <a:ext cx="795" cy="3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1800" b="1">
                  <a:solidFill>
                    <a:srgbClr val="FF0000"/>
                  </a:solidFill>
                </a:rPr>
                <a:t>maximum</a:t>
              </a:r>
            </a:p>
          </p:txBody>
        </p:sp>
        <p:sp>
          <p:nvSpPr>
            <p:cNvPr id="92169" name="Line 12"/>
            <p:cNvSpPr>
              <a:spLocks noChangeShapeType="1"/>
            </p:cNvSpPr>
            <p:nvPr/>
          </p:nvSpPr>
          <p:spPr bwMode="auto">
            <a:xfrm flipV="1">
              <a:off x="4990" y="2640"/>
              <a:ext cx="0" cy="288"/>
            </a:xfrm>
            <a:prstGeom prst="line">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92167" name="Text Box 11"/>
          <p:cNvSpPr txBox="1">
            <a:spLocks noChangeArrowheads="1"/>
          </p:cNvSpPr>
          <p:nvPr/>
        </p:nvSpPr>
        <p:spPr bwMode="auto">
          <a:xfrm>
            <a:off x="7091363" y="5472907"/>
            <a:ext cx="2286000"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US" sz="1300">
                <a:solidFill>
                  <a:srgbClr val="000000"/>
                </a:solidFill>
              </a:rPr>
              <a:t>Slide credit: Lana Lazebnik</a:t>
            </a:r>
          </a:p>
        </p:txBody>
      </p:sp>
    </p:spTree>
    <p:custDataLst>
      <p:tags r:id="rId1"/>
    </p:custDataLst>
    <p:extLst>
      <p:ext uri="{BB962C8B-B14F-4D97-AF65-F5344CB8AC3E}">
        <p14:creationId xmlns:p14="http://schemas.microsoft.com/office/powerpoint/2010/main" val="1693456409"/>
      </p:ext>
    </p:extLst>
  </p:cSld>
  <p:clrMapOvr>
    <a:masterClrMapping/>
  </p:clrMapOvr>
  <p:transition spd="slow" advTm="13781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6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4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6"/>
          <p:cNvSpPr>
            <a:spLocks noGrp="1" noChangeArrowheads="1"/>
          </p:cNvSpPr>
          <p:nvPr>
            <p:ph type="sldNum" sz="quarter" idx="4294967295"/>
          </p:nvPr>
        </p:nvSpPr>
        <p:spPr>
          <a:xfrm>
            <a:off x="6553200" y="5397503"/>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28F0994-BA5A-46DA-8EF6-F1C41ED7481A}" type="slidenum">
              <a:rPr lang="en-US" sz="1400"/>
              <a:pPr eaLnBrk="1" hangingPunct="1"/>
              <a:t>21</a:t>
            </a:fld>
            <a:endParaRPr lang="en-US" sz="1400"/>
          </a:p>
        </p:txBody>
      </p:sp>
      <p:sp>
        <p:nvSpPr>
          <p:cNvPr id="1354754"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r>
              <a:rPr lang="en-US">
                <a:ea typeface="+mj-ea"/>
              </a:rPr>
              <a:t>Blob detection in 2D: scale selection</a:t>
            </a:r>
          </a:p>
        </p:txBody>
      </p:sp>
      <p:sp>
        <p:nvSpPr>
          <p:cNvPr id="1354755" name="Content Placeholder 2"/>
          <p:cNvSpPr>
            <a:spLocks noGrp="1"/>
          </p:cNvSpPr>
          <p:nvPr>
            <p:ph idx="4294967295"/>
          </p:nvPr>
        </p:nvSpPr>
        <p:spPr>
          <a:xfrm>
            <a:off x="519113" y="940594"/>
            <a:ext cx="7772400" cy="4381500"/>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en-US" sz="2400"/>
              <a:t>Laplacian-of-Gaussian = </a:t>
            </a:r>
            <a:r>
              <a:rPr lang="ja-JP" altLang="en-US" sz="2400"/>
              <a:t>“</a:t>
            </a:r>
            <a:r>
              <a:rPr lang="en-US" altLang="ja-JP" sz="2400"/>
              <a:t>blob</a:t>
            </a:r>
            <a:r>
              <a:rPr lang="ja-JP" altLang="en-US" sz="2400"/>
              <a:t>”</a:t>
            </a:r>
            <a:r>
              <a:rPr lang="en-US" altLang="ja-JP" sz="2400"/>
              <a:t> detector</a:t>
            </a:r>
            <a:endParaRPr lang="de-CH" altLang="ja-JP" sz="2400"/>
          </a:p>
          <a:p>
            <a:pPr eaLnBrk="1" hangingPunct="1"/>
            <a:endParaRPr lang="en-US" sz="2400"/>
          </a:p>
        </p:txBody>
      </p:sp>
      <p:grpSp>
        <p:nvGrpSpPr>
          <p:cNvPr id="36" name="Group 35"/>
          <p:cNvGrpSpPr>
            <a:grpSpLocks/>
          </p:cNvGrpSpPr>
          <p:nvPr/>
        </p:nvGrpSpPr>
        <p:grpSpPr bwMode="auto">
          <a:xfrm>
            <a:off x="2527303" y="1640420"/>
            <a:ext cx="5915025" cy="3073136"/>
            <a:chOff x="2527272" y="1968480"/>
            <a:chExt cx="5915106" cy="3687762"/>
          </a:xfrm>
        </p:grpSpPr>
        <p:sp>
          <p:nvSpPr>
            <p:cNvPr id="27" name="Freeform 26"/>
            <p:cNvSpPr/>
            <p:nvPr/>
          </p:nvSpPr>
          <p:spPr>
            <a:xfrm>
              <a:off x="2527272" y="3538517"/>
              <a:ext cx="3322683" cy="582982"/>
            </a:xfrm>
            <a:custGeom>
              <a:avLst/>
              <a:gdLst>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241778 w 2957689"/>
                <a:gd name="connsiteY4" fmla="*/ 524934 h 671689"/>
                <a:gd name="connsiteX5" fmla="*/ 2957689 w 2957689"/>
                <a:gd name="connsiteY5" fmla="*/ 513645 h 671689"/>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578270 w 2957689"/>
                <a:gd name="connsiteY4" fmla="*/ 524934 h 671689"/>
                <a:gd name="connsiteX5" fmla="*/ 2957689 w 2957689"/>
                <a:gd name="connsiteY5" fmla="*/ 513645 h 671689"/>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02728"/>
                <a:gd name="connsiteX1" fmla="*/ 699911 w 2957689"/>
                <a:gd name="connsiteY1" fmla="*/ 557573 h 602728"/>
                <a:gd name="connsiteX2" fmla="*/ 1027289 w 2957689"/>
                <a:gd name="connsiteY2" fmla="*/ 15706 h 602728"/>
                <a:gd name="connsiteX3" fmla="*/ 1215083 w 2957689"/>
                <a:gd name="connsiteY3" fmla="*/ 463336 h 602728"/>
                <a:gd name="connsiteX4" fmla="*/ 1578270 w 2957689"/>
                <a:gd name="connsiteY4" fmla="*/ 501129 h 602728"/>
                <a:gd name="connsiteX5" fmla="*/ 2957689 w 2957689"/>
                <a:gd name="connsiteY5" fmla="*/ 489840 h 602728"/>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615301 h 676133"/>
                <a:gd name="connsiteX1" fmla="*/ 699911 w 2957689"/>
                <a:gd name="connsiteY1" fmla="*/ 615301 h 676133"/>
                <a:gd name="connsiteX2" fmla="*/ 1027289 w 2957689"/>
                <a:gd name="connsiteY2" fmla="*/ 73434 h 676133"/>
                <a:gd name="connsiteX3" fmla="*/ 1215083 w 2957689"/>
                <a:gd name="connsiteY3" fmla="*/ 663894 h 676133"/>
                <a:gd name="connsiteX4" fmla="*/ 1457442 w 2957689"/>
                <a:gd name="connsiteY4" fmla="*/ 0 h 676133"/>
                <a:gd name="connsiteX5" fmla="*/ 1578270 w 2957689"/>
                <a:gd name="connsiteY5" fmla="*/ 558857 h 676133"/>
                <a:gd name="connsiteX6" fmla="*/ 2957689 w 2957689"/>
                <a:gd name="connsiteY6" fmla="*/ 547568 h 676133"/>
                <a:gd name="connsiteX0" fmla="*/ 0 w 2957689"/>
                <a:gd name="connsiteY0" fmla="*/ 696205 h 736612"/>
                <a:gd name="connsiteX1" fmla="*/ 699911 w 2957689"/>
                <a:gd name="connsiteY1" fmla="*/ 696205 h 736612"/>
                <a:gd name="connsiteX2" fmla="*/ 1027289 w 2957689"/>
                <a:gd name="connsiteY2" fmla="*/ 154338 h 736612"/>
                <a:gd name="connsiteX3" fmla="*/ 1457442 w 2957689"/>
                <a:gd name="connsiteY3" fmla="*/ 80904 h 736612"/>
                <a:gd name="connsiteX4" fmla="*/ 1578270 w 2957689"/>
                <a:gd name="connsiteY4" fmla="*/ 639761 h 736612"/>
                <a:gd name="connsiteX5" fmla="*/ 2957689 w 2957689"/>
                <a:gd name="connsiteY5" fmla="*/ 628472 h 736612"/>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02151"/>
                <a:gd name="connsiteX1" fmla="*/ 699911 w 2957689"/>
                <a:gd name="connsiteY1" fmla="*/ 548319 h 602151"/>
                <a:gd name="connsiteX2" fmla="*/ 1027289 w 2957689"/>
                <a:gd name="connsiteY2" fmla="*/ 6452 h 602151"/>
                <a:gd name="connsiteX3" fmla="*/ 1282752 w 2957689"/>
                <a:gd name="connsiteY3" fmla="*/ 587030 h 602151"/>
                <a:gd name="connsiteX4" fmla="*/ 1578270 w 2957689"/>
                <a:gd name="connsiteY4" fmla="*/ 491875 h 602151"/>
                <a:gd name="connsiteX5" fmla="*/ 2957689 w 2957689"/>
                <a:gd name="connsiteY5" fmla="*/ 480586 h 602151"/>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062988 w 2957689"/>
                <a:gd name="connsiteY5" fmla="*/ 490855 h 588726"/>
                <a:gd name="connsiteX6" fmla="*/ 2957689 w 2957689"/>
                <a:gd name="connsiteY6"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623416 h 666052"/>
                <a:gd name="connsiteX0" fmla="*/ 0 w 2957689"/>
                <a:gd name="connsiteY0" fmla="*/ 960932 h 1078665"/>
                <a:gd name="connsiteX1" fmla="*/ 699911 w 2957689"/>
                <a:gd name="connsiteY1" fmla="*/ 960932 h 1078665"/>
                <a:gd name="connsiteX2" fmla="*/ 1027289 w 2957689"/>
                <a:gd name="connsiteY2" fmla="*/ 419065 h 1078665"/>
                <a:gd name="connsiteX3" fmla="*/ 1282752 w 2957689"/>
                <a:gd name="connsiteY3" fmla="*/ 999643 h 1078665"/>
                <a:gd name="connsiteX4" fmla="*/ 2957689 w 2957689"/>
                <a:gd name="connsiteY4" fmla="*/ 10443 h 1078665"/>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580459 h 666052"/>
                <a:gd name="connsiteX0" fmla="*/ 0 w 2957689"/>
                <a:gd name="connsiteY0" fmla="*/ 739162 h 779569"/>
                <a:gd name="connsiteX1" fmla="*/ 699911 w 2957689"/>
                <a:gd name="connsiteY1" fmla="*/ 739162 h 779569"/>
                <a:gd name="connsiteX2" fmla="*/ 1027289 w 2957689"/>
                <a:gd name="connsiteY2" fmla="*/ 197295 h 779569"/>
                <a:gd name="connsiteX3" fmla="*/ 1282752 w 2957689"/>
                <a:gd name="connsiteY3" fmla="*/ 80904 h 779569"/>
                <a:gd name="connsiteX4" fmla="*/ 2957689 w 2957689"/>
                <a:gd name="connsiteY4" fmla="*/ 771302 h 779569"/>
                <a:gd name="connsiteX0" fmla="*/ 0 w 2957689"/>
                <a:gd name="connsiteY0" fmla="*/ 542575 h 617351"/>
                <a:gd name="connsiteX1" fmla="*/ 699911 w 2957689"/>
                <a:gd name="connsiteY1" fmla="*/ 542575 h 617351"/>
                <a:gd name="connsiteX2" fmla="*/ 1027289 w 2957689"/>
                <a:gd name="connsiteY2" fmla="*/ 708 h 617351"/>
                <a:gd name="connsiteX3" fmla="*/ 1282752 w 2957689"/>
                <a:gd name="connsiteY3" fmla="*/ 538329 h 617351"/>
                <a:gd name="connsiteX4" fmla="*/ 2957689 w 2957689"/>
                <a:gd name="connsiteY4" fmla="*/ 574715 h 617351"/>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206363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2524841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2139370 w 2957689"/>
                <a:gd name="connsiteY2" fmla="*/ 708 h 582982"/>
                <a:gd name="connsiteX3" fmla="*/ 2524841 w 2957689"/>
                <a:gd name="connsiteY3" fmla="*/ 538329 h 582982"/>
                <a:gd name="connsiteX4" fmla="*/ 2957689 w 2957689"/>
                <a:gd name="connsiteY4" fmla="*/ 531758 h 582982"/>
                <a:gd name="connsiteX0" fmla="*/ 0 w 2957689"/>
                <a:gd name="connsiteY0" fmla="*/ 542575 h 582982"/>
                <a:gd name="connsiteX1" fmla="*/ 1974502 w 2957689"/>
                <a:gd name="connsiteY1" fmla="*/ 542575 h 582982"/>
                <a:gd name="connsiteX2" fmla="*/ 2139370 w 2957689"/>
                <a:gd name="connsiteY2" fmla="*/ 708 h 582982"/>
                <a:gd name="connsiteX3" fmla="*/ 2524841 w 2957689"/>
                <a:gd name="connsiteY3" fmla="*/ 538329 h 582982"/>
                <a:gd name="connsiteX4" fmla="*/ 2957689 w 2957689"/>
                <a:gd name="connsiteY4" fmla="*/ 531758 h 582982"/>
                <a:gd name="connsiteX0" fmla="*/ 0 w 2957689"/>
                <a:gd name="connsiteY0" fmla="*/ 542575 h 582982"/>
                <a:gd name="connsiteX1" fmla="*/ 1974502 w 2957689"/>
                <a:gd name="connsiteY1" fmla="*/ 542575 h 582982"/>
                <a:gd name="connsiteX2" fmla="*/ 2276388 w 2957689"/>
                <a:gd name="connsiteY2" fmla="*/ 708 h 582982"/>
                <a:gd name="connsiteX3" fmla="*/ 2524841 w 2957689"/>
                <a:gd name="connsiteY3" fmla="*/ 538329 h 582982"/>
                <a:gd name="connsiteX4" fmla="*/ 2957689 w 2957689"/>
                <a:gd name="connsiteY4" fmla="*/ 531758 h 58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689" h="582982">
                  <a:moveTo>
                    <a:pt x="0" y="542575"/>
                  </a:moveTo>
                  <a:lnTo>
                    <a:pt x="1974502" y="542575"/>
                  </a:lnTo>
                  <a:cubicBezTo>
                    <a:pt x="2156302" y="582982"/>
                    <a:pt x="2184665" y="1416"/>
                    <a:pt x="2276388" y="708"/>
                  </a:cubicBezTo>
                  <a:cubicBezTo>
                    <a:pt x="2368111" y="0"/>
                    <a:pt x="2433011" y="457425"/>
                    <a:pt x="2524841" y="538329"/>
                  </a:cubicBezTo>
                  <a:lnTo>
                    <a:pt x="2957689" y="531758"/>
                  </a:lnTo>
                </a:path>
              </a:pathLst>
            </a:custGeom>
            <a:noFill/>
            <a:ln w="25400" cap="flat" cmpd="sng" algn="ctr">
              <a:solidFill>
                <a:srgbClr val="FF0000"/>
              </a:solidFill>
              <a:prstDash val="solid"/>
            </a:ln>
            <a:effectLst/>
            <a:scene3d>
              <a:camera prst="orthographicFront">
                <a:rot lat="0" lon="0" rev="16200000"/>
              </a:camera>
              <a:lightRig rig="threePt" dir="t"/>
            </a:scene3d>
          </p:spPr>
          <p:txBody>
            <a:bodyPr anchor="ctr"/>
            <a:lstStyle/>
            <a:p>
              <a:pPr algn="ctr" fontAlgn="auto">
                <a:spcBef>
                  <a:spcPts val="0"/>
                </a:spcBef>
                <a:spcAft>
                  <a:spcPts val="0"/>
                </a:spcAft>
                <a:defRPr/>
              </a:pPr>
              <a:endParaRPr lang="de-CH" sz="2000" kern="0">
                <a:solidFill>
                  <a:srgbClr val="FFFFFF"/>
                </a:solidFill>
                <a:latin typeface="Trebuchet MS"/>
                <a:ea typeface="+mn-ea"/>
              </a:endParaRPr>
            </a:p>
          </p:txBody>
        </p:sp>
        <p:grpSp>
          <p:nvGrpSpPr>
            <p:cNvPr id="96277" name="Group 34"/>
            <p:cNvGrpSpPr>
              <a:grpSpLocks/>
            </p:cNvGrpSpPr>
            <p:nvPr/>
          </p:nvGrpSpPr>
          <p:grpSpPr bwMode="auto">
            <a:xfrm>
              <a:off x="3330578" y="1968480"/>
              <a:ext cx="5111800" cy="3687762"/>
              <a:chOff x="3330578" y="1968480"/>
              <a:chExt cx="5111800" cy="3687762"/>
            </a:xfrm>
          </p:grpSpPr>
          <p:cxnSp>
            <p:nvCxnSpPr>
              <p:cNvPr id="96278" name="Straight Arrow Connector 21"/>
              <p:cNvCxnSpPr>
                <a:cxnSpLocks noChangeShapeType="1"/>
              </p:cNvCxnSpPr>
              <p:nvPr/>
            </p:nvCxnSpPr>
            <p:spPr bwMode="auto">
              <a:xfrm rot="5400000" flipH="1" flipV="1">
                <a:off x="1504954" y="3794104"/>
                <a:ext cx="3687762" cy="36513"/>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96279" name="Straight Arrow Connector 22"/>
              <p:cNvCxnSpPr>
                <a:cxnSpLocks noChangeShapeType="1"/>
              </p:cNvCxnSpPr>
              <p:nvPr/>
            </p:nvCxnSpPr>
            <p:spPr bwMode="auto">
              <a:xfrm flipV="1">
                <a:off x="3330578" y="5656242"/>
                <a:ext cx="3833813" cy="0"/>
              </a:xfrm>
              <a:prstGeom prst="straightConnector1">
                <a:avLst/>
              </a:prstGeom>
              <a:noFill/>
              <a:ln w="12700">
                <a:solidFill>
                  <a:srgbClr val="000000"/>
                </a:solidFill>
                <a:round/>
                <a:headEnd/>
                <a:tailEnd/>
              </a:ln>
              <a:extLst>
                <a:ext uri="{909E8E84-426E-40dd-AFC4-6F175D3DCCD1}">
                  <a14:hiddenFill xmlns:a14="http://schemas.microsoft.com/office/drawing/2010/main" xmlns="">
                    <a:noFill/>
                  </a14:hiddenFill>
                </a:ext>
              </a:extLst>
            </p:spPr>
          </p:cxnSp>
          <p:sp>
            <p:nvSpPr>
              <p:cNvPr id="28" name="Freeform 27"/>
              <p:cNvSpPr/>
              <p:nvPr/>
            </p:nvSpPr>
            <p:spPr>
              <a:xfrm>
                <a:off x="3725853" y="3538517"/>
                <a:ext cx="3322683" cy="582982"/>
              </a:xfrm>
              <a:custGeom>
                <a:avLst/>
                <a:gdLst>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241778 w 2957689"/>
                  <a:gd name="connsiteY4" fmla="*/ 524934 h 671689"/>
                  <a:gd name="connsiteX5" fmla="*/ 2957689 w 2957689"/>
                  <a:gd name="connsiteY5" fmla="*/ 513645 h 671689"/>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578270 w 2957689"/>
                  <a:gd name="connsiteY4" fmla="*/ 524934 h 671689"/>
                  <a:gd name="connsiteX5" fmla="*/ 2957689 w 2957689"/>
                  <a:gd name="connsiteY5" fmla="*/ 513645 h 671689"/>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02728"/>
                  <a:gd name="connsiteX1" fmla="*/ 699911 w 2957689"/>
                  <a:gd name="connsiteY1" fmla="*/ 557573 h 602728"/>
                  <a:gd name="connsiteX2" fmla="*/ 1027289 w 2957689"/>
                  <a:gd name="connsiteY2" fmla="*/ 15706 h 602728"/>
                  <a:gd name="connsiteX3" fmla="*/ 1215083 w 2957689"/>
                  <a:gd name="connsiteY3" fmla="*/ 463336 h 602728"/>
                  <a:gd name="connsiteX4" fmla="*/ 1578270 w 2957689"/>
                  <a:gd name="connsiteY4" fmla="*/ 501129 h 602728"/>
                  <a:gd name="connsiteX5" fmla="*/ 2957689 w 2957689"/>
                  <a:gd name="connsiteY5" fmla="*/ 489840 h 602728"/>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615301 h 676133"/>
                  <a:gd name="connsiteX1" fmla="*/ 699911 w 2957689"/>
                  <a:gd name="connsiteY1" fmla="*/ 615301 h 676133"/>
                  <a:gd name="connsiteX2" fmla="*/ 1027289 w 2957689"/>
                  <a:gd name="connsiteY2" fmla="*/ 73434 h 676133"/>
                  <a:gd name="connsiteX3" fmla="*/ 1215083 w 2957689"/>
                  <a:gd name="connsiteY3" fmla="*/ 663894 h 676133"/>
                  <a:gd name="connsiteX4" fmla="*/ 1457442 w 2957689"/>
                  <a:gd name="connsiteY4" fmla="*/ 0 h 676133"/>
                  <a:gd name="connsiteX5" fmla="*/ 1578270 w 2957689"/>
                  <a:gd name="connsiteY5" fmla="*/ 558857 h 676133"/>
                  <a:gd name="connsiteX6" fmla="*/ 2957689 w 2957689"/>
                  <a:gd name="connsiteY6" fmla="*/ 547568 h 676133"/>
                  <a:gd name="connsiteX0" fmla="*/ 0 w 2957689"/>
                  <a:gd name="connsiteY0" fmla="*/ 696205 h 736612"/>
                  <a:gd name="connsiteX1" fmla="*/ 699911 w 2957689"/>
                  <a:gd name="connsiteY1" fmla="*/ 696205 h 736612"/>
                  <a:gd name="connsiteX2" fmla="*/ 1027289 w 2957689"/>
                  <a:gd name="connsiteY2" fmla="*/ 154338 h 736612"/>
                  <a:gd name="connsiteX3" fmla="*/ 1457442 w 2957689"/>
                  <a:gd name="connsiteY3" fmla="*/ 80904 h 736612"/>
                  <a:gd name="connsiteX4" fmla="*/ 1578270 w 2957689"/>
                  <a:gd name="connsiteY4" fmla="*/ 639761 h 736612"/>
                  <a:gd name="connsiteX5" fmla="*/ 2957689 w 2957689"/>
                  <a:gd name="connsiteY5" fmla="*/ 628472 h 736612"/>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02151"/>
                  <a:gd name="connsiteX1" fmla="*/ 699911 w 2957689"/>
                  <a:gd name="connsiteY1" fmla="*/ 548319 h 602151"/>
                  <a:gd name="connsiteX2" fmla="*/ 1027289 w 2957689"/>
                  <a:gd name="connsiteY2" fmla="*/ 6452 h 602151"/>
                  <a:gd name="connsiteX3" fmla="*/ 1282752 w 2957689"/>
                  <a:gd name="connsiteY3" fmla="*/ 587030 h 602151"/>
                  <a:gd name="connsiteX4" fmla="*/ 1578270 w 2957689"/>
                  <a:gd name="connsiteY4" fmla="*/ 491875 h 602151"/>
                  <a:gd name="connsiteX5" fmla="*/ 2957689 w 2957689"/>
                  <a:gd name="connsiteY5" fmla="*/ 480586 h 602151"/>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062988 w 2957689"/>
                  <a:gd name="connsiteY5" fmla="*/ 490855 h 588726"/>
                  <a:gd name="connsiteX6" fmla="*/ 2957689 w 2957689"/>
                  <a:gd name="connsiteY6"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623416 h 666052"/>
                  <a:gd name="connsiteX0" fmla="*/ 0 w 2957689"/>
                  <a:gd name="connsiteY0" fmla="*/ 960932 h 1078665"/>
                  <a:gd name="connsiteX1" fmla="*/ 699911 w 2957689"/>
                  <a:gd name="connsiteY1" fmla="*/ 960932 h 1078665"/>
                  <a:gd name="connsiteX2" fmla="*/ 1027289 w 2957689"/>
                  <a:gd name="connsiteY2" fmla="*/ 419065 h 1078665"/>
                  <a:gd name="connsiteX3" fmla="*/ 1282752 w 2957689"/>
                  <a:gd name="connsiteY3" fmla="*/ 999643 h 1078665"/>
                  <a:gd name="connsiteX4" fmla="*/ 2957689 w 2957689"/>
                  <a:gd name="connsiteY4" fmla="*/ 10443 h 1078665"/>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580459 h 666052"/>
                  <a:gd name="connsiteX0" fmla="*/ 0 w 2957689"/>
                  <a:gd name="connsiteY0" fmla="*/ 739162 h 779569"/>
                  <a:gd name="connsiteX1" fmla="*/ 699911 w 2957689"/>
                  <a:gd name="connsiteY1" fmla="*/ 739162 h 779569"/>
                  <a:gd name="connsiteX2" fmla="*/ 1027289 w 2957689"/>
                  <a:gd name="connsiteY2" fmla="*/ 197295 h 779569"/>
                  <a:gd name="connsiteX3" fmla="*/ 1282752 w 2957689"/>
                  <a:gd name="connsiteY3" fmla="*/ 80904 h 779569"/>
                  <a:gd name="connsiteX4" fmla="*/ 2957689 w 2957689"/>
                  <a:gd name="connsiteY4" fmla="*/ 771302 h 779569"/>
                  <a:gd name="connsiteX0" fmla="*/ 0 w 2957689"/>
                  <a:gd name="connsiteY0" fmla="*/ 542575 h 617351"/>
                  <a:gd name="connsiteX1" fmla="*/ 699911 w 2957689"/>
                  <a:gd name="connsiteY1" fmla="*/ 542575 h 617351"/>
                  <a:gd name="connsiteX2" fmla="*/ 1027289 w 2957689"/>
                  <a:gd name="connsiteY2" fmla="*/ 708 h 617351"/>
                  <a:gd name="connsiteX3" fmla="*/ 1282752 w 2957689"/>
                  <a:gd name="connsiteY3" fmla="*/ 538329 h 617351"/>
                  <a:gd name="connsiteX4" fmla="*/ 2957689 w 2957689"/>
                  <a:gd name="connsiteY4" fmla="*/ 574715 h 617351"/>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206363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131805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131805 w 2957689"/>
                  <a:gd name="connsiteY2" fmla="*/ 708 h 582982"/>
                  <a:gd name="connsiteX3" fmla="*/ 1387268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131805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836930 w 2957689"/>
                  <a:gd name="connsiteY1" fmla="*/ 542575 h 582982"/>
                  <a:gd name="connsiteX2" fmla="*/ 1463836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463836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503348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542860 w 2957689"/>
                  <a:gd name="connsiteY2" fmla="*/ 708 h 582982"/>
                  <a:gd name="connsiteX3" fmla="*/ 1784303 w 2957689"/>
                  <a:gd name="connsiteY3" fmla="*/ 538329 h 582982"/>
                  <a:gd name="connsiteX4" fmla="*/ 2957689 w 2957689"/>
                  <a:gd name="connsiteY4" fmla="*/ 531758 h 582982"/>
                  <a:gd name="connsiteX0" fmla="*/ 0 w 2957689"/>
                  <a:gd name="connsiteY0" fmla="*/ 542575 h 582982"/>
                  <a:gd name="connsiteX1" fmla="*/ 1168961 w 2957689"/>
                  <a:gd name="connsiteY1" fmla="*/ 542575 h 582982"/>
                  <a:gd name="connsiteX2" fmla="*/ 1542860 w 2957689"/>
                  <a:gd name="connsiteY2" fmla="*/ 708 h 582982"/>
                  <a:gd name="connsiteX3" fmla="*/ 1823815 w 2957689"/>
                  <a:gd name="connsiteY3" fmla="*/ 538329 h 582982"/>
                  <a:gd name="connsiteX4" fmla="*/ 2957689 w 2957689"/>
                  <a:gd name="connsiteY4" fmla="*/ 531758 h 58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689" h="582982">
                    <a:moveTo>
                      <a:pt x="0" y="542575"/>
                    </a:moveTo>
                    <a:lnTo>
                      <a:pt x="1168961" y="542575"/>
                    </a:lnTo>
                    <a:cubicBezTo>
                      <a:pt x="1350761" y="582982"/>
                      <a:pt x="1433718" y="1416"/>
                      <a:pt x="1542860" y="708"/>
                    </a:cubicBezTo>
                    <a:cubicBezTo>
                      <a:pt x="1652002" y="0"/>
                      <a:pt x="1731985" y="457425"/>
                      <a:pt x="1823815" y="538329"/>
                    </a:cubicBezTo>
                    <a:lnTo>
                      <a:pt x="2957689" y="531758"/>
                    </a:lnTo>
                  </a:path>
                </a:pathLst>
              </a:custGeom>
              <a:noFill/>
              <a:ln w="25400" cap="flat" cmpd="sng" algn="ctr">
                <a:solidFill>
                  <a:srgbClr val="FF0000"/>
                </a:solidFill>
                <a:prstDash val="solid"/>
              </a:ln>
              <a:effectLst/>
              <a:scene3d>
                <a:camera prst="orthographicFront">
                  <a:rot lat="0" lon="0" rev="16200000"/>
                </a:camera>
                <a:lightRig rig="threePt" dir="t"/>
              </a:scene3d>
            </p:spPr>
            <p:txBody>
              <a:bodyPr anchor="ctr"/>
              <a:lstStyle/>
              <a:p>
                <a:pPr algn="ctr" fontAlgn="auto">
                  <a:spcBef>
                    <a:spcPts val="0"/>
                  </a:spcBef>
                  <a:spcAft>
                    <a:spcPts val="0"/>
                  </a:spcAft>
                  <a:defRPr/>
                </a:pPr>
                <a:endParaRPr lang="de-CH" sz="2000" kern="0">
                  <a:solidFill>
                    <a:srgbClr val="FFFFFF"/>
                  </a:solidFill>
                  <a:latin typeface="Trebuchet MS"/>
                  <a:ea typeface="+mn-ea"/>
                </a:endParaRPr>
              </a:p>
            </p:txBody>
          </p:sp>
          <p:sp>
            <p:nvSpPr>
              <p:cNvPr id="29" name="Freeform 28"/>
              <p:cNvSpPr/>
              <p:nvPr/>
            </p:nvSpPr>
            <p:spPr>
              <a:xfrm>
                <a:off x="5119695" y="3538517"/>
                <a:ext cx="3322683" cy="582982"/>
              </a:xfrm>
              <a:custGeom>
                <a:avLst/>
                <a:gdLst>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51274 h 641585"/>
                  <a:gd name="connsiteX1" fmla="*/ 699911 w 2957689"/>
                  <a:gd name="connsiteY1" fmla="*/ 551274 h 641585"/>
                  <a:gd name="connsiteX2" fmla="*/ 1027289 w 2957689"/>
                  <a:gd name="connsiteY2" fmla="*/ 9407 h 641585"/>
                  <a:gd name="connsiteX3" fmla="*/ 1241778 w 2957689"/>
                  <a:gd name="connsiteY3" fmla="*/ 494830 h 641585"/>
                  <a:gd name="connsiteX4" fmla="*/ 2957689 w 2957689"/>
                  <a:gd name="connsiteY4" fmla="*/ 483541 h 641585"/>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241778 w 2957689"/>
                  <a:gd name="connsiteY4" fmla="*/ 524934 h 671689"/>
                  <a:gd name="connsiteX5" fmla="*/ 2957689 w 2957689"/>
                  <a:gd name="connsiteY5" fmla="*/ 513645 h 671689"/>
                  <a:gd name="connsiteX0" fmla="*/ 0 w 2957689"/>
                  <a:gd name="connsiteY0" fmla="*/ 581378 h 671689"/>
                  <a:gd name="connsiteX1" fmla="*/ 699911 w 2957689"/>
                  <a:gd name="connsiteY1" fmla="*/ 581378 h 671689"/>
                  <a:gd name="connsiteX2" fmla="*/ 1027289 w 2957689"/>
                  <a:gd name="connsiteY2" fmla="*/ 39511 h 671689"/>
                  <a:gd name="connsiteX3" fmla="*/ 1215083 w 2957689"/>
                  <a:gd name="connsiteY3" fmla="*/ 344311 h 671689"/>
                  <a:gd name="connsiteX4" fmla="*/ 1578270 w 2957689"/>
                  <a:gd name="connsiteY4" fmla="*/ 524934 h 671689"/>
                  <a:gd name="connsiteX5" fmla="*/ 2957689 w 2957689"/>
                  <a:gd name="connsiteY5" fmla="*/ 513645 h 671689"/>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47884"/>
                  <a:gd name="connsiteX1" fmla="*/ 699911 w 2957689"/>
                  <a:gd name="connsiteY1" fmla="*/ 557573 h 647884"/>
                  <a:gd name="connsiteX2" fmla="*/ 1027289 w 2957689"/>
                  <a:gd name="connsiteY2" fmla="*/ 15706 h 647884"/>
                  <a:gd name="connsiteX3" fmla="*/ 1215083 w 2957689"/>
                  <a:gd name="connsiteY3" fmla="*/ 463336 h 647884"/>
                  <a:gd name="connsiteX4" fmla="*/ 1578270 w 2957689"/>
                  <a:gd name="connsiteY4" fmla="*/ 501129 h 647884"/>
                  <a:gd name="connsiteX5" fmla="*/ 2957689 w 2957689"/>
                  <a:gd name="connsiteY5" fmla="*/ 489840 h 647884"/>
                  <a:gd name="connsiteX0" fmla="*/ 0 w 2957689"/>
                  <a:gd name="connsiteY0" fmla="*/ 557573 h 602728"/>
                  <a:gd name="connsiteX1" fmla="*/ 699911 w 2957689"/>
                  <a:gd name="connsiteY1" fmla="*/ 557573 h 602728"/>
                  <a:gd name="connsiteX2" fmla="*/ 1027289 w 2957689"/>
                  <a:gd name="connsiteY2" fmla="*/ 15706 h 602728"/>
                  <a:gd name="connsiteX3" fmla="*/ 1215083 w 2957689"/>
                  <a:gd name="connsiteY3" fmla="*/ 463336 h 602728"/>
                  <a:gd name="connsiteX4" fmla="*/ 1578270 w 2957689"/>
                  <a:gd name="connsiteY4" fmla="*/ 501129 h 602728"/>
                  <a:gd name="connsiteX5" fmla="*/ 2957689 w 2957689"/>
                  <a:gd name="connsiteY5" fmla="*/ 489840 h 602728"/>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57573 h 597980"/>
                  <a:gd name="connsiteX1" fmla="*/ 699911 w 2957689"/>
                  <a:gd name="connsiteY1" fmla="*/ 557573 h 597980"/>
                  <a:gd name="connsiteX2" fmla="*/ 1027289 w 2957689"/>
                  <a:gd name="connsiteY2" fmla="*/ 15706 h 597980"/>
                  <a:gd name="connsiteX3" fmla="*/ 1215083 w 2957689"/>
                  <a:gd name="connsiteY3" fmla="*/ 463336 h 597980"/>
                  <a:gd name="connsiteX4" fmla="*/ 1578270 w 2957689"/>
                  <a:gd name="connsiteY4" fmla="*/ 501129 h 597980"/>
                  <a:gd name="connsiteX5" fmla="*/ 2957689 w 2957689"/>
                  <a:gd name="connsiteY5" fmla="*/ 489840 h 597980"/>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598559"/>
                  <a:gd name="connsiteX1" fmla="*/ 699911 w 2957689"/>
                  <a:gd name="connsiteY1" fmla="*/ 549966 h 598559"/>
                  <a:gd name="connsiteX2" fmla="*/ 1027289 w 2957689"/>
                  <a:gd name="connsiteY2" fmla="*/ 8099 h 598559"/>
                  <a:gd name="connsiteX3" fmla="*/ 1215083 w 2957689"/>
                  <a:gd name="connsiteY3" fmla="*/ 598559 h 598559"/>
                  <a:gd name="connsiteX4" fmla="*/ 1578270 w 2957689"/>
                  <a:gd name="connsiteY4" fmla="*/ 493522 h 598559"/>
                  <a:gd name="connsiteX5" fmla="*/ 2957689 w 2957689"/>
                  <a:gd name="connsiteY5" fmla="*/ 482233 h 598559"/>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549966 h 696396"/>
                  <a:gd name="connsiteX1" fmla="*/ 699911 w 2957689"/>
                  <a:gd name="connsiteY1" fmla="*/ 549966 h 696396"/>
                  <a:gd name="connsiteX2" fmla="*/ 1027289 w 2957689"/>
                  <a:gd name="connsiteY2" fmla="*/ 8099 h 696396"/>
                  <a:gd name="connsiteX3" fmla="*/ 1215083 w 2957689"/>
                  <a:gd name="connsiteY3" fmla="*/ 598559 h 696396"/>
                  <a:gd name="connsiteX4" fmla="*/ 1230489 w 2957689"/>
                  <a:gd name="connsiteY4" fmla="*/ 595121 h 696396"/>
                  <a:gd name="connsiteX5" fmla="*/ 1578270 w 2957689"/>
                  <a:gd name="connsiteY5" fmla="*/ 493522 h 696396"/>
                  <a:gd name="connsiteX6" fmla="*/ 2957689 w 2957689"/>
                  <a:gd name="connsiteY6" fmla="*/ 482233 h 696396"/>
                  <a:gd name="connsiteX0" fmla="*/ 0 w 2957689"/>
                  <a:gd name="connsiteY0" fmla="*/ 615301 h 676133"/>
                  <a:gd name="connsiteX1" fmla="*/ 699911 w 2957689"/>
                  <a:gd name="connsiteY1" fmla="*/ 615301 h 676133"/>
                  <a:gd name="connsiteX2" fmla="*/ 1027289 w 2957689"/>
                  <a:gd name="connsiteY2" fmla="*/ 73434 h 676133"/>
                  <a:gd name="connsiteX3" fmla="*/ 1215083 w 2957689"/>
                  <a:gd name="connsiteY3" fmla="*/ 663894 h 676133"/>
                  <a:gd name="connsiteX4" fmla="*/ 1457442 w 2957689"/>
                  <a:gd name="connsiteY4" fmla="*/ 0 h 676133"/>
                  <a:gd name="connsiteX5" fmla="*/ 1578270 w 2957689"/>
                  <a:gd name="connsiteY5" fmla="*/ 558857 h 676133"/>
                  <a:gd name="connsiteX6" fmla="*/ 2957689 w 2957689"/>
                  <a:gd name="connsiteY6" fmla="*/ 547568 h 676133"/>
                  <a:gd name="connsiteX0" fmla="*/ 0 w 2957689"/>
                  <a:gd name="connsiteY0" fmla="*/ 696205 h 736612"/>
                  <a:gd name="connsiteX1" fmla="*/ 699911 w 2957689"/>
                  <a:gd name="connsiteY1" fmla="*/ 696205 h 736612"/>
                  <a:gd name="connsiteX2" fmla="*/ 1027289 w 2957689"/>
                  <a:gd name="connsiteY2" fmla="*/ 154338 h 736612"/>
                  <a:gd name="connsiteX3" fmla="*/ 1457442 w 2957689"/>
                  <a:gd name="connsiteY3" fmla="*/ 80904 h 736612"/>
                  <a:gd name="connsiteX4" fmla="*/ 1578270 w 2957689"/>
                  <a:gd name="connsiteY4" fmla="*/ 639761 h 736612"/>
                  <a:gd name="connsiteX5" fmla="*/ 2957689 w 2957689"/>
                  <a:gd name="connsiteY5" fmla="*/ 628472 h 736612"/>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67934"/>
                  <a:gd name="connsiteX1" fmla="*/ 699911 w 2957689"/>
                  <a:gd name="connsiteY1" fmla="*/ 548319 h 667934"/>
                  <a:gd name="connsiteX2" fmla="*/ 1027289 w 2957689"/>
                  <a:gd name="connsiteY2" fmla="*/ 6452 h 667934"/>
                  <a:gd name="connsiteX3" fmla="*/ 1282752 w 2957689"/>
                  <a:gd name="connsiteY3" fmla="*/ 587030 h 667934"/>
                  <a:gd name="connsiteX4" fmla="*/ 1578270 w 2957689"/>
                  <a:gd name="connsiteY4" fmla="*/ 491875 h 667934"/>
                  <a:gd name="connsiteX5" fmla="*/ 2957689 w 2957689"/>
                  <a:gd name="connsiteY5" fmla="*/ 480586 h 667934"/>
                  <a:gd name="connsiteX0" fmla="*/ 0 w 2957689"/>
                  <a:gd name="connsiteY0" fmla="*/ 548319 h 602151"/>
                  <a:gd name="connsiteX1" fmla="*/ 699911 w 2957689"/>
                  <a:gd name="connsiteY1" fmla="*/ 548319 h 602151"/>
                  <a:gd name="connsiteX2" fmla="*/ 1027289 w 2957689"/>
                  <a:gd name="connsiteY2" fmla="*/ 6452 h 602151"/>
                  <a:gd name="connsiteX3" fmla="*/ 1282752 w 2957689"/>
                  <a:gd name="connsiteY3" fmla="*/ 587030 h 602151"/>
                  <a:gd name="connsiteX4" fmla="*/ 1578270 w 2957689"/>
                  <a:gd name="connsiteY4" fmla="*/ 491875 h 602151"/>
                  <a:gd name="connsiteX5" fmla="*/ 2957689 w 2957689"/>
                  <a:gd name="connsiteY5" fmla="*/ 480586 h 602151"/>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062988 w 2957689"/>
                  <a:gd name="connsiteY5" fmla="*/ 490855 h 588726"/>
                  <a:gd name="connsiteX6" fmla="*/ 2957689 w 2957689"/>
                  <a:gd name="connsiteY6" fmla="*/ 480586 h 588726"/>
                  <a:gd name="connsiteX0" fmla="*/ 0 w 2957689"/>
                  <a:gd name="connsiteY0" fmla="*/ 548319 h 588726"/>
                  <a:gd name="connsiteX1" fmla="*/ 699911 w 2957689"/>
                  <a:gd name="connsiteY1" fmla="*/ 548319 h 588726"/>
                  <a:gd name="connsiteX2" fmla="*/ 1027289 w 2957689"/>
                  <a:gd name="connsiteY2" fmla="*/ 6452 h 588726"/>
                  <a:gd name="connsiteX3" fmla="*/ 1282752 w 2957689"/>
                  <a:gd name="connsiteY3" fmla="*/ 587030 h 588726"/>
                  <a:gd name="connsiteX4" fmla="*/ 1578270 w 2957689"/>
                  <a:gd name="connsiteY4" fmla="*/ 491875 h 588726"/>
                  <a:gd name="connsiteX5" fmla="*/ 2957689 w 2957689"/>
                  <a:gd name="connsiteY5" fmla="*/ 480586 h 588726"/>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480586 h 666052"/>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623416 h 666052"/>
                  <a:gd name="connsiteX0" fmla="*/ 0 w 2957689"/>
                  <a:gd name="connsiteY0" fmla="*/ 960932 h 1078665"/>
                  <a:gd name="connsiteX1" fmla="*/ 699911 w 2957689"/>
                  <a:gd name="connsiteY1" fmla="*/ 960932 h 1078665"/>
                  <a:gd name="connsiteX2" fmla="*/ 1027289 w 2957689"/>
                  <a:gd name="connsiteY2" fmla="*/ 419065 h 1078665"/>
                  <a:gd name="connsiteX3" fmla="*/ 1282752 w 2957689"/>
                  <a:gd name="connsiteY3" fmla="*/ 999643 h 1078665"/>
                  <a:gd name="connsiteX4" fmla="*/ 2957689 w 2957689"/>
                  <a:gd name="connsiteY4" fmla="*/ 10443 h 1078665"/>
                  <a:gd name="connsiteX0" fmla="*/ 0 w 2957689"/>
                  <a:gd name="connsiteY0" fmla="*/ 548319 h 666052"/>
                  <a:gd name="connsiteX1" fmla="*/ 699911 w 2957689"/>
                  <a:gd name="connsiteY1" fmla="*/ 548319 h 666052"/>
                  <a:gd name="connsiteX2" fmla="*/ 1027289 w 2957689"/>
                  <a:gd name="connsiteY2" fmla="*/ 6452 h 666052"/>
                  <a:gd name="connsiteX3" fmla="*/ 1282752 w 2957689"/>
                  <a:gd name="connsiteY3" fmla="*/ 587030 h 666052"/>
                  <a:gd name="connsiteX4" fmla="*/ 2957689 w 2957689"/>
                  <a:gd name="connsiteY4" fmla="*/ 580459 h 666052"/>
                  <a:gd name="connsiteX0" fmla="*/ 0 w 2957689"/>
                  <a:gd name="connsiteY0" fmla="*/ 739162 h 779569"/>
                  <a:gd name="connsiteX1" fmla="*/ 699911 w 2957689"/>
                  <a:gd name="connsiteY1" fmla="*/ 739162 h 779569"/>
                  <a:gd name="connsiteX2" fmla="*/ 1027289 w 2957689"/>
                  <a:gd name="connsiteY2" fmla="*/ 197295 h 779569"/>
                  <a:gd name="connsiteX3" fmla="*/ 1282752 w 2957689"/>
                  <a:gd name="connsiteY3" fmla="*/ 80904 h 779569"/>
                  <a:gd name="connsiteX4" fmla="*/ 2957689 w 2957689"/>
                  <a:gd name="connsiteY4" fmla="*/ 771302 h 779569"/>
                  <a:gd name="connsiteX0" fmla="*/ 0 w 2957689"/>
                  <a:gd name="connsiteY0" fmla="*/ 542575 h 617351"/>
                  <a:gd name="connsiteX1" fmla="*/ 699911 w 2957689"/>
                  <a:gd name="connsiteY1" fmla="*/ 542575 h 617351"/>
                  <a:gd name="connsiteX2" fmla="*/ 1027289 w 2957689"/>
                  <a:gd name="connsiteY2" fmla="*/ 708 h 617351"/>
                  <a:gd name="connsiteX3" fmla="*/ 1282752 w 2957689"/>
                  <a:gd name="connsiteY3" fmla="*/ 538329 h 617351"/>
                  <a:gd name="connsiteX4" fmla="*/ 2957689 w 2957689"/>
                  <a:gd name="connsiteY4" fmla="*/ 574715 h 617351"/>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74715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206363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699911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1027289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1282752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867235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 name="connsiteX0" fmla="*/ 0 w 2957689"/>
                  <a:gd name="connsiteY0" fmla="*/ 542575 h 582982"/>
                  <a:gd name="connsiteX1" fmla="*/ 219390 w 2957689"/>
                  <a:gd name="connsiteY1" fmla="*/ 542575 h 582982"/>
                  <a:gd name="connsiteX2" fmla="*/ 611772 w 2957689"/>
                  <a:gd name="connsiteY2" fmla="*/ 708 h 582982"/>
                  <a:gd name="connsiteX3" fmla="*/ 906747 w 2957689"/>
                  <a:gd name="connsiteY3" fmla="*/ 538329 h 582982"/>
                  <a:gd name="connsiteX4" fmla="*/ 2957689 w 2957689"/>
                  <a:gd name="connsiteY4" fmla="*/ 531758 h 58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689" h="582982">
                    <a:moveTo>
                      <a:pt x="0" y="542575"/>
                    </a:moveTo>
                    <a:lnTo>
                      <a:pt x="219390" y="542575"/>
                    </a:lnTo>
                    <a:cubicBezTo>
                      <a:pt x="401190" y="582982"/>
                      <a:pt x="497213" y="1416"/>
                      <a:pt x="611772" y="708"/>
                    </a:cubicBezTo>
                    <a:cubicBezTo>
                      <a:pt x="726331" y="0"/>
                      <a:pt x="814917" y="457425"/>
                      <a:pt x="906747" y="538329"/>
                    </a:cubicBezTo>
                    <a:cubicBezTo>
                      <a:pt x="1008147" y="544063"/>
                      <a:pt x="2274042" y="533948"/>
                      <a:pt x="2957689" y="531758"/>
                    </a:cubicBezTo>
                  </a:path>
                </a:pathLst>
              </a:custGeom>
              <a:noFill/>
              <a:ln w="25400" cap="flat" cmpd="sng" algn="ctr">
                <a:solidFill>
                  <a:srgbClr val="FF0000"/>
                </a:solidFill>
                <a:prstDash val="solid"/>
              </a:ln>
              <a:effectLst/>
              <a:scene3d>
                <a:camera prst="orthographicFront">
                  <a:rot lat="0" lon="0" rev="16200000"/>
                </a:camera>
                <a:lightRig rig="threePt" dir="t"/>
              </a:scene3d>
            </p:spPr>
            <p:txBody>
              <a:bodyPr anchor="ctr"/>
              <a:lstStyle/>
              <a:p>
                <a:pPr algn="ctr" fontAlgn="auto">
                  <a:spcBef>
                    <a:spcPts val="0"/>
                  </a:spcBef>
                  <a:spcAft>
                    <a:spcPts val="0"/>
                  </a:spcAft>
                  <a:defRPr/>
                </a:pPr>
                <a:endParaRPr lang="de-CH" sz="2000" kern="0">
                  <a:solidFill>
                    <a:srgbClr val="FFFFFF"/>
                  </a:solidFill>
                  <a:latin typeface="Trebuchet MS"/>
                  <a:ea typeface="+mn-ea"/>
                </a:endParaRPr>
              </a:p>
            </p:txBody>
          </p:sp>
        </p:grpSp>
      </p:grpSp>
      <p:graphicFrame>
        <p:nvGraphicFramePr>
          <p:cNvPr id="96261" name="Object 11"/>
          <p:cNvGraphicFramePr>
            <a:graphicFrameLocks noChangeAspect="1"/>
          </p:cNvGraphicFramePr>
          <p:nvPr/>
        </p:nvGraphicFramePr>
        <p:xfrm>
          <a:off x="6502400" y="762002"/>
          <a:ext cx="2336800" cy="783167"/>
        </p:xfrm>
        <a:graphic>
          <a:graphicData uri="http://schemas.openxmlformats.org/presentationml/2006/ole">
            <mc:AlternateContent xmlns:mc="http://schemas.openxmlformats.org/markup-compatibility/2006">
              <mc:Choice xmlns:v="urn:schemas-microsoft-com:vml" Requires="v">
                <p:oleObj spid="_x0000_s124942" name="Equation" r:id="rId5" imgW="1104900" imgH="444500" progId="Equation.3">
                  <p:embed/>
                </p:oleObj>
              </mc:Choice>
              <mc:Fallback>
                <p:oleObj name="Equation" r:id="rId5" imgW="11049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2400" y="762002"/>
                        <a:ext cx="2336800" cy="783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nvGrpSpPr>
          <p:cNvPr id="37" name="Group 36"/>
          <p:cNvGrpSpPr>
            <a:grpSpLocks/>
          </p:cNvGrpSpPr>
          <p:nvPr/>
        </p:nvGrpSpPr>
        <p:grpSpPr bwMode="auto">
          <a:xfrm>
            <a:off x="738188" y="1609993"/>
            <a:ext cx="2311400" cy="2977885"/>
            <a:chOff x="738135" y="1931967"/>
            <a:chExt cx="2311456" cy="3573463"/>
          </a:xfrm>
        </p:grpSpPr>
        <p:pic>
          <p:nvPicPr>
            <p:cNvPr id="96271" name="Picture 27" descr="c-enhedg-laplap"/>
            <p:cNvPicPr>
              <a:picLocks noChangeAspect="1" noChangeArrowheads="1"/>
            </p:cNvPicPr>
            <p:nvPr/>
          </p:nvPicPr>
          <p:blipFill>
            <a:blip r:embed="rId7">
              <a:extLst>
                <a:ext uri="{28A0092B-C50C-407E-A947-70E740481C1C}">
                  <a14:useLocalDpi xmlns:a14="http://schemas.microsoft.com/office/drawing/2010/main" val="0"/>
                </a:ext>
              </a:extLst>
            </a:blip>
            <a:srcRect t="21783"/>
            <a:stretch>
              <a:fillRect/>
            </a:stretch>
          </p:blipFill>
          <p:spPr bwMode="auto">
            <a:xfrm rot="10800000">
              <a:off x="1322391" y="1931967"/>
              <a:ext cx="1727200" cy="1350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72" name="Picture 27" descr="c-enhedg-laplap"/>
            <p:cNvPicPr>
              <a:picLocks noChangeAspect="1" noChangeArrowheads="1"/>
            </p:cNvPicPr>
            <p:nvPr/>
          </p:nvPicPr>
          <p:blipFill>
            <a:blip r:embed="rId8" cstate="print">
              <a:extLst>
                <a:ext uri="{28A0092B-C50C-407E-A947-70E740481C1C}">
                  <a14:useLocalDpi xmlns:a14="http://schemas.microsoft.com/office/drawing/2010/main" val="0"/>
                </a:ext>
              </a:extLst>
            </a:blip>
            <a:srcRect t="21783"/>
            <a:stretch>
              <a:fillRect/>
            </a:stretch>
          </p:blipFill>
          <p:spPr bwMode="auto">
            <a:xfrm rot="10800000">
              <a:off x="1800228" y="4341792"/>
              <a:ext cx="771525" cy="604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73" name="Picture 27" descr="c-enhedg-laplap"/>
            <p:cNvPicPr>
              <a:picLocks noChangeAspect="1" noChangeArrowheads="1"/>
            </p:cNvPicPr>
            <p:nvPr/>
          </p:nvPicPr>
          <p:blipFill>
            <a:blip r:embed="rId9" cstate="print">
              <a:extLst>
                <a:ext uri="{28A0092B-C50C-407E-A947-70E740481C1C}">
                  <a14:useLocalDpi xmlns:a14="http://schemas.microsoft.com/office/drawing/2010/main" val="0"/>
                </a:ext>
              </a:extLst>
            </a:blip>
            <a:srcRect t="21783"/>
            <a:stretch>
              <a:fillRect/>
            </a:stretch>
          </p:blipFill>
          <p:spPr bwMode="auto">
            <a:xfrm rot="10800000">
              <a:off x="1955803" y="5145067"/>
              <a:ext cx="460375"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74" name="Picture 27" descr="c-enhedg-laplap"/>
            <p:cNvPicPr>
              <a:picLocks noChangeAspect="1" noChangeArrowheads="1"/>
            </p:cNvPicPr>
            <p:nvPr/>
          </p:nvPicPr>
          <p:blipFill>
            <a:blip r:embed="rId7" cstate="print">
              <a:extLst>
                <a:ext uri="{28A0092B-C50C-407E-A947-70E740481C1C}">
                  <a14:useLocalDpi xmlns:a14="http://schemas.microsoft.com/office/drawing/2010/main" val="0"/>
                </a:ext>
              </a:extLst>
            </a:blip>
            <a:srcRect t="21783"/>
            <a:stretch>
              <a:fillRect/>
            </a:stretch>
          </p:blipFill>
          <p:spPr bwMode="auto">
            <a:xfrm rot="10800000">
              <a:off x="1509716" y="3173392"/>
              <a:ext cx="1352550" cy="1058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275" name="TextBox 30"/>
            <p:cNvSpPr txBox="1">
              <a:spLocks noChangeArrowheads="1"/>
            </p:cNvSpPr>
            <p:nvPr/>
          </p:nvSpPr>
          <p:spPr bwMode="auto">
            <a:xfrm rot="-5400000">
              <a:off x="-533801" y="3495944"/>
              <a:ext cx="306709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sz="2800">
                  <a:solidFill>
                    <a:srgbClr val="000000"/>
                  </a:solidFill>
                </a:rPr>
                <a:t>filter scales</a:t>
              </a:r>
            </a:p>
          </p:txBody>
        </p:sp>
      </p:grpSp>
      <p:sp>
        <p:nvSpPr>
          <p:cNvPr id="32" name="TextBox 31"/>
          <p:cNvSpPr txBox="1">
            <a:spLocks noChangeArrowheads="1"/>
          </p:cNvSpPr>
          <p:nvPr/>
        </p:nvSpPr>
        <p:spPr bwMode="auto">
          <a:xfrm>
            <a:off x="2235200" y="5393535"/>
            <a:ext cx="306705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solidFill>
                  <a:srgbClr val="000000"/>
                </a:solidFill>
              </a:rPr>
              <a:t>img1</a:t>
            </a:r>
          </a:p>
        </p:txBody>
      </p:sp>
      <p:grpSp>
        <p:nvGrpSpPr>
          <p:cNvPr id="38" name="Group 37"/>
          <p:cNvGrpSpPr>
            <a:grpSpLocks/>
          </p:cNvGrpSpPr>
          <p:nvPr/>
        </p:nvGrpSpPr>
        <p:grpSpPr bwMode="auto">
          <a:xfrm>
            <a:off x="3476625" y="4774407"/>
            <a:ext cx="4527550" cy="1081040"/>
            <a:chOff x="3476610" y="5729330"/>
            <a:chExt cx="4527612" cy="1297255"/>
          </a:xfrm>
        </p:grpSpPr>
        <p:sp>
          <p:nvSpPr>
            <p:cNvPr id="24" name="Oval 23"/>
            <p:cNvSpPr/>
            <p:nvPr/>
          </p:nvSpPr>
          <p:spPr>
            <a:xfrm>
              <a:off x="3732202" y="6057944"/>
              <a:ext cx="146052" cy="146051"/>
            </a:xfrm>
            <a:prstGeom prst="ellipse">
              <a:avLst/>
            </a:prstGeom>
            <a:solidFill>
              <a:srgbClr val="000000"/>
            </a:solidFill>
            <a:ln w="25400" cap="flat" cmpd="sng" algn="ctr">
              <a:solidFill>
                <a:srgbClr val="000000">
                  <a:shade val="50000"/>
                </a:srgbClr>
              </a:solidFill>
              <a:prstDash val="solid"/>
            </a:ln>
            <a:effectLst/>
          </p:spPr>
          <p:txBody>
            <a:bodyPr anchor="ctr"/>
            <a:lstStyle/>
            <a:p>
              <a:pPr algn="ctr" fontAlgn="auto">
                <a:spcBef>
                  <a:spcPts val="0"/>
                </a:spcBef>
                <a:spcAft>
                  <a:spcPts val="0"/>
                </a:spcAft>
                <a:defRPr/>
              </a:pPr>
              <a:endParaRPr lang="de-CH" sz="2000" kern="0">
                <a:solidFill>
                  <a:srgbClr val="FFFFFF"/>
                </a:solidFill>
                <a:latin typeface="Trebuchet MS"/>
                <a:ea typeface="+mn-ea"/>
              </a:endParaRPr>
            </a:p>
          </p:txBody>
        </p:sp>
        <p:sp>
          <p:nvSpPr>
            <p:cNvPr id="25" name="Oval 24"/>
            <p:cNvSpPr/>
            <p:nvPr/>
          </p:nvSpPr>
          <p:spPr>
            <a:xfrm>
              <a:off x="4757741" y="5911893"/>
              <a:ext cx="508007" cy="508003"/>
            </a:xfrm>
            <a:prstGeom prst="ellipse">
              <a:avLst/>
            </a:prstGeom>
            <a:solidFill>
              <a:srgbClr val="000000"/>
            </a:solidFill>
            <a:ln w="25400" cap="flat" cmpd="sng" algn="ctr">
              <a:solidFill>
                <a:srgbClr val="000000">
                  <a:shade val="50000"/>
                </a:srgbClr>
              </a:solidFill>
              <a:prstDash val="solid"/>
            </a:ln>
            <a:effectLst/>
          </p:spPr>
          <p:txBody>
            <a:bodyPr anchor="ctr"/>
            <a:lstStyle/>
            <a:p>
              <a:pPr algn="ctr" fontAlgn="auto">
                <a:spcBef>
                  <a:spcPts val="0"/>
                </a:spcBef>
                <a:spcAft>
                  <a:spcPts val="0"/>
                </a:spcAft>
                <a:defRPr/>
              </a:pPr>
              <a:endParaRPr lang="de-CH" sz="2000" kern="0">
                <a:solidFill>
                  <a:srgbClr val="FFFFFF"/>
                </a:solidFill>
                <a:latin typeface="Trebuchet MS"/>
                <a:ea typeface="+mn-ea"/>
              </a:endParaRPr>
            </a:p>
          </p:txBody>
        </p:sp>
        <p:sp>
          <p:nvSpPr>
            <p:cNvPr id="26" name="Oval 25"/>
            <p:cNvSpPr/>
            <p:nvPr/>
          </p:nvSpPr>
          <p:spPr>
            <a:xfrm>
              <a:off x="6032520" y="5729330"/>
              <a:ext cx="803286" cy="803279"/>
            </a:xfrm>
            <a:prstGeom prst="ellipse">
              <a:avLst/>
            </a:prstGeom>
            <a:solidFill>
              <a:srgbClr val="000000"/>
            </a:solidFill>
            <a:ln w="25400" cap="flat" cmpd="sng" algn="ctr">
              <a:solidFill>
                <a:srgbClr val="000000">
                  <a:shade val="50000"/>
                </a:srgbClr>
              </a:solidFill>
              <a:prstDash val="solid"/>
            </a:ln>
            <a:effectLst/>
          </p:spPr>
          <p:txBody>
            <a:bodyPr anchor="ctr"/>
            <a:lstStyle/>
            <a:p>
              <a:pPr algn="ctr" fontAlgn="auto">
                <a:spcBef>
                  <a:spcPts val="0"/>
                </a:spcBef>
                <a:spcAft>
                  <a:spcPts val="0"/>
                </a:spcAft>
                <a:defRPr/>
              </a:pPr>
              <a:endParaRPr lang="de-CH" sz="2000" kern="0">
                <a:solidFill>
                  <a:srgbClr val="FFFFFF"/>
                </a:solidFill>
                <a:latin typeface="Trebuchet MS"/>
                <a:ea typeface="+mn-ea"/>
              </a:endParaRPr>
            </a:p>
          </p:txBody>
        </p:sp>
        <p:sp>
          <p:nvSpPr>
            <p:cNvPr id="96269" name="TextBox 32"/>
            <p:cNvSpPr txBox="1">
              <a:spLocks noChangeArrowheads="1"/>
            </p:cNvSpPr>
            <p:nvPr/>
          </p:nvSpPr>
          <p:spPr bwMode="auto">
            <a:xfrm>
              <a:off x="3476610" y="6436069"/>
              <a:ext cx="3067092" cy="554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solidFill>
                    <a:srgbClr val="000000"/>
                  </a:solidFill>
                </a:rPr>
                <a:t>img2</a:t>
              </a:r>
            </a:p>
          </p:txBody>
        </p:sp>
        <p:sp>
          <p:nvSpPr>
            <p:cNvPr id="96270" name="TextBox 33"/>
            <p:cNvSpPr txBox="1">
              <a:spLocks noChangeArrowheads="1"/>
            </p:cNvSpPr>
            <p:nvPr/>
          </p:nvSpPr>
          <p:spPr bwMode="auto">
            <a:xfrm>
              <a:off x="4937130" y="6472584"/>
              <a:ext cx="3067092" cy="554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solidFill>
                    <a:srgbClr val="000000"/>
                  </a:solidFill>
                </a:rPr>
                <a:t>img3</a:t>
              </a:r>
            </a:p>
          </p:txBody>
        </p:sp>
      </p:grpSp>
      <p:sp>
        <p:nvSpPr>
          <p:cNvPr id="96265" name="TextBox 29"/>
          <p:cNvSpPr txBox="1">
            <a:spLocks noChangeArrowheads="1"/>
          </p:cNvSpPr>
          <p:nvPr/>
        </p:nvSpPr>
        <p:spPr bwMode="auto">
          <a:xfrm>
            <a:off x="0" y="5461003"/>
            <a:ext cx="19812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400"/>
              <a:t>Bastian Leibe</a:t>
            </a:r>
          </a:p>
        </p:txBody>
      </p:sp>
    </p:spTree>
    <p:custDataLst>
      <p:tags r:id="rId2"/>
    </p:custDataLst>
    <p:extLst>
      <p:ext uri="{BB962C8B-B14F-4D97-AF65-F5344CB8AC3E}">
        <p14:creationId xmlns:p14="http://schemas.microsoft.com/office/powerpoint/2010/main" val="766069871"/>
      </p:ext>
    </p:extLst>
  </p:cSld>
  <p:clrMapOvr>
    <a:masterClrMapping/>
  </p:clrMapOvr>
  <p:transition spd="slow" advTm="5733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5"/>
          <p:cNvSpPr txBox="1">
            <a:spLocks noGrp="1"/>
          </p:cNvSpPr>
          <p:nvPr>
            <p:ph type="title"/>
          </p:nvPr>
        </p:nvSpPr>
        <p:spPr>
          <a:xfrm>
            <a:off x="685800" y="0"/>
            <a:ext cx="77724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Scale Invariant Detectors</a:t>
            </a:r>
            <a:endParaRPr/>
          </a:p>
        </p:txBody>
      </p:sp>
      <p:sp>
        <p:nvSpPr>
          <p:cNvPr id="303" name="Google Shape;303;p25"/>
          <p:cNvSpPr txBox="1">
            <a:spLocks noGrp="1"/>
          </p:cNvSpPr>
          <p:nvPr>
            <p:ph type="body" idx="1"/>
          </p:nvPr>
        </p:nvSpPr>
        <p:spPr>
          <a:xfrm>
            <a:off x="304800" y="1016000"/>
            <a:ext cx="4191000" cy="17145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0033CC"/>
              </a:buClr>
              <a:buSzPts val="2800"/>
              <a:buChar char="•"/>
            </a:pPr>
            <a:r>
              <a:rPr lang="en-US" sz="2800">
                <a:solidFill>
                  <a:srgbClr val="0033CC"/>
                </a:solidFill>
              </a:rPr>
              <a:t>Harris-Laplacian</a:t>
            </a:r>
            <a:r>
              <a:rPr lang="en-US" sz="2800" baseline="30000"/>
              <a:t>1</a:t>
            </a:r>
            <a:br>
              <a:rPr lang="en-US" sz="2800"/>
            </a:br>
            <a:r>
              <a:rPr lang="en-US" sz="2400" i="1"/>
              <a:t>Find local maximum of:</a:t>
            </a:r>
            <a:endParaRPr/>
          </a:p>
          <a:p>
            <a:pPr marL="742950" lvl="1" indent="-285750" algn="l" rtl="0">
              <a:lnSpc>
                <a:spcPct val="90000"/>
              </a:lnSpc>
              <a:spcBef>
                <a:spcPts val="480"/>
              </a:spcBef>
              <a:spcAft>
                <a:spcPts val="0"/>
              </a:spcAft>
              <a:buClr>
                <a:schemeClr val="dk1"/>
              </a:buClr>
              <a:buSzPts val="2400"/>
              <a:buChar char="–"/>
            </a:pPr>
            <a:r>
              <a:rPr lang="en-US" sz="2400"/>
              <a:t>Harris corner detector in </a:t>
            </a:r>
            <a:r>
              <a:rPr lang="en-US" sz="2400" b="1"/>
              <a:t>space</a:t>
            </a:r>
            <a:r>
              <a:rPr lang="en-US" sz="2400"/>
              <a:t> (image coordinates)</a:t>
            </a:r>
            <a:endParaRPr/>
          </a:p>
          <a:p>
            <a:pPr marL="742950" lvl="1" indent="-285750" algn="l" rtl="0">
              <a:lnSpc>
                <a:spcPct val="90000"/>
              </a:lnSpc>
              <a:spcBef>
                <a:spcPts val="480"/>
              </a:spcBef>
              <a:spcAft>
                <a:spcPts val="0"/>
              </a:spcAft>
              <a:buClr>
                <a:schemeClr val="dk1"/>
              </a:buClr>
              <a:buSzPts val="2400"/>
              <a:buChar char="–"/>
            </a:pPr>
            <a:r>
              <a:rPr lang="en-US" sz="2400"/>
              <a:t>Laplacian in </a:t>
            </a:r>
            <a:r>
              <a:rPr lang="en-US" sz="2400" b="1"/>
              <a:t>scale</a:t>
            </a:r>
            <a:endParaRPr/>
          </a:p>
        </p:txBody>
      </p:sp>
      <p:cxnSp>
        <p:nvCxnSpPr>
          <p:cNvPr id="304" name="Google Shape;304;p25"/>
          <p:cNvCxnSpPr/>
          <p:nvPr/>
        </p:nvCxnSpPr>
        <p:spPr>
          <a:xfrm>
            <a:off x="0" y="4736042"/>
            <a:ext cx="9144000" cy="0"/>
          </a:xfrm>
          <a:prstGeom prst="straightConnector1">
            <a:avLst/>
          </a:prstGeom>
          <a:noFill/>
          <a:ln w="9525" cap="flat" cmpd="sng">
            <a:solidFill>
              <a:schemeClr val="dk1"/>
            </a:solidFill>
            <a:prstDash val="solid"/>
            <a:round/>
            <a:headEnd type="none" w="med" len="med"/>
            <a:tailEnd type="none" w="med" len="med"/>
          </a:ln>
        </p:spPr>
      </p:cxnSp>
      <p:sp>
        <p:nvSpPr>
          <p:cNvPr id="305" name="Google Shape;305;p25"/>
          <p:cNvSpPr txBox="1"/>
          <p:nvPr/>
        </p:nvSpPr>
        <p:spPr>
          <a:xfrm>
            <a:off x="50804" y="4834483"/>
            <a:ext cx="6656009" cy="43601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aseline="30000">
                <a:solidFill>
                  <a:schemeClr val="dk1"/>
                </a:solidFill>
                <a:latin typeface="Calibri"/>
                <a:ea typeface="Calibri"/>
                <a:cs typeface="Calibri"/>
                <a:sym typeface="Calibri"/>
              </a:rPr>
              <a:t>1 </a:t>
            </a:r>
            <a:r>
              <a:rPr lang="en-US" sz="1400">
                <a:solidFill>
                  <a:schemeClr val="dk1"/>
                </a:solidFill>
                <a:latin typeface="Calibri"/>
                <a:ea typeface="Calibri"/>
                <a:cs typeface="Calibri"/>
                <a:sym typeface="Calibri"/>
              </a:rPr>
              <a:t>K.Mikolajczyk, C.Schmid. “Indexing Based on Scale Invariant Interest Points”. ICCV 2001</a:t>
            </a:r>
            <a:br>
              <a:rPr lang="en-US" sz="1400">
                <a:solidFill>
                  <a:schemeClr val="dk1"/>
                </a:solidFill>
                <a:latin typeface="Calibri"/>
                <a:ea typeface="Calibri"/>
                <a:cs typeface="Calibri"/>
                <a:sym typeface="Calibri"/>
              </a:rPr>
            </a:br>
            <a:r>
              <a:rPr lang="en-US" sz="1400" baseline="30000">
                <a:solidFill>
                  <a:schemeClr val="dk1"/>
                </a:solidFill>
                <a:latin typeface="Calibri"/>
                <a:ea typeface="Calibri"/>
                <a:cs typeface="Calibri"/>
                <a:sym typeface="Calibri"/>
              </a:rPr>
              <a:t>2 </a:t>
            </a:r>
            <a:r>
              <a:rPr lang="en-US" sz="1400">
                <a:solidFill>
                  <a:schemeClr val="dk1"/>
                </a:solidFill>
                <a:latin typeface="Calibri"/>
                <a:ea typeface="Calibri"/>
                <a:cs typeface="Calibri"/>
                <a:sym typeface="Calibri"/>
              </a:rPr>
              <a:t>D.Lowe. “Distinctive Image Features from Scale-Invariant Keypoints”.  IJCV 2004</a:t>
            </a:r>
            <a:endParaRPr sz="1400">
              <a:solidFill>
                <a:schemeClr val="dk1"/>
              </a:solidFill>
              <a:latin typeface="Calibri"/>
              <a:ea typeface="Calibri"/>
              <a:cs typeface="Calibri"/>
              <a:sym typeface="Calibri"/>
            </a:endParaRPr>
          </a:p>
        </p:txBody>
      </p:sp>
      <p:grpSp>
        <p:nvGrpSpPr>
          <p:cNvPr id="306" name="Google Shape;306;p25"/>
          <p:cNvGrpSpPr/>
          <p:nvPr/>
        </p:nvGrpSpPr>
        <p:grpSpPr>
          <a:xfrm>
            <a:off x="4495800" y="762662"/>
            <a:ext cx="4266406" cy="2031338"/>
            <a:chOff x="2832" y="769"/>
            <a:chExt cx="2687" cy="1535"/>
          </a:xfrm>
        </p:grpSpPr>
        <p:sp>
          <p:nvSpPr>
            <p:cNvPr id="307" name="Google Shape;307;p25"/>
            <p:cNvSpPr/>
            <p:nvPr/>
          </p:nvSpPr>
          <p:spPr>
            <a:xfrm>
              <a:off x="3312" y="1680"/>
              <a:ext cx="2016" cy="240"/>
            </a:xfrm>
            <a:prstGeom prst="parallelogram">
              <a:avLst>
                <a:gd name="adj" fmla="val 210000"/>
              </a:avLst>
            </a:prstGeom>
            <a:solidFill>
              <a:schemeClr val="accent1">
                <a:alpha val="49803"/>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08" name="Google Shape;308;p25"/>
            <p:cNvCxnSpPr/>
            <p:nvPr/>
          </p:nvCxnSpPr>
          <p:spPr>
            <a:xfrm rot="10800000">
              <a:off x="2976" y="1104"/>
              <a:ext cx="0" cy="912"/>
            </a:xfrm>
            <a:prstGeom prst="straightConnector1">
              <a:avLst/>
            </a:prstGeom>
            <a:noFill/>
            <a:ln w="19050" cap="flat" cmpd="sng">
              <a:solidFill>
                <a:schemeClr val="dk1"/>
              </a:solidFill>
              <a:prstDash val="solid"/>
              <a:round/>
              <a:headEnd type="none" w="med" len="med"/>
              <a:tailEnd type="stealth" w="med" len="med"/>
            </a:ln>
          </p:spPr>
        </p:cxnSp>
        <p:cxnSp>
          <p:nvCxnSpPr>
            <p:cNvPr id="309" name="Google Shape;309;p25"/>
            <p:cNvCxnSpPr/>
            <p:nvPr/>
          </p:nvCxnSpPr>
          <p:spPr>
            <a:xfrm>
              <a:off x="2976" y="2016"/>
              <a:ext cx="2160" cy="0"/>
            </a:xfrm>
            <a:prstGeom prst="straightConnector1">
              <a:avLst/>
            </a:prstGeom>
            <a:noFill/>
            <a:ln w="19050" cap="flat" cmpd="sng">
              <a:solidFill>
                <a:schemeClr val="dk1"/>
              </a:solidFill>
              <a:prstDash val="solid"/>
              <a:round/>
              <a:headEnd type="none" w="med" len="med"/>
              <a:tailEnd type="stealth" w="med" len="med"/>
            </a:ln>
          </p:spPr>
        </p:cxnSp>
        <p:cxnSp>
          <p:nvCxnSpPr>
            <p:cNvPr id="310" name="Google Shape;310;p25"/>
            <p:cNvCxnSpPr/>
            <p:nvPr/>
          </p:nvCxnSpPr>
          <p:spPr>
            <a:xfrm rot="10800000" flipH="1">
              <a:off x="2976" y="1670"/>
              <a:ext cx="668" cy="346"/>
            </a:xfrm>
            <a:prstGeom prst="straightConnector1">
              <a:avLst/>
            </a:prstGeom>
            <a:noFill/>
            <a:ln w="19050" cap="flat" cmpd="sng">
              <a:solidFill>
                <a:schemeClr val="dk1"/>
              </a:solidFill>
              <a:prstDash val="solid"/>
              <a:round/>
              <a:headEnd type="none" w="med" len="med"/>
              <a:tailEnd type="stealth" w="med" len="med"/>
            </a:ln>
          </p:spPr>
        </p:cxnSp>
        <p:sp>
          <p:nvSpPr>
            <p:cNvPr id="311" name="Google Shape;311;p25"/>
            <p:cNvSpPr txBox="1"/>
            <p:nvPr/>
          </p:nvSpPr>
          <p:spPr>
            <a:xfrm>
              <a:off x="2832" y="864"/>
              <a:ext cx="499"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scale</a:t>
              </a:r>
              <a:endParaRPr sz="1800">
                <a:solidFill>
                  <a:schemeClr val="dk1"/>
                </a:solidFill>
                <a:latin typeface="Arial"/>
                <a:ea typeface="Arial"/>
                <a:cs typeface="Arial"/>
                <a:sym typeface="Arial"/>
              </a:endParaRPr>
            </a:p>
          </p:txBody>
        </p:sp>
        <p:sp>
          <p:nvSpPr>
            <p:cNvPr id="312" name="Google Shape;312;p25"/>
            <p:cNvSpPr txBox="1"/>
            <p:nvPr/>
          </p:nvSpPr>
          <p:spPr>
            <a:xfrm>
              <a:off x="5004" y="1999"/>
              <a:ext cx="187"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chemeClr val="dk1"/>
                  </a:solidFill>
                  <a:latin typeface="Arial"/>
                  <a:ea typeface="Arial"/>
                  <a:cs typeface="Arial"/>
                  <a:sym typeface="Arial"/>
                </a:rPr>
                <a:t>x</a:t>
              </a:r>
              <a:endParaRPr sz="2000" i="1">
                <a:solidFill>
                  <a:schemeClr val="dk1"/>
                </a:solidFill>
                <a:latin typeface="Arial"/>
                <a:ea typeface="Arial"/>
                <a:cs typeface="Arial"/>
                <a:sym typeface="Arial"/>
              </a:endParaRPr>
            </a:p>
          </p:txBody>
        </p:sp>
        <p:sp>
          <p:nvSpPr>
            <p:cNvPr id="313" name="Google Shape;313;p25"/>
            <p:cNvSpPr txBox="1"/>
            <p:nvPr/>
          </p:nvSpPr>
          <p:spPr>
            <a:xfrm>
              <a:off x="3324" y="1567"/>
              <a:ext cx="187"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chemeClr val="dk1"/>
                  </a:solidFill>
                  <a:latin typeface="Arial"/>
                  <a:ea typeface="Arial"/>
                  <a:cs typeface="Arial"/>
                  <a:sym typeface="Arial"/>
                </a:rPr>
                <a:t>y</a:t>
              </a:r>
              <a:endParaRPr sz="2000" i="1">
                <a:solidFill>
                  <a:schemeClr val="dk1"/>
                </a:solidFill>
                <a:latin typeface="Arial"/>
                <a:ea typeface="Arial"/>
                <a:cs typeface="Arial"/>
                <a:sym typeface="Arial"/>
              </a:endParaRPr>
            </a:p>
          </p:txBody>
        </p:sp>
        <p:sp>
          <p:nvSpPr>
            <p:cNvPr id="314" name="Google Shape;314;p25"/>
            <p:cNvSpPr txBox="1"/>
            <p:nvPr/>
          </p:nvSpPr>
          <p:spPr>
            <a:xfrm>
              <a:off x="3456" y="2016"/>
              <a:ext cx="1070"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33CC"/>
                  </a:solidFill>
                  <a:latin typeface="Arial"/>
                  <a:ea typeface="Arial"/>
                  <a:cs typeface="Arial"/>
                  <a:sym typeface="Arial"/>
                </a:rPr>
                <a:t>← Harris →</a:t>
              </a:r>
              <a:endParaRPr sz="1800">
                <a:solidFill>
                  <a:srgbClr val="0033CC"/>
                </a:solidFill>
                <a:latin typeface="Arial"/>
                <a:ea typeface="Arial"/>
                <a:cs typeface="Arial"/>
                <a:sym typeface="Arial"/>
              </a:endParaRPr>
            </a:p>
          </p:txBody>
        </p:sp>
        <p:sp>
          <p:nvSpPr>
            <p:cNvPr id="315" name="Google Shape;315;p25"/>
            <p:cNvSpPr/>
            <p:nvPr/>
          </p:nvSpPr>
          <p:spPr>
            <a:xfrm>
              <a:off x="3936" y="1768"/>
              <a:ext cx="384" cy="104"/>
            </a:xfrm>
            <a:custGeom>
              <a:avLst/>
              <a:gdLst/>
              <a:ahLst/>
              <a:cxnLst/>
              <a:rect l="l" t="t" r="r" b="b"/>
              <a:pathLst>
                <a:path w="384" h="104" extrusionOk="0">
                  <a:moveTo>
                    <a:pt x="0" y="104"/>
                  </a:moveTo>
                  <a:cubicBezTo>
                    <a:pt x="64" y="60"/>
                    <a:pt x="128" y="16"/>
                    <a:pt x="192" y="8"/>
                  </a:cubicBezTo>
                  <a:cubicBezTo>
                    <a:pt x="256" y="0"/>
                    <a:pt x="352" y="48"/>
                    <a:pt x="384" y="56"/>
                  </a:cubicBez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25"/>
            <p:cNvSpPr/>
            <p:nvPr/>
          </p:nvSpPr>
          <p:spPr>
            <a:xfrm>
              <a:off x="4032" y="1728"/>
              <a:ext cx="144" cy="96"/>
            </a:xfrm>
            <a:prstGeom prst="ellipse">
              <a:avLst/>
            </a:prstGeom>
            <a:solidFill>
              <a:srgbClr val="FF0000">
                <a:alpha val="49803"/>
              </a:srgbClr>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25"/>
            <p:cNvSpPr/>
            <p:nvPr/>
          </p:nvSpPr>
          <p:spPr>
            <a:xfrm>
              <a:off x="3312" y="1344"/>
              <a:ext cx="2016" cy="240"/>
            </a:xfrm>
            <a:prstGeom prst="parallelogram">
              <a:avLst>
                <a:gd name="adj" fmla="val 210000"/>
              </a:avLst>
            </a:prstGeom>
            <a:solidFill>
              <a:schemeClr val="accent1">
                <a:alpha val="49803"/>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5"/>
            <p:cNvSpPr/>
            <p:nvPr/>
          </p:nvSpPr>
          <p:spPr>
            <a:xfrm>
              <a:off x="3936" y="1432"/>
              <a:ext cx="384" cy="104"/>
            </a:xfrm>
            <a:custGeom>
              <a:avLst/>
              <a:gdLst/>
              <a:ahLst/>
              <a:cxnLst/>
              <a:rect l="l" t="t" r="r" b="b"/>
              <a:pathLst>
                <a:path w="384" h="104" extrusionOk="0">
                  <a:moveTo>
                    <a:pt x="0" y="104"/>
                  </a:moveTo>
                  <a:cubicBezTo>
                    <a:pt x="64" y="60"/>
                    <a:pt x="128" y="16"/>
                    <a:pt x="192" y="8"/>
                  </a:cubicBezTo>
                  <a:cubicBezTo>
                    <a:pt x="256" y="0"/>
                    <a:pt x="352" y="48"/>
                    <a:pt x="384" y="56"/>
                  </a:cubicBez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25"/>
            <p:cNvSpPr/>
            <p:nvPr/>
          </p:nvSpPr>
          <p:spPr>
            <a:xfrm>
              <a:off x="4014" y="1369"/>
              <a:ext cx="192" cy="128"/>
            </a:xfrm>
            <a:prstGeom prst="ellipse">
              <a:avLst/>
            </a:prstGeom>
            <a:solidFill>
              <a:srgbClr val="FF0000">
                <a:alpha val="49803"/>
              </a:srgbClr>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25"/>
            <p:cNvSpPr/>
            <p:nvPr/>
          </p:nvSpPr>
          <p:spPr>
            <a:xfrm>
              <a:off x="3312" y="1008"/>
              <a:ext cx="2016" cy="240"/>
            </a:xfrm>
            <a:prstGeom prst="parallelogram">
              <a:avLst>
                <a:gd name="adj" fmla="val 210000"/>
              </a:avLst>
            </a:prstGeom>
            <a:solidFill>
              <a:schemeClr val="accent1">
                <a:alpha val="49803"/>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5"/>
            <p:cNvSpPr/>
            <p:nvPr/>
          </p:nvSpPr>
          <p:spPr>
            <a:xfrm>
              <a:off x="3936" y="1096"/>
              <a:ext cx="384" cy="104"/>
            </a:xfrm>
            <a:custGeom>
              <a:avLst/>
              <a:gdLst/>
              <a:ahLst/>
              <a:cxnLst/>
              <a:rect l="l" t="t" r="r" b="b"/>
              <a:pathLst>
                <a:path w="384" h="104" extrusionOk="0">
                  <a:moveTo>
                    <a:pt x="0" y="104"/>
                  </a:moveTo>
                  <a:cubicBezTo>
                    <a:pt x="64" y="60"/>
                    <a:pt x="128" y="16"/>
                    <a:pt x="192" y="8"/>
                  </a:cubicBezTo>
                  <a:cubicBezTo>
                    <a:pt x="256" y="0"/>
                    <a:pt x="352" y="48"/>
                    <a:pt x="384" y="56"/>
                  </a:cubicBez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25"/>
            <p:cNvSpPr/>
            <p:nvPr/>
          </p:nvSpPr>
          <p:spPr>
            <a:xfrm>
              <a:off x="3945" y="1029"/>
              <a:ext cx="336" cy="192"/>
            </a:xfrm>
            <a:prstGeom prst="ellipse">
              <a:avLst/>
            </a:prstGeom>
            <a:solidFill>
              <a:srgbClr val="FF0000">
                <a:alpha val="49803"/>
              </a:srgbClr>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25"/>
            <p:cNvSpPr txBox="1"/>
            <p:nvPr/>
          </p:nvSpPr>
          <p:spPr>
            <a:xfrm rot="-5400000">
              <a:off x="4703" y="1297"/>
              <a:ext cx="1345"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33CC"/>
                  </a:solidFill>
                  <a:latin typeface="Arial"/>
                  <a:ea typeface="Arial"/>
                  <a:cs typeface="Arial"/>
                  <a:sym typeface="Arial"/>
                </a:rPr>
                <a:t>← Laplacian →</a:t>
              </a:r>
              <a:endParaRPr sz="1800">
                <a:solidFill>
                  <a:srgbClr val="0033CC"/>
                </a:solidFill>
                <a:latin typeface="Arial"/>
                <a:ea typeface="Arial"/>
                <a:cs typeface="Arial"/>
                <a:sym typeface="Arial"/>
              </a:endParaRPr>
            </a:p>
          </p:txBody>
        </p:sp>
      </p:grpSp>
      <p:sp>
        <p:nvSpPr>
          <p:cNvPr id="325" name="Google Shape;325;p25"/>
          <p:cNvSpPr txBox="1">
            <a:spLocks noGrp="1"/>
          </p:cNvSpPr>
          <p:nvPr>
            <p:ph type="sldNum" idx="12"/>
          </p:nvPr>
        </p:nvSpPr>
        <p:spPr>
          <a:xfrm>
            <a:off x="6324600" y="5347234"/>
            <a:ext cx="1003498"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847097887"/>
      </p:ext>
    </p:extLst>
  </p:cSld>
  <p:clrMapOvr>
    <a:masterClrMapping/>
  </p:clrMapOvr>
  <mc:AlternateContent xmlns:mc="http://schemas.openxmlformats.org/markup-compatibility/2006" xmlns:p14="http://schemas.microsoft.com/office/powerpoint/2010/main">
    <mc:Choice Requires="p14">
      <p:transition spd="slow" p14:dur="2000" advTm="86131"/>
    </mc:Choice>
    <mc:Fallback xmlns="">
      <p:transition spd="slow" advTm="8613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7"/>
          <p:cNvSpPr txBox="1">
            <a:spLocks noGrp="1"/>
          </p:cNvSpPr>
          <p:nvPr>
            <p:ph type="title"/>
          </p:nvPr>
        </p:nvSpPr>
        <p:spPr>
          <a:xfrm>
            <a:off x="685800" y="0"/>
            <a:ext cx="77724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Scale Invariant Detectors</a:t>
            </a:r>
            <a:endParaRPr/>
          </a:p>
        </p:txBody>
      </p:sp>
      <p:sp>
        <p:nvSpPr>
          <p:cNvPr id="340" name="Google Shape;340;p27"/>
          <p:cNvSpPr txBox="1">
            <a:spLocks noGrp="1"/>
          </p:cNvSpPr>
          <p:nvPr>
            <p:ph type="body" idx="1"/>
          </p:nvPr>
        </p:nvSpPr>
        <p:spPr>
          <a:xfrm>
            <a:off x="304800" y="1016000"/>
            <a:ext cx="4191000" cy="17145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0033CC"/>
              </a:buClr>
              <a:buSzPts val="2800"/>
              <a:buChar char="•"/>
            </a:pPr>
            <a:r>
              <a:rPr lang="en-US" sz="2800">
                <a:solidFill>
                  <a:srgbClr val="0033CC"/>
                </a:solidFill>
              </a:rPr>
              <a:t>Harris-Laplacian</a:t>
            </a:r>
            <a:r>
              <a:rPr lang="en-US" sz="2800" baseline="30000"/>
              <a:t>1</a:t>
            </a:r>
            <a:br>
              <a:rPr lang="en-US" sz="2800"/>
            </a:br>
            <a:r>
              <a:rPr lang="en-US" sz="2400" i="1"/>
              <a:t>Find local maximum of:</a:t>
            </a:r>
            <a:endParaRPr/>
          </a:p>
          <a:p>
            <a:pPr marL="742950" lvl="1" indent="-285750" algn="l" rtl="0">
              <a:lnSpc>
                <a:spcPct val="90000"/>
              </a:lnSpc>
              <a:spcBef>
                <a:spcPts val="480"/>
              </a:spcBef>
              <a:spcAft>
                <a:spcPts val="0"/>
              </a:spcAft>
              <a:buClr>
                <a:schemeClr val="dk1"/>
              </a:buClr>
              <a:buSzPts val="2400"/>
              <a:buChar char="–"/>
            </a:pPr>
            <a:r>
              <a:rPr lang="en-US" sz="2400"/>
              <a:t>Harris corner detector in </a:t>
            </a:r>
            <a:r>
              <a:rPr lang="en-US" sz="2400" b="1"/>
              <a:t>space</a:t>
            </a:r>
            <a:r>
              <a:rPr lang="en-US" sz="2400"/>
              <a:t> (image coordinates)</a:t>
            </a:r>
            <a:endParaRPr/>
          </a:p>
          <a:p>
            <a:pPr marL="742950" lvl="1" indent="-285750" algn="l" rtl="0">
              <a:lnSpc>
                <a:spcPct val="90000"/>
              </a:lnSpc>
              <a:spcBef>
                <a:spcPts val="480"/>
              </a:spcBef>
              <a:spcAft>
                <a:spcPts val="0"/>
              </a:spcAft>
              <a:buClr>
                <a:schemeClr val="dk1"/>
              </a:buClr>
              <a:buSzPts val="2400"/>
              <a:buChar char="–"/>
            </a:pPr>
            <a:r>
              <a:rPr lang="en-US" sz="2400"/>
              <a:t>Laplacian in </a:t>
            </a:r>
            <a:r>
              <a:rPr lang="en-US" sz="2400" b="1"/>
              <a:t>scale</a:t>
            </a:r>
            <a:endParaRPr/>
          </a:p>
        </p:txBody>
      </p:sp>
      <p:cxnSp>
        <p:nvCxnSpPr>
          <p:cNvPr id="341" name="Google Shape;341;p27"/>
          <p:cNvCxnSpPr/>
          <p:nvPr/>
        </p:nvCxnSpPr>
        <p:spPr>
          <a:xfrm>
            <a:off x="0" y="4736042"/>
            <a:ext cx="9144000" cy="0"/>
          </a:xfrm>
          <a:prstGeom prst="straightConnector1">
            <a:avLst/>
          </a:prstGeom>
          <a:noFill/>
          <a:ln w="9525" cap="flat" cmpd="sng">
            <a:solidFill>
              <a:schemeClr val="dk1"/>
            </a:solidFill>
            <a:prstDash val="solid"/>
            <a:round/>
            <a:headEnd type="none" w="med" len="med"/>
            <a:tailEnd type="none" w="med" len="med"/>
          </a:ln>
        </p:spPr>
      </p:cxnSp>
      <p:sp>
        <p:nvSpPr>
          <p:cNvPr id="342" name="Google Shape;342;p27"/>
          <p:cNvSpPr txBox="1"/>
          <p:nvPr/>
        </p:nvSpPr>
        <p:spPr>
          <a:xfrm>
            <a:off x="50804" y="4834483"/>
            <a:ext cx="6656009" cy="43601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aseline="30000">
                <a:solidFill>
                  <a:schemeClr val="dk1"/>
                </a:solidFill>
                <a:latin typeface="Calibri"/>
                <a:ea typeface="Calibri"/>
                <a:cs typeface="Calibri"/>
                <a:sym typeface="Calibri"/>
              </a:rPr>
              <a:t>1 </a:t>
            </a:r>
            <a:r>
              <a:rPr lang="en-US" sz="1400">
                <a:solidFill>
                  <a:schemeClr val="dk1"/>
                </a:solidFill>
                <a:latin typeface="Calibri"/>
                <a:ea typeface="Calibri"/>
                <a:cs typeface="Calibri"/>
                <a:sym typeface="Calibri"/>
              </a:rPr>
              <a:t>K.Mikolajczyk, C.Schmid. “Indexing Based on Scale Invariant Interest Points”. ICCV 2001</a:t>
            </a:r>
            <a:br>
              <a:rPr lang="en-US" sz="1400">
                <a:solidFill>
                  <a:schemeClr val="dk1"/>
                </a:solidFill>
                <a:latin typeface="Calibri"/>
                <a:ea typeface="Calibri"/>
                <a:cs typeface="Calibri"/>
                <a:sym typeface="Calibri"/>
              </a:rPr>
            </a:br>
            <a:r>
              <a:rPr lang="en-US" sz="1400" baseline="30000">
                <a:solidFill>
                  <a:schemeClr val="dk1"/>
                </a:solidFill>
                <a:latin typeface="Calibri"/>
                <a:ea typeface="Calibri"/>
                <a:cs typeface="Calibri"/>
                <a:sym typeface="Calibri"/>
              </a:rPr>
              <a:t>2 </a:t>
            </a:r>
            <a:r>
              <a:rPr lang="en-US" sz="1400">
                <a:solidFill>
                  <a:schemeClr val="dk1"/>
                </a:solidFill>
                <a:latin typeface="Calibri"/>
                <a:ea typeface="Calibri"/>
                <a:cs typeface="Calibri"/>
                <a:sym typeface="Calibri"/>
              </a:rPr>
              <a:t>D.Lowe. “Distinctive Image Features from Scale-Invariant Keypoints”.  IJCV 2004</a:t>
            </a:r>
            <a:endParaRPr sz="1400">
              <a:solidFill>
                <a:schemeClr val="dk1"/>
              </a:solidFill>
              <a:latin typeface="Calibri"/>
              <a:ea typeface="Calibri"/>
              <a:cs typeface="Calibri"/>
              <a:sym typeface="Calibri"/>
            </a:endParaRPr>
          </a:p>
        </p:txBody>
      </p:sp>
      <p:grpSp>
        <p:nvGrpSpPr>
          <p:cNvPr id="343" name="Google Shape;343;p27"/>
          <p:cNvGrpSpPr/>
          <p:nvPr/>
        </p:nvGrpSpPr>
        <p:grpSpPr>
          <a:xfrm>
            <a:off x="4495800" y="762662"/>
            <a:ext cx="4266406" cy="2031338"/>
            <a:chOff x="2832" y="769"/>
            <a:chExt cx="2687" cy="1535"/>
          </a:xfrm>
        </p:grpSpPr>
        <p:sp>
          <p:nvSpPr>
            <p:cNvPr id="344" name="Google Shape;344;p27"/>
            <p:cNvSpPr/>
            <p:nvPr/>
          </p:nvSpPr>
          <p:spPr>
            <a:xfrm>
              <a:off x="3312" y="1680"/>
              <a:ext cx="2016" cy="240"/>
            </a:xfrm>
            <a:prstGeom prst="parallelogram">
              <a:avLst>
                <a:gd name="adj" fmla="val 210000"/>
              </a:avLst>
            </a:prstGeom>
            <a:solidFill>
              <a:schemeClr val="accent1">
                <a:alpha val="49803"/>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45" name="Google Shape;345;p27"/>
            <p:cNvCxnSpPr/>
            <p:nvPr/>
          </p:nvCxnSpPr>
          <p:spPr>
            <a:xfrm rot="10800000">
              <a:off x="2976" y="1104"/>
              <a:ext cx="0" cy="912"/>
            </a:xfrm>
            <a:prstGeom prst="straightConnector1">
              <a:avLst/>
            </a:prstGeom>
            <a:noFill/>
            <a:ln w="19050" cap="flat" cmpd="sng">
              <a:solidFill>
                <a:schemeClr val="dk1"/>
              </a:solidFill>
              <a:prstDash val="solid"/>
              <a:round/>
              <a:headEnd type="none" w="med" len="med"/>
              <a:tailEnd type="stealth" w="med" len="med"/>
            </a:ln>
          </p:spPr>
        </p:cxnSp>
        <p:cxnSp>
          <p:nvCxnSpPr>
            <p:cNvPr id="346" name="Google Shape;346;p27"/>
            <p:cNvCxnSpPr/>
            <p:nvPr/>
          </p:nvCxnSpPr>
          <p:spPr>
            <a:xfrm>
              <a:off x="2976" y="2016"/>
              <a:ext cx="2160" cy="0"/>
            </a:xfrm>
            <a:prstGeom prst="straightConnector1">
              <a:avLst/>
            </a:prstGeom>
            <a:noFill/>
            <a:ln w="19050" cap="flat" cmpd="sng">
              <a:solidFill>
                <a:schemeClr val="dk1"/>
              </a:solidFill>
              <a:prstDash val="solid"/>
              <a:round/>
              <a:headEnd type="none" w="med" len="med"/>
              <a:tailEnd type="stealth" w="med" len="med"/>
            </a:ln>
          </p:spPr>
        </p:cxnSp>
        <p:cxnSp>
          <p:nvCxnSpPr>
            <p:cNvPr id="347" name="Google Shape;347;p27"/>
            <p:cNvCxnSpPr/>
            <p:nvPr/>
          </p:nvCxnSpPr>
          <p:spPr>
            <a:xfrm rot="10800000" flipH="1">
              <a:off x="2976" y="1670"/>
              <a:ext cx="668" cy="346"/>
            </a:xfrm>
            <a:prstGeom prst="straightConnector1">
              <a:avLst/>
            </a:prstGeom>
            <a:noFill/>
            <a:ln w="19050" cap="flat" cmpd="sng">
              <a:solidFill>
                <a:schemeClr val="dk1"/>
              </a:solidFill>
              <a:prstDash val="solid"/>
              <a:round/>
              <a:headEnd type="none" w="med" len="med"/>
              <a:tailEnd type="stealth" w="med" len="med"/>
            </a:ln>
          </p:spPr>
        </p:cxnSp>
        <p:sp>
          <p:nvSpPr>
            <p:cNvPr id="348" name="Google Shape;348;p27"/>
            <p:cNvSpPr txBox="1"/>
            <p:nvPr/>
          </p:nvSpPr>
          <p:spPr>
            <a:xfrm>
              <a:off x="2832" y="864"/>
              <a:ext cx="499"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scale</a:t>
              </a:r>
              <a:endParaRPr sz="1800">
                <a:solidFill>
                  <a:schemeClr val="dk1"/>
                </a:solidFill>
                <a:latin typeface="Arial"/>
                <a:ea typeface="Arial"/>
                <a:cs typeface="Arial"/>
                <a:sym typeface="Arial"/>
              </a:endParaRPr>
            </a:p>
          </p:txBody>
        </p:sp>
        <p:sp>
          <p:nvSpPr>
            <p:cNvPr id="349" name="Google Shape;349;p27"/>
            <p:cNvSpPr txBox="1"/>
            <p:nvPr/>
          </p:nvSpPr>
          <p:spPr>
            <a:xfrm>
              <a:off x="5004" y="1999"/>
              <a:ext cx="187"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chemeClr val="dk1"/>
                  </a:solidFill>
                  <a:latin typeface="Arial"/>
                  <a:ea typeface="Arial"/>
                  <a:cs typeface="Arial"/>
                  <a:sym typeface="Arial"/>
                </a:rPr>
                <a:t>x</a:t>
              </a:r>
              <a:endParaRPr sz="2000" i="1">
                <a:solidFill>
                  <a:schemeClr val="dk1"/>
                </a:solidFill>
                <a:latin typeface="Arial"/>
                <a:ea typeface="Arial"/>
                <a:cs typeface="Arial"/>
                <a:sym typeface="Arial"/>
              </a:endParaRPr>
            </a:p>
          </p:txBody>
        </p:sp>
        <p:sp>
          <p:nvSpPr>
            <p:cNvPr id="350" name="Google Shape;350;p27"/>
            <p:cNvSpPr txBox="1"/>
            <p:nvPr/>
          </p:nvSpPr>
          <p:spPr>
            <a:xfrm>
              <a:off x="3324" y="1567"/>
              <a:ext cx="187"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chemeClr val="dk1"/>
                  </a:solidFill>
                  <a:latin typeface="Arial"/>
                  <a:ea typeface="Arial"/>
                  <a:cs typeface="Arial"/>
                  <a:sym typeface="Arial"/>
                </a:rPr>
                <a:t>y</a:t>
              </a:r>
              <a:endParaRPr sz="2000" i="1">
                <a:solidFill>
                  <a:schemeClr val="dk1"/>
                </a:solidFill>
                <a:latin typeface="Arial"/>
                <a:ea typeface="Arial"/>
                <a:cs typeface="Arial"/>
                <a:sym typeface="Arial"/>
              </a:endParaRPr>
            </a:p>
          </p:txBody>
        </p:sp>
        <p:sp>
          <p:nvSpPr>
            <p:cNvPr id="351" name="Google Shape;351;p27"/>
            <p:cNvSpPr txBox="1"/>
            <p:nvPr/>
          </p:nvSpPr>
          <p:spPr>
            <a:xfrm>
              <a:off x="3456" y="2016"/>
              <a:ext cx="1070"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33CC"/>
                  </a:solidFill>
                  <a:latin typeface="Arial"/>
                  <a:ea typeface="Arial"/>
                  <a:cs typeface="Arial"/>
                  <a:sym typeface="Arial"/>
                </a:rPr>
                <a:t>← Harris →</a:t>
              </a:r>
              <a:endParaRPr sz="1800">
                <a:solidFill>
                  <a:srgbClr val="0033CC"/>
                </a:solidFill>
                <a:latin typeface="Arial"/>
                <a:ea typeface="Arial"/>
                <a:cs typeface="Arial"/>
                <a:sym typeface="Arial"/>
              </a:endParaRPr>
            </a:p>
          </p:txBody>
        </p:sp>
        <p:sp>
          <p:nvSpPr>
            <p:cNvPr id="352" name="Google Shape;352;p27"/>
            <p:cNvSpPr/>
            <p:nvPr/>
          </p:nvSpPr>
          <p:spPr>
            <a:xfrm>
              <a:off x="3936" y="1768"/>
              <a:ext cx="384" cy="104"/>
            </a:xfrm>
            <a:custGeom>
              <a:avLst/>
              <a:gdLst/>
              <a:ahLst/>
              <a:cxnLst/>
              <a:rect l="l" t="t" r="r" b="b"/>
              <a:pathLst>
                <a:path w="384" h="104" extrusionOk="0">
                  <a:moveTo>
                    <a:pt x="0" y="104"/>
                  </a:moveTo>
                  <a:cubicBezTo>
                    <a:pt x="64" y="60"/>
                    <a:pt x="128" y="16"/>
                    <a:pt x="192" y="8"/>
                  </a:cubicBezTo>
                  <a:cubicBezTo>
                    <a:pt x="256" y="0"/>
                    <a:pt x="352" y="48"/>
                    <a:pt x="384" y="56"/>
                  </a:cubicBez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27"/>
            <p:cNvSpPr/>
            <p:nvPr/>
          </p:nvSpPr>
          <p:spPr>
            <a:xfrm>
              <a:off x="4032" y="1728"/>
              <a:ext cx="144" cy="96"/>
            </a:xfrm>
            <a:prstGeom prst="ellipse">
              <a:avLst/>
            </a:prstGeom>
            <a:solidFill>
              <a:srgbClr val="FF0000">
                <a:alpha val="49803"/>
              </a:srgbClr>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27"/>
            <p:cNvSpPr/>
            <p:nvPr/>
          </p:nvSpPr>
          <p:spPr>
            <a:xfrm>
              <a:off x="3312" y="1344"/>
              <a:ext cx="2016" cy="240"/>
            </a:xfrm>
            <a:prstGeom prst="parallelogram">
              <a:avLst>
                <a:gd name="adj" fmla="val 210000"/>
              </a:avLst>
            </a:prstGeom>
            <a:solidFill>
              <a:schemeClr val="accent1">
                <a:alpha val="49803"/>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27"/>
            <p:cNvSpPr/>
            <p:nvPr/>
          </p:nvSpPr>
          <p:spPr>
            <a:xfrm>
              <a:off x="3936" y="1432"/>
              <a:ext cx="384" cy="104"/>
            </a:xfrm>
            <a:custGeom>
              <a:avLst/>
              <a:gdLst/>
              <a:ahLst/>
              <a:cxnLst/>
              <a:rect l="l" t="t" r="r" b="b"/>
              <a:pathLst>
                <a:path w="384" h="104" extrusionOk="0">
                  <a:moveTo>
                    <a:pt x="0" y="104"/>
                  </a:moveTo>
                  <a:cubicBezTo>
                    <a:pt x="64" y="60"/>
                    <a:pt x="128" y="16"/>
                    <a:pt x="192" y="8"/>
                  </a:cubicBezTo>
                  <a:cubicBezTo>
                    <a:pt x="256" y="0"/>
                    <a:pt x="352" y="48"/>
                    <a:pt x="384" y="56"/>
                  </a:cubicBez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27"/>
            <p:cNvSpPr/>
            <p:nvPr/>
          </p:nvSpPr>
          <p:spPr>
            <a:xfrm>
              <a:off x="4014" y="1369"/>
              <a:ext cx="192" cy="128"/>
            </a:xfrm>
            <a:prstGeom prst="ellipse">
              <a:avLst/>
            </a:prstGeom>
            <a:solidFill>
              <a:srgbClr val="FF0000">
                <a:alpha val="49803"/>
              </a:srgbClr>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27"/>
            <p:cNvSpPr/>
            <p:nvPr/>
          </p:nvSpPr>
          <p:spPr>
            <a:xfrm>
              <a:off x="3312" y="1008"/>
              <a:ext cx="2016" cy="240"/>
            </a:xfrm>
            <a:prstGeom prst="parallelogram">
              <a:avLst>
                <a:gd name="adj" fmla="val 210000"/>
              </a:avLst>
            </a:prstGeom>
            <a:solidFill>
              <a:schemeClr val="accent1">
                <a:alpha val="49803"/>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27"/>
            <p:cNvSpPr/>
            <p:nvPr/>
          </p:nvSpPr>
          <p:spPr>
            <a:xfrm>
              <a:off x="3936" y="1096"/>
              <a:ext cx="384" cy="104"/>
            </a:xfrm>
            <a:custGeom>
              <a:avLst/>
              <a:gdLst/>
              <a:ahLst/>
              <a:cxnLst/>
              <a:rect l="l" t="t" r="r" b="b"/>
              <a:pathLst>
                <a:path w="384" h="104" extrusionOk="0">
                  <a:moveTo>
                    <a:pt x="0" y="104"/>
                  </a:moveTo>
                  <a:cubicBezTo>
                    <a:pt x="64" y="60"/>
                    <a:pt x="128" y="16"/>
                    <a:pt x="192" y="8"/>
                  </a:cubicBezTo>
                  <a:cubicBezTo>
                    <a:pt x="256" y="0"/>
                    <a:pt x="352" y="48"/>
                    <a:pt x="384" y="56"/>
                  </a:cubicBez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27"/>
            <p:cNvSpPr/>
            <p:nvPr/>
          </p:nvSpPr>
          <p:spPr>
            <a:xfrm>
              <a:off x="3945" y="1029"/>
              <a:ext cx="336" cy="192"/>
            </a:xfrm>
            <a:prstGeom prst="ellipse">
              <a:avLst/>
            </a:prstGeom>
            <a:solidFill>
              <a:srgbClr val="FF0000">
                <a:alpha val="49803"/>
              </a:srgbClr>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7"/>
            <p:cNvSpPr txBox="1"/>
            <p:nvPr/>
          </p:nvSpPr>
          <p:spPr>
            <a:xfrm rot="-5400000">
              <a:off x="4703" y="1297"/>
              <a:ext cx="1345"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33CC"/>
                  </a:solidFill>
                  <a:latin typeface="Arial"/>
                  <a:ea typeface="Arial"/>
                  <a:cs typeface="Arial"/>
                  <a:sym typeface="Arial"/>
                </a:rPr>
                <a:t>← Laplacian →</a:t>
              </a:r>
              <a:endParaRPr sz="1800">
                <a:solidFill>
                  <a:srgbClr val="0033CC"/>
                </a:solidFill>
                <a:latin typeface="Arial"/>
                <a:ea typeface="Arial"/>
                <a:cs typeface="Arial"/>
                <a:sym typeface="Arial"/>
              </a:endParaRPr>
            </a:p>
          </p:txBody>
        </p:sp>
      </p:grpSp>
      <p:grpSp>
        <p:nvGrpSpPr>
          <p:cNvPr id="361" name="Google Shape;361;p27"/>
          <p:cNvGrpSpPr/>
          <p:nvPr/>
        </p:nvGrpSpPr>
        <p:grpSpPr>
          <a:xfrm>
            <a:off x="0" y="2895600"/>
            <a:ext cx="9144000" cy="2095500"/>
            <a:chOff x="0" y="2160"/>
            <a:chExt cx="5760" cy="1584"/>
          </a:xfrm>
        </p:grpSpPr>
        <p:sp>
          <p:nvSpPr>
            <p:cNvPr id="362" name="Google Shape;362;p27"/>
            <p:cNvSpPr/>
            <p:nvPr/>
          </p:nvSpPr>
          <p:spPr>
            <a:xfrm>
              <a:off x="240" y="2180"/>
              <a:ext cx="2640" cy="1296"/>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33CC"/>
                </a:buClr>
                <a:buSzPts val="2800"/>
                <a:buFont typeface="Calibri"/>
                <a:buChar char="•"/>
              </a:pPr>
              <a:r>
                <a:rPr lang="en-US" sz="2800">
                  <a:solidFill>
                    <a:srgbClr val="0033CC"/>
                  </a:solidFill>
                  <a:latin typeface="Calibri"/>
                  <a:ea typeface="Calibri"/>
                  <a:cs typeface="Calibri"/>
                  <a:sym typeface="Calibri"/>
                </a:rPr>
                <a:t>SIFT (Lowe)</a:t>
              </a:r>
              <a:r>
                <a:rPr lang="en-US" sz="2800" baseline="30000">
                  <a:solidFill>
                    <a:schemeClr val="dk1"/>
                  </a:solidFill>
                  <a:latin typeface="Calibri"/>
                  <a:ea typeface="Calibri"/>
                  <a:cs typeface="Calibri"/>
                  <a:sym typeface="Calibri"/>
                </a:rPr>
                <a:t>2</a:t>
              </a:r>
              <a:br>
                <a:rPr lang="en-US" sz="2800">
                  <a:solidFill>
                    <a:schemeClr val="dk1"/>
                  </a:solidFill>
                  <a:latin typeface="Calibri"/>
                  <a:ea typeface="Calibri"/>
                  <a:cs typeface="Calibri"/>
                  <a:sym typeface="Calibri"/>
                </a:rPr>
              </a:br>
              <a:r>
                <a:rPr lang="en-US" sz="1800" i="1">
                  <a:solidFill>
                    <a:schemeClr val="dk1"/>
                  </a:solidFill>
                  <a:latin typeface="Calibri"/>
                  <a:ea typeface="Calibri"/>
                  <a:cs typeface="Calibri"/>
                  <a:sym typeface="Calibri"/>
                </a:rPr>
                <a:t>Find local maximum of:</a:t>
              </a:r>
              <a:endParaRPr/>
            </a:p>
            <a:p>
              <a:pPr marL="742950" marR="0" lvl="1" indent="-285750" algn="l" rtl="0">
                <a:lnSpc>
                  <a:spcPct val="90000"/>
                </a:lnSpc>
                <a:spcBef>
                  <a:spcPts val="36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Difference of Gaussians </a:t>
              </a:r>
              <a:r>
                <a:rPr lang="en-US" sz="1800" b="1" i="0" u="none" strike="noStrike" cap="none">
                  <a:solidFill>
                    <a:schemeClr val="dk1"/>
                  </a:solidFill>
                  <a:latin typeface="Calibri"/>
                  <a:ea typeface="Calibri"/>
                  <a:cs typeface="Calibri"/>
                  <a:sym typeface="Calibri"/>
                </a:rPr>
                <a:t>in space and scale</a:t>
              </a:r>
              <a:endParaRPr/>
            </a:p>
          </p:txBody>
        </p:sp>
        <p:sp>
          <p:nvSpPr>
            <p:cNvPr id="363" name="Google Shape;363;p27"/>
            <p:cNvSpPr/>
            <p:nvPr/>
          </p:nvSpPr>
          <p:spPr>
            <a:xfrm>
              <a:off x="3312" y="3120"/>
              <a:ext cx="2016" cy="240"/>
            </a:xfrm>
            <a:prstGeom prst="parallelogram">
              <a:avLst>
                <a:gd name="adj" fmla="val 210000"/>
              </a:avLst>
            </a:prstGeom>
            <a:solidFill>
              <a:schemeClr val="accent1">
                <a:alpha val="49803"/>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64" name="Google Shape;364;p27"/>
            <p:cNvCxnSpPr/>
            <p:nvPr/>
          </p:nvCxnSpPr>
          <p:spPr>
            <a:xfrm rot="10800000">
              <a:off x="2976" y="2544"/>
              <a:ext cx="0" cy="912"/>
            </a:xfrm>
            <a:prstGeom prst="straightConnector1">
              <a:avLst/>
            </a:prstGeom>
            <a:noFill/>
            <a:ln w="19050" cap="flat" cmpd="sng">
              <a:solidFill>
                <a:schemeClr val="dk1"/>
              </a:solidFill>
              <a:prstDash val="solid"/>
              <a:round/>
              <a:headEnd type="none" w="med" len="med"/>
              <a:tailEnd type="stealth" w="med" len="med"/>
            </a:ln>
          </p:spPr>
        </p:cxnSp>
        <p:cxnSp>
          <p:nvCxnSpPr>
            <p:cNvPr id="365" name="Google Shape;365;p27"/>
            <p:cNvCxnSpPr/>
            <p:nvPr/>
          </p:nvCxnSpPr>
          <p:spPr>
            <a:xfrm>
              <a:off x="2976" y="3456"/>
              <a:ext cx="2160" cy="0"/>
            </a:xfrm>
            <a:prstGeom prst="straightConnector1">
              <a:avLst/>
            </a:prstGeom>
            <a:noFill/>
            <a:ln w="19050" cap="flat" cmpd="sng">
              <a:solidFill>
                <a:schemeClr val="dk1"/>
              </a:solidFill>
              <a:prstDash val="solid"/>
              <a:round/>
              <a:headEnd type="none" w="med" len="med"/>
              <a:tailEnd type="stealth" w="med" len="med"/>
            </a:ln>
          </p:spPr>
        </p:cxnSp>
        <p:cxnSp>
          <p:nvCxnSpPr>
            <p:cNvPr id="366" name="Google Shape;366;p27"/>
            <p:cNvCxnSpPr/>
            <p:nvPr/>
          </p:nvCxnSpPr>
          <p:spPr>
            <a:xfrm rot="10800000" flipH="1">
              <a:off x="2976" y="3110"/>
              <a:ext cx="668" cy="346"/>
            </a:xfrm>
            <a:prstGeom prst="straightConnector1">
              <a:avLst/>
            </a:prstGeom>
            <a:noFill/>
            <a:ln w="19050" cap="flat" cmpd="sng">
              <a:solidFill>
                <a:schemeClr val="dk1"/>
              </a:solidFill>
              <a:prstDash val="solid"/>
              <a:round/>
              <a:headEnd type="none" w="med" len="med"/>
              <a:tailEnd type="stealth" w="med" len="med"/>
            </a:ln>
          </p:spPr>
        </p:cxnSp>
        <p:sp>
          <p:nvSpPr>
            <p:cNvPr id="367" name="Google Shape;367;p27"/>
            <p:cNvSpPr txBox="1"/>
            <p:nvPr/>
          </p:nvSpPr>
          <p:spPr>
            <a:xfrm>
              <a:off x="2832" y="2304"/>
              <a:ext cx="499"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scale</a:t>
              </a:r>
              <a:endParaRPr sz="1800">
                <a:solidFill>
                  <a:schemeClr val="dk1"/>
                </a:solidFill>
                <a:latin typeface="Arial"/>
                <a:ea typeface="Arial"/>
                <a:cs typeface="Arial"/>
                <a:sym typeface="Arial"/>
              </a:endParaRPr>
            </a:p>
          </p:txBody>
        </p:sp>
        <p:sp>
          <p:nvSpPr>
            <p:cNvPr id="368" name="Google Shape;368;p27"/>
            <p:cNvSpPr txBox="1"/>
            <p:nvPr/>
          </p:nvSpPr>
          <p:spPr>
            <a:xfrm>
              <a:off x="5004" y="3439"/>
              <a:ext cx="187"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chemeClr val="dk1"/>
                  </a:solidFill>
                  <a:latin typeface="Arial"/>
                  <a:ea typeface="Arial"/>
                  <a:cs typeface="Arial"/>
                  <a:sym typeface="Arial"/>
                </a:rPr>
                <a:t>x</a:t>
              </a:r>
              <a:endParaRPr sz="2000" i="1">
                <a:solidFill>
                  <a:schemeClr val="dk1"/>
                </a:solidFill>
                <a:latin typeface="Arial"/>
                <a:ea typeface="Arial"/>
                <a:cs typeface="Arial"/>
                <a:sym typeface="Arial"/>
              </a:endParaRPr>
            </a:p>
          </p:txBody>
        </p:sp>
        <p:sp>
          <p:nvSpPr>
            <p:cNvPr id="369" name="Google Shape;369;p27"/>
            <p:cNvSpPr txBox="1"/>
            <p:nvPr/>
          </p:nvSpPr>
          <p:spPr>
            <a:xfrm>
              <a:off x="3324" y="3007"/>
              <a:ext cx="187" cy="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1">
                  <a:solidFill>
                    <a:schemeClr val="dk1"/>
                  </a:solidFill>
                  <a:latin typeface="Arial"/>
                  <a:ea typeface="Arial"/>
                  <a:cs typeface="Arial"/>
                  <a:sym typeface="Arial"/>
                </a:rPr>
                <a:t>y</a:t>
              </a:r>
              <a:endParaRPr sz="2000" i="1">
                <a:solidFill>
                  <a:schemeClr val="dk1"/>
                </a:solidFill>
                <a:latin typeface="Arial"/>
                <a:ea typeface="Arial"/>
                <a:cs typeface="Arial"/>
                <a:sym typeface="Arial"/>
              </a:endParaRPr>
            </a:p>
          </p:txBody>
        </p:sp>
        <p:sp>
          <p:nvSpPr>
            <p:cNvPr id="370" name="Google Shape;370;p27"/>
            <p:cNvSpPr txBox="1"/>
            <p:nvPr/>
          </p:nvSpPr>
          <p:spPr>
            <a:xfrm>
              <a:off x="3509" y="3456"/>
              <a:ext cx="964"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33CC"/>
                  </a:solidFill>
                  <a:latin typeface="Arial"/>
                  <a:ea typeface="Arial"/>
                  <a:cs typeface="Arial"/>
                  <a:sym typeface="Arial"/>
                </a:rPr>
                <a:t>← DoG →</a:t>
              </a:r>
              <a:endParaRPr sz="1800">
                <a:solidFill>
                  <a:srgbClr val="0033CC"/>
                </a:solidFill>
                <a:latin typeface="Arial"/>
                <a:ea typeface="Arial"/>
                <a:cs typeface="Arial"/>
                <a:sym typeface="Arial"/>
              </a:endParaRPr>
            </a:p>
          </p:txBody>
        </p:sp>
        <p:sp>
          <p:nvSpPr>
            <p:cNvPr id="371" name="Google Shape;371;p27"/>
            <p:cNvSpPr/>
            <p:nvPr/>
          </p:nvSpPr>
          <p:spPr>
            <a:xfrm>
              <a:off x="3936" y="3208"/>
              <a:ext cx="384" cy="104"/>
            </a:xfrm>
            <a:custGeom>
              <a:avLst/>
              <a:gdLst/>
              <a:ahLst/>
              <a:cxnLst/>
              <a:rect l="l" t="t" r="r" b="b"/>
              <a:pathLst>
                <a:path w="384" h="104" extrusionOk="0">
                  <a:moveTo>
                    <a:pt x="0" y="104"/>
                  </a:moveTo>
                  <a:cubicBezTo>
                    <a:pt x="64" y="60"/>
                    <a:pt x="128" y="16"/>
                    <a:pt x="192" y="8"/>
                  </a:cubicBezTo>
                  <a:cubicBezTo>
                    <a:pt x="256" y="0"/>
                    <a:pt x="352" y="48"/>
                    <a:pt x="384" y="56"/>
                  </a:cubicBez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27"/>
            <p:cNvSpPr/>
            <p:nvPr/>
          </p:nvSpPr>
          <p:spPr>
            <a:xfrm>
              <a:off x="4032" y="3168"/>
              <a:ext cx="144" cy="96"/>
            </a:xfrm>
            <a:prstGeom prst="ellipse">
              <a:avLst/>
            </a:prstGeom>
            <a:solidFill>
              <a:srgbClr val="FF0000">
                <a:alpha val="49803"/>
              </a:srgbClr>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27"/>
            <p:cNvSpPr/>
            <p:nvPr/>
          </p:nvSpPr>
          <p:spPr>
            <a:xfrm>
              <a:off x="3312" y="2784"/>
              <a:ext cx="2016" cy="240"/>
            </a:xfrm>
            <a:prstGeom prst="parallelogram">
              <a:avLst>
                <a:gd name="adj" fmla="val 210000"/>
              </a:avLst>
            </a:prstGeom>
            <a:solidFill>
              <a:schemeClr val="accent1">
                <a:alpha val="49803"/>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27"/>
            <p:cNvSpPr/>
            <p:nvPr/>
          </p:nvSpPr>
          <p:spPr>
            <a:xfrm>
              <a:off x="3936" y="2872"/>
              <a:ext cx="384" cy="104"/>
            </a:xfrm>
            <a:custGeom>
              <a:avLst/>
              <a:gdLst/>
              <a:ahLst/>
              <a:cxnLst/>
              <a:rect l="l" t="t" r="r" b="b"/>
              <a:pathLst>
                <a:path w="384" h="104" extrusionOk="0">
                  <a:moveTo>
                    <a:pt x="0" y="104"/>
                  </a:moveTo>
                  <a:cubicBezTo>
                    <a:pt x="64" y="60"/>
                    <a:pt x="128" y="16"/>
                    <a:pt x="192" y="8"/>
                  </a:cubicBezTo>
                  <a:cubicBezTo>
                    <a:pt x="256" y="0"/>
                    <a:pt x="352" y="48"/>
                    <a:pt x="384" y="56"/>
                  </a:cubicBez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27"/>
            <p:cNvSpPr/>
            <p:nvPr/>
          </p:nvSpPr>
          <p:spPr>
            <a:xfrm>
              <a:off x="4014" y="2809"/>
              <a:ext cx="192" cy="128"/>
            </a:xfrm>
            <a:prstGeom prst="ellipse">
              <a:avLst/>
            </a:prstGeom>
            <a:solidFill>
              <a:srgbClr val="FF0000">
                <a:alpha val="49803"/>
              </a:srgbClr>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27"/>
            <p:cNvSpPr/>
            <p:nvPr/>
          </p:nvSpPr>
          <p:spPr>
            <a:xfrm>
              <a:off x="3312" y="2448"/>
              <a:ext cx="2016" cy="240"/>
            </a:xfrm>
            <a:prstGeom prst="parallelogram">
              <a:avLst>
                <a:gd name="adj" fmla="val 210000"/>
              </a:avLst>
            </a:prstGeom>
            <a:solidFill>
              <a:schemeClr val="accent1">
                <a:alpha val="49803"/>
              </a:scheme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27"/>
            <p:cNvSpPr/>
            <p:nvPr/>
          </p:nvSpPr>
          <p:spPr>
            <a:xfrm>
              <a:off x="3936" y="2536"/>
              <a:ext cx="384" cy="104"/>
            </a:xfrm>
            <a:custGeom>
              <a:avLst/>
              <a:gdLst/>
              <a:ahLst/>
              <a:cxnLst/>
              <a:rect l="l" t="t" r="r" b="b"/>
              <a:pathLst>
                <a:path w="384" h="104" extrusionOk="0">
                  <a:moveTo>
                    <a:pt x="0" y="104"/>
                  </a:moveTo>
                  <a:cubicBezTo>
                    <a:pt x="64" y="60"/>
                    <a:pt x="128" y="16"/>
                    <a:pt x="192" y="8"/>
                  </a:cubicBezTo>
                  <a:cubicBezTo>
                    <a:pt x="256" y="0"/>
                    <a:pt x="352" y="48"/>
                    <a:pt x="384" y="56"/>
                  </a:cubicBez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27"/>
            <p:cNvSpPr/>
            <p:nvPr/>
          </p:nvSpPr>
          <p:spPr>
            <a:xfrm>
              <a:off x="3945" y="2469"/>
              <a:ext cx="336" cy="192"/>
            </a:xfrm>
            <a:prstGeom prst="ellipse">
              <a:avLst/>
            </a:prstGeom>
            <a:solidFill>
              <a:srgbClr val="FF0000">
                <a:alpha val="49803"/>
              </a:srgbClr>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27"/>
            <p:cNvSpPr txBox="1"/>
            <p:nvPr/>
          </p:nvSpPr>
          <p:spPr>
            <a:xfrm rot="-5400000">
              <a:off x="4894" y="2735"/>
              <a:ext cx="964" cy="2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33CC"/>
                  </a:solidFill>
                  <a:latin typeface="Arial"/>
                  <a:ea typeface="Arial"/>
                  <a:cs typeface="Arial"/>
                  <a:sym typeface="Arial"/>
                </a:rPr>
                <a:t>← DoG →</a:t>
              </a:r>
              <a:endParaRPr sz="1800">
                <a:solidFill>
                  <a:srgbClr val="0033CC"/>
                </a:solidFill>
                <a:latin typeface="Arial"/>
                <a:ea typeface="Arial"/>
                <a:cs typeface="Arial"/>
                <a:sym typeface="Arial"/>
              </a:endParaRPr>
            </a:p>
          </p:txBody>
        </p:sp>
        <p:cxnSp>
          <p:nvCxnSpPr>
            <p:cNvPr id="380" name="Google Shape;380;p27"/>
            <p:cNvCxnSpPr/>
            <p:nvPr/>
          </p:nvCxnSpPr>
          <p:spPr>
            <a:xfrm>
              <a:off x="0" y="2160"/>
              <a:ext cx="5760" cy="0"/>
            </a:xfrm>
            <a:prstGeom prst="straightConnector1">
              <a:avLst/>
            </a:prstGeom>
            <a:noFill/>
            <a:ln w="9525" cap="flat" cmpd="sng">
              <a:solidFill>
                <a:schemeClr val="dk1"/>
              </a:solidFill>
              <a:prstDash val="solid"/>
              <a:round/>
              <a:headEnd type="none" w="med" len="med"/>
              <a:tailEnd type="none" w="med" len="med"/>
            </a:ln>
          </p:spPr>
        </p:cxnSp>
      </p:grpSp>
      <p:sp>
        <p:nvSpPr>
          <p:cNvPr id="382" name="Google Shape;382;p27"/>
          <p:cNvSpPr txBox="1">
            <a:spLocks noGrp="1"/>
          </p:cNvSpPr>
          <p:nvPr>
            <p:ph type="sldNum" idx="12"/>
          </p:nvPr>
        </p:nvSpPr>
        <p:spPr>
          <a:xfrm>
            <a:off x="6324600" y="5347234"/>
            <a:ext cx="1003498"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23</a:t>
            </a:fld>
            <a:endParaRPr/>
          </a:p>
        </p:txBody>
      </p:sp>
    </p:spTree>
    <p:custDataLst>
      <p:tags r:id="rId1"/>
    </p:custDataLst>
    <p:extLst>
      <p:ext uri="{BB962C8B-B14F-4D97-AF65-F5344CB8AC3E}">
        <p14:creationId xmlns:p14="http://schemas.microsoft.com/office/powerpoint/2010/main" val="851970709"/>
      </p:ext>
    </p:extLst>
  </p:cSld>
  <p:clrMapOvr>
    <a:masterClrMapping/>
  </p:clrMapOvr>
  <mc:AlternateContent xmlns:mc="http://schemas.openxmlformats.org/markup-compatibility/2006" xmlns:p14="http://schemas.microsoft.com/office/powerpoint/2010/main">
    <mc:Choice Requires="p14">
      <p:transition spd="slow" p14:dur="2000" advTm="68463"/>
    </mc:Choice>
    <mc:Fallback xmlns="">
      <p:transition spd="slow" advTm="684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8"/>
          <p:cNvSpPr txBox="1">
            <a:spLocks noGrp="1"/>
          </p:cNvSpPr>
          <p:nvPr>
            <p:ph type="title"/>
          </p:nvPr>
        </p:nvSpPr>
        <p:spPr>
          <a:xfrm>
            <a:off x="457200" y="228868"/>
            <a:ext cx="8229600" cy="72363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Difference-of-Gaussians</a:t>
            </a:r>
            <a:endParaRPr/>
          </a:p>
        </p:txBody>
      </p:sp>
      <p:pic>
        <p:nvPicPr>
          <p:cNvPr id="388" name="Google Shape;388;p28"/>
          <p:cNvPicPr preferRelativeResize="0"/>
          <p:nvPr/>
        </p:nvPicPr>
        <p:blipFill rotWithShape="1">
          <a:blip r:embed="rId3">
            <a:alphaModFix/>
          </a:blip>
          <a:srcRect/>
          <a:stretch/>
        </p:blipFill>
        <p:spPr>
          <a:xfrm>
            <a:off x="457200" y="2270128"/>
            <a:ext cx="914400" cy="269875"/>
          </a:xfrm>
          <a:prstGeom prst="rect">
            <a:avLst/>
          </a:prstGeom>
          <a:noFill/>
          <a:ln>
            <a:noFill/>
          </a:ln>
        </p:spPr>
      </p:pic>
      <p:pic>
        <p:nvPicPr>
          <p:cNvPr id="389" name="Google Shape;389;p28"/>
          <p:cNvPicPr preferRelativeResize="0"/>
          <p:nvPr/>
        </p:nvPicPr>
        <p:blipFill rotWithShape="1">
          <a:blip r:embed="rId4">
            <a:alphaModFix/>
          </a:blip>
          <a:srcRect t="37225"/>
          <a:stretch/>
        </p:blipFill>
        <p:spPr>
          <a:xfrm>
            <a:off x="1371604" y="1079500"/>
            <a:ext cx="5483225" cy="1927490"/>
          </a:xfrm>
          <a:prstGeom prst="rect">
            <a:avLst/>
          </a:prstGeom>
          <a:noFill/>
          <a:ln>
            <a:noFill/>
          </a:ln>
        </p:spPr>
      </p:pic>
      <p:pic>
        <p:nvPicPr>
          <p:cNvPr id="390" name="Google Shape;390;p28"/>
          <p:cNvPicPr preferRelativeResize="0"/>
          <p:nvPr/>
        </p:nvPicPr>
        <p:blipFill rotWithShape="1">
          <a:blip r:embed="rId5">
            <a:alphaModFix/>
          </a:blip>
          <a:srcRect/>
          <a:stretch/>
        </p:blipFill>
        <p:spPr>
          <a:xfrm>
            <a:off x="6629400" y="2222503"/>
            <a:ext cx="2057400" cy="228865"/>
          </a:xfrm>
          <a:prstGeom prst="rect">
            <a:avLst/>
          </a:prstGeom>
          <a:noFill/>
          <a:ln>
            <a:noFill/>
          </a:ln>
        </p:spPr>
      </p:pic>
      <p:pic>
        <p:nvPicPr>
          <p:cNvPr id="391" name="Google Shape;391;p28"/>
          <p:cNvPicPr preferRelativeResize="0"/>
          <p:nvPr/>
        </p:nvPicPr>
        <p:blipFill rotWithShape="1">
          <a:blip r:embed="rId6">
            <a:alphaModFix/>
          </a:blip>
          <a:srcRect/>
          <a:stretch/>
        </p:blipFill>
        <p:spPr>
          <a:xfrm>
            <a:off x="457200" y="2603505"/>
            <a:ext cx="762000" cy="257969"/>
          </a:xfrm>
          <a:prstGeom prst="rect">
            <a:avLst/>
          </a:prstGeom>
          <a:noFill/>
          <a:ln>
            <a:noFill/>
          </a:ln>
        </p:spPr>
      </p:pic>
      <p:pic>
        <p:nvPicPr>
          <p:cNvPr id="392" name="Google Shape;392;p28"/>
          <p:cNvPicPr preferRelativeResize="0"/>
          <p:nvPr/>
        </p:nvPicPr>
        <p:blipFill rotWithShape="1">
          <a:blip r:embed="rId7">
            <a:alphaModFix/>
          </a:blip>
          <a:srcRect/>
          <a:stretch/>
        </p:blipFill>
        <p:spPr>
          <a:xfrm>
            <a:off x="457200" y="1920878"/>
            <a:ext cx="1041400" cy="301625"/>
          </a:xfrm>
          <a:prstGeom prst="rect">
            <a:avLst/>
          </a:prstGeom>
          <a:noFill/>
          <a:ln>
            <a:noFill/>
          </a:ln>
        </p:spPr>
      </p:pic>
      <p:pic>
        <p:nvPicPr>
          <p:cNvPr id="393" name="Google Shape;393;p28"/>
          <p:cNvPicPr preferRelativeResize="0"/>
          <p:nvPr/>
        </p:nvPicPr>
        <p:blipFill rotWithShape="1">
          <a:blip r:embed="rId8">
            <a:alphaModFix/>
          </a:blip>
          <a:srcRect b="47609"/>
          <a:stretch/>
        </p:blipFill>
        <p:spPr>
          <a:xfrm>
            <a:off x="611188" y="3111502"/>
            <a:ext cx="7416800" cy="1218407"/>
          </a:xfrm>
          <a:prstGeom prst="rect">
            <a:avLst/>
          </a:prstGeom>
          <a:noFill/>
          <a:ln>
            <a:noFill/>
          </a:ln>
        </p:spPr>
      </p:pic>
      <p:pic>
        <p:nvPicPr>
          <p:cNvPr id="394" name="Google Shape;394;p28"/>
          <p:cNvPicPr preferRelativeResize="0"/>
          <p:nvPr/>
        </p:nvPicPr>
        <p:blipFill rotWithShape="1">
          <a:blip r:embed="rId9">
            <a:alphaModFix/>
          </a:blip>
          <a:srcRect b="47002"/>
          <a:stretch/>
        </p:blipFill>
        <p:spPr>
          <a:xfrm>
            <a:off x="1295400" y="4381502"/>
            <a:ext cx="5905500" cy="1227667"/>
          </a:xfrm>
          <a:prstGeom prst="rect">
            <a:avLst/>
          </a:prstGeom>
          <a:noFill/>
          <a:ln>
            <a:noFill/>
          </a:ln>
        </p:spPr>
      </p:pic>
    </p:spTree>
    <p:extLst>
      <p:ext uri="{BB962C8B-B14F-4D97-AF65-F5344CB8AC3E}">
        <p14:creationId xmlns:p14="http://schemas.microsoft.com/office/powerpoint/2010/main" val="160365263"/>
      </p:ext>
    </p:extLst>
  </p:cSld>
  <p:clrMapOvr>
    <a:masterClrMapping/>
  </p:clrMapOvr>
  <mc:AlternateContent xmlns:mc="http://schemas.openxmlformats.org/markup-compatibility/2006" xmlns:p14="http://schemas.microsoft.com/office/powerpoint/2010/main">
    <mc:Choice Requires="p14">
      <p:transition spd="slow" p14:dur="2000" advTm="171665"/>
    </mc:Choice>
    <mc:Fallback xmlns="">
      <p:transition spd="slow" advTm="171665"/>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98"/>
        <p:cNvGrpSpPr/>
        <p:nvPr/>
      </p:nvGrpSpPr>
      <p:grpSpPr>
        <a:xfrm>
          <a:off x="0" y="0"/>
          <a:ext cx="0" cy="0"/>
          <a:chOff x="0" y="0"/>
          <a:chExt cx="0" cy="0"/>
        </a:xfrm>
      </p:grpSpPr>
      <p:sp>
        <p:nvSpPr>
          <p:cNvPr id="399" name="Google Shape;399;p29"/>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Scale-Space Extrema</a:t>
            </a:r>
            <a:endParaRPr/>
          </a:p>
        </p:txBody>
      </p:sp>
      <p:sp>
        <p:nvSpPr>
          <p:cNvPr id="400" name="Google Shape;400;p29"/>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sz="2800"/>
              <a:t>Choose all extrema within 3x3x3 neighborhood. </a:t>
            </a:r>
            <a:endParaRPr/>
          </a:p>
        </p:txBody>
      </p:sp>
      <p:pic>
        <p:nvPicPr>
          <p:cNvPr id="401" name="Google Shape;401;p29"/>
          <p:cNvPicPr preferRelativeResize="0"/>
          <p:nvPr/>
        </p:nvPicPr>
        <p:blipFill rotWithShape="1">
          <a:blip r:embed="rId3">
            <a:alphaModFix/>
          </a:blip>
          <a:srcRect/>
          <a:stretch/>
        </p:blipFill>
        <p:spPr>
          <a:xfrm>
            <a:off x="2362200" y="2095500"/>
            <a:ext cx="2895600" cy="2286000"/>
          </a:xfrm>
          <a:prstGeom prst="rect">
            <a:avLst/>
          </a:prstGeom>
          <a:noFill/>
          <a:ln>
            <a:noFill/>
          </a:ln>
        </p:spPr>
      </p:pic>
      <p:pic>
        <p:nvPicPr>
          <p:cNvPr id="402" name="Google Shape;402;p29"/>
          <p:cNvPicPr preferRelativeResize="0"/>
          <p:nvPr/>
        </p:nvPicPr>
        <p:blipFill rotWithShape="1">
          <a:blip r:embed="rId4">
            <a:alphaModFix/>
          </a:blip>
          <a:srcRect/>
          <a:stretch/>
        </p:blipFill>
        <p:spPr>
          <a:xfrm>
            <a:off x="5481638" y="3696229"/>
            <a:ext cx="812800" cy="396875"/>
          </a:xfrm>
          <a:prstGeom prst="rect">
            <a:avLst/>
          </a:prstGeom>
          <a:noFill/>
          <a:ln>
            <a:noFill/>
          </a:ln>
        </p:spPr>
      </p:pic>
      <p:pic>
        <p:nvPicPr>
          <p:cNvPr id="403" name="Google Shape;403;p29"/>
          <p:cNvPicPr preferRelativeResize="0"/>
          <p:nvPr/>
        </p:nvPicPr>
        <p:blipFill rotWithShape="1">
          <a:blip r:embed="rId5">
            <a:alphaModFix/>
          </a:blip>
          <a:srcRect/>
          <a:stretch/>
        </p:blipFill>
        <p:spPr>
          <a:xfrm>
            <a:off x="5481645" y="3005667"/>
            <a:ext cx="979487" cy="396875"/>
          </a:xfrm>
          <a:prstGeom prst="rect">
            <a:avLst/>
          </a:prstGeom>
          <a:noFill/>
          <a:ln>
            <a:noFill/>
          </a:ln>
        </p:spPr>
      </p:pic>
      <p:pic>
        <p:nvPicPr>
          <p:cNvPr id="404" name="Google Shape;404;p29"/>
          <p:cNvPicPr preferRelativeResize="0"/>
          <p:nvPr/>
        </p:nvPicPr>
        <p:blipFill rotWithShape="1">
          <a:blip r:embed="rId6">
            <a:alphaModFix/>
          </a:blip>
          <a:srcRect/>
          <a:stretch/>
        </p:blipFill>
        <p:spPr>
          <a:xfrm>
            <a:off x="5481638" y="2266157"/>
            <a:ext cx="1092200" cy="420688"/>
          </a:xfrm>
          <a:prstGeom prst="rect">
            <a:avLst/>
          </a:prstGeom>
          <a:noFill/>
          <a:ln>
            <a:noFill/>
          </a:ln>
        </p:spPr>
      </p:pic>
      <p:sp>
        <p:nvSpPr>
          <p:cNvPr id="405" name="Google Shape;405;p29"/>
          <p:cNvSpPr/>
          <p:nvPr/>
        </p:nvSpPr>
        <p:spPr>
          <a:xfrm>
            <a:off x="863600" y="4508500"/>
            <a:ext cx="8280400" cy="5397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2000">
                <a:solidFill>
                  <a:schemeClr val="dk1"/>
                </a:solidFill>
                <a:latin typeface="Arial"/>
                <a:ea typeface="Arial"/>
                <a:cs typeface="Arial"/>
                <a:sym typeface="Arial"/>
              </a:rPr>
              <a:t>X is selected if it is larger or smaller than all 26 neighbors</a:t>
            </a:r>
            <a:endParaRPr sz="2000">
              <a:solidFill>
                <a:schemeClr val="dk1"/>
              </a:solidFill>
              <a:latin typeface="Arial"/>
              <a:ea typeface="Arial"/>
              <a:cs typeface="Arial"/>
              <a:sym typeface="Arial"/>
            </a:endParaRPr>
          </a:p>
        </p:txBody>
      </p:sp>
    </p:spTree>
    <p:extLst>
      <p:ext uri="{BB962C8B-B14F-4D97-AF65-F5344CB8AC3E}">
        <p14:creationId xmlns:p14="http://schemas.microsoft.com/office/powerpoint/2010/main" val="2126045610"/>
      </p:ext>
    </p:extLst>
  </p:cSld>
  <p:clrMapOvr>
    <a:masterClrMapping/>
  </p:clrMapOvr>
  <mc:AlternateContent xmlns:mc="http://schemas.openxmlformats.org/markup-compatibility/2006">
    <mc:Choice xmlns:p14="http://schemas.microsoft.com/office/powerpoint/2010/main" Requires="p14">
      <p:transition spd="slow" p14:dur="2000" advTm="82108"/>
    </mc:Choice>
    <mc:Fallback>
      <p:transition spd="slow" advTm="82108"/>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69" name="Rectangle 6"/>
          <p:cNvSpPr>
            <a:spLocks noGrp="1" noChangeArrowheads="1"/>
          </p:cNvSpPr>
          <p:nvPr>
            <p:ph type="sldNum" sz="quarter" idx="4294967295"/>
          </p:nvPr>
        </p:nvSpPr>
        <p:spPr>
          <a:xfrm>
            <a:off x="6553200" y="5397503"/>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780D36C-D23F-40C5-AE44-C122BBF25351}" type="slidenum">
              <a:rPr lang="en-US" sz="1400"/>
              <a:pPr eaLnBrk="1" hangingPunct="1"/>
              <a:t>26</a:t>
            </a:fld>
            <a:endParaRPr lang="en-US" sz="1400"/>
          </a:p>
        </p:txBody>
      </p:sp>
      <p:sp>
        <p:nvSpPr>
          <p:cNvPr id="1564674"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US" sz="4000"/>
              <a:t>DoG – Efficient Computation</a:t>
            </a:r>
            <a:endParaRPr lang="de-CH" sz="4000"/>
          </a:p>
        </p:txBody>
      </p:sp>
      <p:sp>
        <p:nvSpPr>
          <p:cNvPr id="1564675" name="Content Placeholder 2"/>
          <p:cNvSpPr>
            <a:spLocks noGrp="1"/>
          </p:cNvSpPr>
          <p:nvPr>
            <p:ph idx="4294967295"/>
          </p:nvPr>
        </p:nvSpPr>
        <p:spPr>
          <a:xfrm>
            <a:off x="457200" y="825500"/>
            <a:ext cx="8229600" cy="42796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3600" dirty="0">
                <a:ea typeface="+mn-ea"/>
              </a:rPr>
              <a:t>Computation in Gaussian scale pyramid</a:t>
            </a:r>
            <a:endParaRPr lang="de-CH" sz="3600" dirty="0">
              <a:ea typeface="+mn-ea"/>
            </a:endParaRPr>
          </a:p>
        </p:txBody>
      </p:sp>
      <p:sp>
        <p:nvSpPr>
          <p:cNvPr id="17414" name="Footer Placeholder 4"/>
          <p:cNvSpPr txBox="1">
            <a:spLocks noGrp="1"/>
          </p:cNvSpPr>
          <p:nvPr/>
        </p:nvSpPr>
        <p:spPr>
          <a:xfrm>
            <a:off x="3048000" y="5461004"/>
            <a:ext cx="2895600" cy="304271"/>
          </a:xfrm>
          <a:prstGeom prst="rect">
            <a:avLst/>
          </a:prstGeom>
          <a:noFill/>
        </p:spPr>
        <p:txBody>
          <a:bodyPr anchor="ctr"/>
          <a:lstStyle/>
          <a:p>
            <a:pPr algn="ctr" fontAlgn="auto">
              <a:spcBef>
                <a:spcPts val="0"/>
              </a:spcBef>
              <a:spcAft>
                <a:spcPts val="0"/>
              </a:spcAft>
              <a:defRPr/>
            </a:pPr>
            <a:r>
              <a:rPr lang="de-DE" sz="1200" dirty="0">
                <a:solidFill>
                  <a:schemeClr val="tx1">
                    <a:tint val="75000"/>
                  </a:schemeClr>
                </a:solidFill>
                <a:latin typeface="+mn-lt"/>
                <a:ea typeface="+mn-ea"/>
              </a:rPr>
              <a:t>K. Grauman, B. Leibe</a:t>
            </a:r>
          </a:p>
        </p:txBody>
      </p:sp>
      <p:grpSp>
        <p:nvGrpSpPr>
          <p:cNvPr id="109573" name="Group 39"/>
          <p:cNvGrpSpPr>
            <a:grpSpLocks/>
          </p:cNvGrpSpPr>
          <p:nvPr/>
        </p:nvGrpSpPr>
        <p:grpSpPr bwMode="auto">
          <a:xfrm>
            <a:off x="409584" y="1397002"/>
            <a:ext cx="8397875" cy="3735917"/>
            <a:chOff x="299979" y="1611314"/>
            <a:chExt cx="8397990" cy="4483136"/>
          </a:xfrm>
        </p:grpSpPr>
        <p:pic>
          <p:nvPicPr>
            <p:cNvPr id="10957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1796" y="1611314"/>
              <a:ext cx="6116173" cy="4483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57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3879833"/>
              <a:ext cx="1692275" cy="135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sp>
          <p:nvSpPr>
            <p:cNvPr id="109576" name="Freeform 10"/>
            <p:cNvSpPr>
              <a:spLocks/>
            </p:cNvSpPr>
            <p:nvPr/>
          </p:nvSpPr>
          <p:spPr bwMode="auto">
            <a:xfrm>
              <a:off x="3544888" y="3171808"/>
              <a:ext cx="560387" cy="850900"/>
            </a:xfrm>
            <a:custGeom>
              <a:avLst/>
              <a:gdLst>
                <a:gd name="T0" fmla="*/ 2147483647 w 353"/>
                <a:gd name="T1" fmla="*/ 2147483647 h 536"/>
                <a:gd name="T2" fmla="*/ 2147483647 w 353"/>
                <a:gd name="T3" fmla="*/ 2147483647 h 536"/>
                <a:gd name="T4" fmla="*/ 2147483647 w 353"/>
                <a:gd name="T5" fmla="*/ 2147483647 h 536"/>
                <a:gd name="T6" fmla="*/ 2147483647 w 353"/>
                <a:gd name="T7" fmla="*/ 0 h 536"/>
                <a:gd name="T8" fmla="*/ 0 60000 65536"/>
                <a:gd name="T9" fmla="*/ 0 60000 65536"/>
                <a:gd name="T10" fmla="*/ 0 60000 65536"/>
                <a:gd name="T11" fmla="*/ 0 60000 65536"/>
                <a:gd name="T12" fmla="*/ 0 w 353"/>
                <a:gd name="T13" fmla="*/ 0 h 536"/>
                <a:gd name="T14" fmla="*/ 353 w 353"/>
                <a:gd name="T15" fmla="*/ 536 h 536"/>
              </a:gdLst>
              <a:ahLst/>
              <a:cxnLst>
                <a:cxn ang="T8">
                  <a:pos x="T0" y="T1"/>
                </a:cxn>
                <a:cxn ang="T9">
                  <a:pos x="T2" y="T3"/>
                </a:cxn>
                <a:cxn ang="T10">
                  <a:pos x="T4" y="T5"/>
                </a:cxn>
                <a:cxn ang="T11">
                  <a:pos x="T6" y="T7"/>
                </a:cxn>
              </a:cxnLst>
              <a:rect l="T12" t="T13" r="T14" b="T15"/>
              <a:pathLst>
                <a:path w="353" h="536">
                  <a:moveTo>
                    <a:pt x="194" y="536"/>
                  </a:moveTo>
                  <a:cubicBezTo>
                    <a:pt x="165" y="492"/>
                    <a:pt x="26" y="341"/>
                    <a:pt x="13" y="264"/>
                  </a:cubicBezTo>
                  <a:cubicBezTo>
                    <a:pt x="0" y="187"/>
                    <a:pt x="56" y="116"/>
                    <a:pt x="113" y="72"/>
                  </a:cubicBezTo>
                  <a:cubicBezTo>
                    <a:pt x="170" y="28"/>
                    <a:pt x="303" y="15"/>
                    <a:pt x="353" y="0"/>
                  </a:cubicBezTo>
                </a:path>
              </a:pathLst>
            </a:custGeom>
            <a:noFill/>
            <a:ln w="12700" cap="sq">
              <a:solidFill>
                <a:schemeClr val="tx1"/>
              </a:solidFill>
              <a:round/>
              <a:headEnd type="none" w="sm" len="sm"/>
              <a:tailEnd type="triangle" w="sm" len="sm"/>
            </a:ln>
            <a:extLst>
              <a:ext uri="{909E8E84-426E-40dd-AFC4-6F175D3DCCD1}">
                <a14:hiddenFill xmlns:a14="http://schemas.microsoft.com/office/drawing/2010/main" xmlns="">
                  <a:solidFill>
                    <a:srgbClr val="FFFFFF"/>
                  </a:solidFill>
                </a14:hiddenFill>
              </a:ext>
            </a:extLst>
          </p:spPr>
          <p:txBody>
            <a:bodyPr/>
            <a:lstStyle/>
            <a:p>
              <a:endParaRPr lang="en-US"/>
            </a:p>
          </p:txBody>
        </p:sp>
        <p:pic>
          <p:nvPicPr>
            <p:cNvPr id="10957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238" y="2224071"/>
              <a:ext cx="1116012" cy="893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grpSp>
          <p:nvGrpSpPr>
            <p:cNvPr id="109578" name="Group 27"/>
            <p:cNvGrpSpPr>
              <a:grpSpLocks/>
            </p:cNvGrpSpPr>
            <p:nvPr/>
          </p:nvGrpSpPr>
          <p:grpSpPr bwMode="auto">
            <a:xfrm>
              <a:off x="3262300" y="4387339"/>
              <a:ext cx="433388" cy="406268"/>
              <a:chOff x="3311525" y="4457683"/>
              <a:chExt cx="433388" cy="406268"/>
            </a:xfrm>
          </p:grpSpPr>
          <p:sp>
            <p:nvSpPr>
              <p:cNvPr id="109594"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9595" name="Text Box 13"/>
              <p:cNvSpPr txBox="1">
                <a:spLocks noChangeArrowheads="1"/>
              </p:cNvSpPr>
              <p:nvPr/>
            </p:nvSpPr>
            <p:spPr bwMode="auto">
              <a:xfrm>
                <a:off x="3311525" y="4457683"/>
                <a:ext cx="433388" cy="406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pl-PL" sz="1600" b="1" i="1">
                    <a:latin typeface="Symbol" panose="05050102010706020507" pitchFamily="18" charset="2"/>
                  </a:rPr>
                  <a:t>s</a:t>
                </a:r>
                <a:endParaRPr lang="en-US" sz="1600" b="1" i="1">
                  <a:latin typeface="Symbol" panose="05050102010706020507" pitchFamily="18" charset="2"/>
                </a:endParaRPr>
              </a:p>
            </p:txBody>
          </p:sp>
        </p:grpSp>
        <p:sp>
          <p:nvSpPr>
            <p:cNvPr id="109579" name="Text Box 15"/>
            <p:cNvSpPr txBox="1">
              <a:spLocks noChangeArrowheads="1"/>
            </p:cNvSpPr>
            <p:nvPr/>
          </p:nvSpPr>
          <p:spPr bwMode="auto">
            <a:xfrm>
              <a:off x="299979" y="5218137"/>
              <a:ext cx="1952597" cy="406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50000"/>
                </a:spcBef>
              </a:pPr>
              <a:r>
                <a:rPr lang="pl-PL" sz="1600" b="1" i="1"/>
                <a:t>Original image</a:t>
              </a:r>
              <a:r>
                <a:rPr lang="pl-PL" sz="1600" b="1" i="1">
                  <a:latin typeface="Symbol" panose="05050102010706020507" pitchFamily="18" charset="2"/>
                </a:rPr>
                <a:t> </a:t>
              </a:r>
              <a:endParaRPr lang="en-US" sz="1600" b="1" i="1">
                <a:latin typeface="Symbol" panose="05050102010706020507" pitchFamily="18" charset="2"/>
              </a:endParaRPr>
            </a:p>
          </p:txBody>
        </p:sp>
        <p:grpSp>
          <p:nvGrpSpPr>
            <p:cNvPr id="109580" name="Group 37"/>
            <p:cNvGrpSpPr>
              <a:grpSpLocks/>
            </p:cNvGrpSpPr>
            <p:nvPr/>
          </p:nvGrpSpPr>
          <p:grpSpPr bwMode="auto">
            <a:xfrm>
              <a:off x="2162142" y="4967315"/>
              <a:ext cx="1095390" cy="469900"/>
              <a:chOff x="2232026" y="4743433"/>
              <a:chExt cx="1095390" cy="469900"/>
            </a:xfrm>
          </p:grpSpPr>
          <p:sp>
            <p:nvSpPr>
              <p:cNvPr id="109592" name="Line 6"/>
              <p:cNvSpPr>
                <a:spLocks noChangeShapeType="1"/>
              </p:cNvSpPr>
              <p:nvPr/>
            </p:nvSpPr>
            <p:spPr bwMode="auto">
              <a:xfrm>
                <a:off x="2232026" y="5175232"/>
                <a:ext cx="1095390" cy="1587"/>
              </a:xfrm>
              <a:prstGeom prst="line">
                <a:avLst/>
              </a:prstGeom>
              <a:noFill/>
              <a:ln w="12700" cap="sq">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graphicFrame>
            <p:nvGraphicFramePr>
              <p:cNvPr id="109593" name="Object 16"/>
              <p:cNvGraphicFramePr>
                <a:graphicFrameLocks noChangeAspect="1"/>
              </p:cNvGraphicFramePr>
              <p:nvPr/>
            </p:nvGraphicFramePr>
            <p:xfrm>
              <a:off x="2373313" y="4743433"/>
              <a:ext cx="685800" cy="469900"/>
            </p:xfrm>
            <a:graphic>
              <a:graphicData uri="http://schemas.openxmlformats.org/presentationml/2006/ole">
                <mc:AlternateContent xmlns:mc="http://schemas.openxmlformats.org/markup-compatibility/2006">
                  <mc:Choice xmlns:v="urn:schemas-microsoft-com:vml" Requires="v">
                    <p:oleObj spid="_x0000_s125966" name="Equation" r:id="rId7" imgW="444114" imgH="304536" progId="Equation.3">
                      <p:embed/>
                    </p:oleObj>
                  </mc:Choice>
                  <mc:Fallback>
                    <p:oleObj name="Equation" r:id="rId7" imgW="444114" imgH="30453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3313" y="4743433"/>
                            <a:ext cx="685800" cy="46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sp>
          <p:nvSpPr>
            <p:cNvPr id="109581" name="Text Box 17"/>
            <p:cNvSpPr txBox="1">
              <a:spLocks noChangeArrowheads="1"/>
            </p:cNvSpPr>
            <p:nvPr/>
          </p:nvSpPr>
          <p:spPr bwMode="auto">
            <a:xfrm>
              <a:off x="482543" y="3100383"/>
              <a:ext cx="1606572" cy="701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50000"/>
                </a:spcBef>
              </a:pPr>
              <a:r>
                <a:rPr lang="en-US" sz="1600" b="1" i="1"/>
                <a:t>S</a:t>
              </a:r>
              <a:r>
                <a:rPr lang="pl-PL" sz="1600" b="1" i="1"/>
                <a:t>ampling with</a:t>
              </a:r>
              <a:br>
                <a:rPr lang="en-US" sz="1600" b="1" i="1"/>
              </a:br>
              <a:r>
                <a:rPr lang="pl-PL" sz="1600" b="1" i="1"/>
                <a:t>step </a:t>
              </a:r>
              <a:r>
                <a:rPr lang="pl-PL" sz="1600" b="1" i="1">
                  <a:latin typeface="Symbol" panose="05050102010706020507" pitchFamily="18" charset="2"/>
                </a:rPr>
                <a:t>s</a:t>
              </a:r>
              <a:r>
                <a:rPr lang="pl-PL" sz="1600" b="1" i="1" baseline="30000">
                  <a:latin typeface="Symbol" panose="05050102010706020507" pitchFamily="18" charset="2"/>
                </a:rPr>
                <a:t>4</a:t>
              </a:r>
              <a:r>
                <a:rPr lang="pl-PL" sz="1600" b="1" i="1">
                  <a:latin typeface="Symbol" panose="05050102010706020507" pitchFamily="18" charset="2"/>
                </a:rPr>
                <a:t> </a:t>
              </a:r>
              <a:r>
                <a:rPr lang="pl-PL" sz="1600" b="1" i="1"/>
                <a:t>=2</a:t>
              </a:r>
              <a:endParaRPr lang="en-US" sz="1600" b="1" i="1"/>
            </a:p>
          </p:txBody>
        </p:sp>
        <p:grpSp>
          <p:nvGrpSpPr>
            <p:cNvPr id="109582" name="Group 28"/>
            <p:cNvGrpSpPr>
              <a:grpSpLocks/>
            </p:cNvGrpSpPr>
            <p:nvPr/>
          </p:nvGrpSpPr>
          <p:grpSpPr bwMode="auto">
            <a:xfrm>
              <a:off x="3262300" y="3931539"/>
              <a:ext cx="433388" cy="406268"/>
              <a:chOff x="3311525" y="4457683"/>
              <a:chExt cx="433388" cy="406268"/>
            </a:xfrm>
          </p:grpSpPr>
          <p:sp>
            <p:nvSpPr>
              <p:cNvPr id="109590"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9591" name="Text Box 13"/>
              <p:cNvSpPr txBox="1">
                <a:spLocks noChangeArrowheads="1"/>
              </p:cNvSpPr>
              <p:nvPr/>
            </p:nvSpPr>
            <p:spPr bwMode="auto">
              <a:xfrm>
                <a:off x="3311525" y="4457683"/>
                <a:ext cx="433388" cy="406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pl-PL" sz="1600" b="1" i="1">
                    <a:latin typeface="Symbol" panose="05050102010706020507" pitchFamily="18" charset="2"/>
                  </a:rPr>
                  <a:t>s</a:t>
                </a:r>
                <a:endParaRPr lang="en-US" sz="1600" b="1" i="1">
                  <a:latin typeface="Symbol" panose="05050102010706020507" pitchFamily="18" charset="2"/>
                </a:endParaRPr>
              </a:p>
            </p:txBody>
          </p:sp>
        </p:grpSp>
        <p:grpSp>
          <p:nvGrpSpPr>
            <p:cNvPr id="109583" name="Group 31"/>
            <p:cNvGrpSpPr>
              <a:grpSpLocks/>
            </p:cNvGrpSpPr>
            <p:nvPr/>
          </p:nvGrpSpPr>
          <p:grpSpPr bwMode="auto">
            <a:xfrm>
              <a:off x="3262300" y="5296455"/>
              <a:ext cx="433388" cy="406268"/>
              <a:chOff x="3311525" y="4457683"/>
              <a:chExt cx="433388" cy="406268"/>
            </a:xfrm>
          </p:grpSpPr>
          <p:sp>
            <p:nvSpPr>
              <p:cNvPr id="109588"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9589" name="Text Box 13"/>
              <p:cNvSpPr txBox="1">
                <a:spLocks noChangeArrowheads="1"/>
              </p:cNvSpPr>
              <p:nvPr/>
            </p:nvSpPr>
            <p:spPr bwMode="auto">
              <a:xfrm>
                <a:off x="3311525" y="4457683"/>
                <a:ext cx="433388" cy="406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pl-PL" sz="1600" b="1" i="1">
                    <a:latin typeface="Symbol" panose="05050102010706020507" pitchFamily="18" charset="2"/>
                  </a:rPr>
                  <a:t>s</a:t>
                </a:r>
                <a:endParaRPr lang="en-US" sz="1600" b="1" i="1">
                  <a:latin typeface="Symbol" panose="05050102010706020507" pitchFamily="18" charset="2"/>
                </a:endParaRPr>
              </a:p>
            </p:txBody>
          </p:sp>
        </p:grpSp>
        <p:grpSp>
          <p:nvGrpSpPr>
            <p:cNvPr id="109584" name="Group 34"/>
            <p:cNvGrpSpPr>
              <a:grpSpLocks/>
            </p:cNvGrpSpPr>
            <p:nvPr/>
          </p:nvGrpSpPr>
          <p:grpSpPr bwMode="auto">
            <a:xfrm>
              <a:off x="3262300" y="4830429"/>
              <a:ext cx="433388" cy="406268"/>
              <a:chOff x="3311525" y="4457683"/>
              <a:chExt cx="433388" cy="406268"/>
            </a:xfrm>
          </p:grpSpPr>
          <p:sp>
            <p:nvSpPr>
              <p:cNvPr id="109586"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9587" name="Text Box 13"/>
              <p:cNvSpPr txBox="1">
                <a:spLocks noChangeArrowheads="1"/>
              </p:cNvSpPr>
              <p:nvPr/>
            </p:nvSpPr>
            <p:spPr bwMode="auto">
              <a:xfrm>
                <a:off x="3311525" y="4457683"/>
                <a:ext cx="433388" cy="406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pl-PL" sz="1600" b="1" i="1">
                    <a:latin typeface="Symbol" panose="05050102010706020507" pitchFamily="18" charset="2"/>
                  </a:rPr>
                  <a:t>s</a:t>
                </a:r>
                <a:endParaRPr lang="en-US" sz="1600" b="1" i="1">
                  <a:latin typeface="Symbol" panose="05050102010706020507" pitchFamily="18" charset="2"/>
                </a:endParaRPr>
              </a:p>
            </p:txBody>
          </p:sp>
        </p:grpSp>
        <p:sp>
          <p:nvSpPr>
            <p:cNvPr id="109585" name="Line 6"/>
            <p:cNvSpPr>
              <a:spLocks noChangeShapeType="1"/>
            </p:cNvSpPr>
            <p:nvPr/>
          </p:nvSpPr>
          <p:spPr bwMode="auto">
            <a:xfrm flipH="1">
              <a:off x="2162142" y="3209922"/>
              <a:ext cx="1095390" cy="1587"/>
            </a:xfrm>
            <a:prstGeom prst="line">
              <a:avLst/>
            </a:prstGeom>
            <a:noFill/>
            <a:ln w="12700" cap="sq">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29" name="Rectangle 5"/>
          <p:cNvSpPr>
            <a:spLocks noChangeArrowheads="1"/>
          </p:cNvSpPr>
          <p:nvPr/>
        </p:nvSpPr>
        <p:spPr bwMode="auto">
          <a:xfrm>
            <a:off x="228600" y="4995534"/>
            <a:ext cx="8686800" cy="646331"/>
          </a:xfrm>
          <a:prstGeom prst="rect">
            <a:avLst/>
          </a:prstGeom>
          <a:noFill/>
          <a:ln w="9525">
            <a:noFill/>
            <a:miter lim="800000"/>
            <a:headEnd/>
            <a:tailEnd/>
          </a:ln>
        </p:spPr>
        <p:txBody>
          <a:bodyPr anchor="ctr">
            <a:spAutoFit/>
          </a:bodyPr>
          <a:lstStyle/>
          <a:p>
            <a:r>
              <a:rPr lang="en-US" dirty="0">
                <a:solidFill>
                  <a:srgbClr val="000000"/>
                </a:solidFill>
                <a:ea typeface="+mn-ea"/>
                <a:cs typeface="Arial" pitchFamily="34" charset="0"/>
              </a:rPr>
              <a:t>David G. Lowe. </a:t>
            </a:r>
            <a:r>
              <a:rPr lang="en-US" b="1" dirty="0">
                <a:solidFill>
                  <a:srgbClr val="000000"/>
                </a:solidFill>
                <a:ea typeface="+mn-ea"/>
                <a:cs typeface="Arial" pitchFamily="34" charset="0"/>
                <a:hlinkClick r:id="rId9"/>
              </a:rPr>
              <a:t>"Distinctive image features from scale-invariant keypoints.”</a:t>
            </a:r>
            <a:r>
              <a:rPr lang="en-US" b="1" dirty="0">
                <a:solidFill>
                  <a:srgbClr val="000000"/>
                </a:solidFill>
                <a:ea typeface="+mn-ea"/>
                <a:cs typeface="Arial" pitchFamily="34" charset="0"/>
              </a:rPr>
              <a:t> </a:t>
            </a:r>
            <a:r>
              <a:rPr lang="en-US" i="1" dirty="0">
                <a:solidFill>
                  <a:srgbClr val="000000"/>
                </a:solidFill>
                <a:ea typeface="+mn-ea"/>
                <a:cs typeface="Arial" pitchFamily="34" charset="0"/>
              </a:rPr>
              <a:t>IJCV</a:t>
            </a:r>
            <a:r>
              <a:rPr lang="en-US" dirty="0">
                <a:solidFill>
                  <a:srgbClr val="000000"/>
                </a:solidFill>
                <a:ea typeface="+mn-ea"/>
                <a:cs typeface="Arial" pitchFamily="34" charset="0"/>
              </a:rPr>
              <a:t> 60 (2), pp. 91-110, 2004. </a:t>
            </a:r>
          </a:p>
        </p:txBody>
      </p:sp>
    </p:spTree>
    <p:extLst>
      <p:ext uri="{BB962C8B-B14F-4D97-AF65-F5344CB8AC3E}">
        <p14:creationId xmlns:p14="http://schemas.microsoft.com/office/powerpoint/2010/main" val="66332851"/>
      </p:ext>
    </p:extLst>
  </p:cSld>
  <p:clrMapOvr>
    <a:masterClrMapping/>
  </p:clrMapOvr>
  <p:transition spd="slow" advTm="71877"/>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Gaussian kernel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32930"/>
            <a:ext cx="1618511" cy="1114425"/>
          </a:xfrm>
          <a:prstGeom prst="rect">
            <a:avLst/>
          </a:prstGeom>
        </p:spPr>
      </p:pic>
      <p:sp>
        <p:nvSpPr>
          <p:cNvPr id="7" name="TextBox 6"/>
          <p:cNvSpPr txBox="1"/>
          <p:nvPr/>
        </p:nvSpPr>
        <p:spPr>
          <a:xfrm>
            <a:off x="1600200" y="2800350"/>
            <a:ext cx="1618511" cy="369332"/>
          </a:xfrm>
          <a:prstGeom prst="rect">
            <a:avLst/>
          </a:prstGeom>
          <a:noFill/>
        </p:spPr>
        <p:txBody>
          <a:bodyPr wrap="square" rtlCol="0">
            <a:spAutoFit/>
          </a:bodyPr>
          <a:lstStyle/>
          <a:p>
            <a:r>
              <a:rPr lang="en-US" dirty="0"/>
              <a:t>Original video</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50" y="1532930"/>
            <a:ext cx="1678133" cy="111960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035" y="1532930"/>
            <a:ext cx="1716037" cy="1119609"/>
          </a:xfrm>
          <a:prstGeom prst="rect">
            <a:avLst/>
          </a:prstGeom>
        </p:spPr>
      </p:pic>
      <p:sp>
        <p:nvSpPr>
          <p:cNvPr id="10" name="TextBox 9"/>
          <p:cNvSpPr txBox="1"/>
          <p:nvPr/>
        </p:nvSpPr>
        <p:spPr>
          <a:xfrm>
            <a:off x="3486150" y="2800353"/>
            <a:ext cx="1618511" cy="923330"/>
          </a:xfrm>
          <a:prstGeom prst="rect">
            <a:avLst/>
          </a:prstGeom>
          <a:noFill/>
        </p:spPr>
        <p:txBody>
          <a:bodyPr wrap="square" rtlCol="0">
            <a:spAutoFit/>
          </a:bodyPr>
          <a:lstStyle/>
          <a:p>
            <a:r>
              <a:rPr lang="en-US" dirty="0"/>
              <a:t>Blurred with a </a:t>
            </a:r>
            <a:r>
              <a:rPr lang="en-US" dirty="0" err="1"/>
              <a:t>gaussian</a:t>
            </a:r>
            <a:r>
              <a:rPr lang="en-US" dirty="0"/>
              <a:t> kernel</a:t>
            </a:r>
          </a:p>
        </p:txBody>
      </p:sp>
      <p:sp>
        <p:nvSpPr>
          <p:cNvPr id="11" name="TextBox 10"/>
          <p:cNvSpPr txBox="1"/>
          <p:nvPr/>
        </p:nvSpPr>
        <p:spPr>
          <a:xfrm>
            <a:off x="5585032" y="2800352"/>
            <a:ext cx="1787318" cy="923330"/>
          </a:xfrm>
          <a:prstGeom prst="rect">
            <a:avLst/>
          </a:prstGeom>
          <a:noFill/>
        </p:spPr>
        <p:txBody>
          <a:bodyPr wrap="square" rtlCol="0">
            <a:spAutoFit/>
          </a:bodyPr>
          <a:lstStyle/>
          <a:p>
            <a:r>
              <a:rPr lang="en-US" dirty="0"/>
              <a:t>Blurred with a different </a:t>
            </a:r>
            <a:r>
              <a:rPr lang="en-US" dirty="0" err="1"/>
              <a:t>gaussian</a:t>
            </a:r>
            <a:r>
              <a:rPr lang="en-US" dirty="0"/>
              <a:t> kernel</a:t>
            </a:r>
          </a:p>
        </p:txBody>
      </p:sp>
      <p:sp>
        <p:nvSpPr>
          <p:cNvPr id="12" name="TextBox 11"/>
          <p:cNvSpPr txBox="1"/>
          <p:nvPr/>
        </p:nvSpPr>
        <p:spPr>
          <a:xfrm>
            <a:off x="7234312" y="4736468"/>
            <a:ext cx="1757288" cy="369332"/>
          </a:xfrm>
          <a:prstGeom prst="rect">
            <a:avLst/>
          </a:prstGeom>
          <a:noFill/>
        </p:spPr>
        <p:txBody>
          <a:bodyPr wrap="square" rtlCol="0">
            <a:spAutoFit/>
          </a:bodyPr>
          <a:lstStyle/>
          <a:p>
            <a:r>
              <a:rPr lang="en-US" dirty="0">
                <a:hlinkClick r:id="rId5"/>
              </a:rPr>
              <a:t>source</a:t>
            </a:r>
            <a:endParaRPr lang="en-US" dirty="0"/>
          </a:p>
        </p:txBody>
      </p:sp>
    </p:spTree>
    <p:extLst>
      <p:ext uri="{BB962C8B-B14F-4D97-AF65-F5344CB8AC3E}">
        <p14:creationId xmlns:p14="http://schemas.microsoft.com/office/powerpoint/2010/main" val="1077543327"/>
      </p:ext>
    </p:extLst>
  </p:cSld>
  <p:clrMapOvr>
    <a:masterClrMapping/>
  </p:clrMapOvr>
  <mc:AlternateContent xmlns:mc="http://schemas.openxmlformats.org/markup-compatibility/2006">
    <mc:Choice xmlns:p14="http://schemas.microsoft.com/office/powerpoint/2010/main" Requires="p14">
      <p:transition spd="slow" p14:dur="2000" advTm="30822"/>
    </mc:Choice>
    <mc:Fallback>
      <p:transition spd="slow" advTm="30822"/>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Gaussian kernel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126530"/>
            <a:ext cx="1618511" cy="1114425"/>
          </a:xfrm>
          <a:prstGeom prst="rect">
            <a:avLst/>
          </a:prstGeom>
        </p:spPr>
      </p:pic>
      <p:sp>
        <p:nvSpPr>
          <p:cNvPr id="7" name="TextBox 6"/>
          <p:cNvSpPr txBox="1"/>
          <p:nvPr/>
        </p:nvSpPr>
        <p:spPr>
          <a:xfrm>
            <a:off x="1600200" y="2393950"/>
            <a:ext cx="1618511" cy="369332"/>
          </a:xfrm>
          <a:prstGeom prst="rect">
            <a:avLst/>
          </a:prstGeom>
          <a:noFill/>
        </p:spPr>
        <p:txBody>
          <a:bodyPr wrap="square" rtlCol="0">
            <a:spAutoFit/>
          </a:bodyPr>
          <a:lstStyle/>
          <a:p>
            <a:r>
              <a:rPr lang="en-US" dirty="0"/>
              <a:t>Original video</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50" y="1126530"/>
            <a:ext cx="1678133" cy="111960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035" y="1126530"/>
            <a:ext cx="1716037" cy="1119609"/>
          </a:xfrm>
          <a:prstGeom prst="rect">
            <a:avLst/>
          </a:prstGeom>
        </p:spPr>
      </p:pic>
      <p:sp>
        <p:nvSpPr>
          <p:cNvPr id="10" name="TextBox 9"/>
          <p:cNvSpPr txBox="1"/>
          <p:nvPr/>
        </p:nvSpPr>
        <p:spPr>
          <a:xfrm>
            <a:off x="3486150" y="2393953"/>
            <a:ext cx="1618511" cy="923330"/>
          </a:xfrm>
          <a:prstGeom prst="rect">
            <a:avLst/>
          </a:prstGeom>
          <a:noFill/>
        </p:spPr>
        <p:txBody>
          <a:bodyPr wrap="square" rtlCol="0">
            <a:spAutoFit/>
          </a:bodyPr>
          <a:lstStyle/>
          <a:p>
            <a:r>
              <a:rPr lang="en-US" dirty="0"/>
              <a:t>Blurred with a </a:t>
            </a:r>
            <a:r>
              <a:rPr lang="en-US" dirty="0" err="1"/>
              <a:t>gaussian</a:t>
            </a:r>
            <a:r>
              <a:rPr lang="en-US" dirty="0"/>
              <a:t> kernel</a:t>
            </a:r>
          </a:p>
        </p:txBody>
      </p:sp>
      <p:sp>
        <p:nvSpPr>
          <p:cNvPr id="11" name="TextBox 10"/>
          <p:cNvSpPr txBox="1"/>
          <p:nvPr/>
        </p:nvSpPr>
        <p:spPr>
          <a:xfrm>
            <a:off x="5585032" y="2393952"/>
            <a:ext cx="1787318" cy="923330"/>
          </a:xfrm>
          <a:prstGeom prst="rect">
            <a:avLst/>
          </a:prstGeom>
          <a:noFill/>
        </p:spPr>
        <p:txBody>
          <a:bodyPr wrap="square" rtlCol="0">
            <a:spAutoFit/>
          </a:bodyPr>
          <a:lstStyle/>
          <a:p>
            <a:r>
              <a:rPr lang="en-US" dirty="0"/>
              <a:t>Blurred with a different </a:t>
            </a:r>
            <a:r>
              <a:rPr lang="en-US" dirty="0" err="1"/>
              <a:t>gaussian</a:t>
            </a:r>
            <a:r>
              <a:rPr lang="en-US" dirty="0"/>
              <a:t> kernel</a:t>
            </a:r>
          </a:p>
        </p:txBody>
      </p:sp>
      <p:sp>
        <p:nvSpPr>
          <p:cNvPr id="12" name="TextBox 11"/>
          <p:cNvSpPr txBox="1"/>
          <p:nvPr/>
        </p:nvSpPr>
        <p:spPr>
          <a:xfrm>
            <a:off x="1600200" y="3633569"/>
            <a:ext cx="5295161" cy="646331"/>
          </a:xfrm>
          <a:prstGeom prst="rect">
            <a:avLst/>
          </a:prstGeom>
          <a:noFill/>
        </p:spPr>
        <p:txBody>
          <a:bodyPr wrap="square" rtlCol="0">
            <a:spAutoFit/>
          </a:bodyPr>
          <a:lstStyle/>
          <a:p>
            <a:r>
              <a:rPr lang="en-US" dirty="0"/>
              <a:t>What happens if you subtract one blurred image from another?</a:t>
            </a:r>
          </a:p>
        </p:txBody>
      </p:sp>
      <p:sp>
        <p:nvSpPr>
          <p:cNvPr id="13" name="TextBox 12"/>
          <p:cNvSpPr txBox="1"/>
          <p:nvPr/>
        </p:nvSpPr>
        <p:spPr>
          <a:xfrm>
            <a:off x="7234312" y="4736468"/>
            <a:ext cx="2138288" cy="369332"/>
          </a:xfrm>
          <a:prstGeom prst="rect">
            <a:avLst/>
          </a:prstGeom>
          <a:noFill/>
        </p:spPr>
        <p:txBody>
          <a:bodyPr wrap="square" rtlCol="0">
            <a:spAutoFit/>
          </a:bodyPr>
          <a:lstStyle/>
          <a:p>
            <a:r>
              <a:rPr lang="en-US" dirty="0">
                <a:hlinkClick r:id="rId5"/>
              </a:rPr>
              <a:t>source</a:t>
            </a:r>
            <a:endParaRPr lang="en-US" dirty="0"/>
          </a:p>
        </p:txBody>
      </p:sp>
    </p:spTree>
    <p:extLst>
      <p:ext uri="{BB962C8B-B14F-4D97-AF65-F5344CB8AC3E}">
        <p14:creationId xmlns:p14="http://schemas.microsoft.com/office/powerpoint/2010/main" val="541101738"/>
      </p:ext>
    </p:extLst>
  </p:cSld>
  <p:clrMapOvr>
    <a:masterClrMapping/>
  </p:clrMapOvr>
  <mc:AlternateContent xmlns:mc="http://schemas.openxmlformats.org/markup-compatibility/2006">
    <mc:Choice xmlns:p14="http://schemas.microsoft.com/office/powerpoint/2010/main" Requires="p14">
      <p:transition spd="slow" p14:dur="2000" advTm="4686"/>
    </mc:Choice>
    <mc:Fallback>
      <p:transition spd="slow" advTm="4686"/>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of Gaussians (</a:t>
            </a:r>
            <a:r>
              <a:rPr lang="en-US" dirty="0" err="1"/>
              <a:t>DoG</a:t>
            </a:r>
            <a:r>
              <a:rPr lang="en-US"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028700"/>
            <a:ext cx="1618511" cy="1114425"/>
          </a:xfrm>
          <a:prstGeom prst="rect">
            <a:avLst/>
          </a:prstGeom>
        </p:spPr>
      </p:pic>
      <p:sp>
        <p:nvSpPr>
          <p:cNvPr id="7" name="TextBox 6"/>
          <p:cNvSpPr txBox="1"/>
          <p:nvPr/>
        </p:nvSpPr>
        <p:spPr>
          <a:xfrm>
            <a:off x="1600200" y="2296120"/>
            <a:ext cx="1618511" cy="369332"/>
          </a:xfrm>
          <a:prstGeom prst="rect">
            <a:avLst/>
          </a:prstGeom>
          <a:noFill/>
        </p:spPr>
        <p:txBody>
          <a:bodyPr wrap="square" rtlCol="0">
            <a:spAutoFit/>
          </a:bodyPr>
          <a:lstStyle/>
          <a:p>
            <a:r>
              <a:rPr lang="en-US" dirty="0"/>
              <a:t>Original video</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450" y="1028700"/>
            <a:ext cx="1678133" cy="111960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5035" y="1028700"/>
            <a:ext cx="1716037" cy="1119609"/>
          </a:xfrm>
          <a:prstGeom prst="rect">
            <a:avLst/>
          </a:prstGeom>
        </p:spPr>
      </p:pic>
      <p:sp>
        <p:nvSpPr>
          <p:cNvPr id="10" name="TextBox 9"/>
          <p:cNvSpPr txBox="1"/>
          <p:nvPr/>
        </p:nvSpPr>
        <p:spPr>
          <a:xfrm>
            <a:off x="3486150" y="2296123"/>
            <a:ext cx="1618511" cy="923330"/>
          </a:xfrm>
          <a:prstGeom prst="rect">
            <a:avLst/>
          </a:prstGeom>
          <a:noFill/>
        </p:spPr>
        <p:txBody>
          <a:bodyPr wrap="square" rtlCol="0">
            <a:spAutoFit/>
          </a:bodyPr>
          <a:lstStyle/>
          <a:p>
            <a:r>
              <a:rPr lang="en-US" dirty="0"/>
              <a:t>Blurred with a </a:t>
            </a:r>
            <a:r>
              <a:rPr lang="en-US" dirty="0" err="1"/>
              <a:t>gaussian</a:t>
            </a:r>
            <a:r>
              <a:rPr lang="en-US" dirty="0"/>
              <a:t> kernel: k</a:t>
            </a:r>
            <a:r>
              <a:rPr lang="en-US" baseline="-25000" dirty="0"/>
              <a:t>1</a:t>
            </a:r>
            <a:endParaRPr lang="en-US" dirty="0"/>
          </a:p>
        </p:txBody>
      </p:sp>
      <p:sp>
        <p:nvSpPr>
          <p:cNvPr id="11" name="TextBox 10"/>
          <p:cNvSpPr txBox="1"/>
          <p:nvPr/>
        </p:nvSpPr>
        <p:spPr>
          <a:xfrm>
            <a:off x="5585032" y="2296122"/>
            <a:ext cx="1787318" cy="1200329"/>
          </a:xfrm>
          <a:prstGeom prst="rect">
            <a:avLst/>
          </a:prstGeom>
          <a:noFill/>
        </p:spPr>
        <p:txBody>
          <a:bodyPr wrap="square" rtlCol="0">
            <a:spAutoFit/>
          </a:bodyPr>
          <a:lstStyle/>
          <a:p>
            <a:r>
              <a:rPr lang="en-US" dirty="0"/>
              <a:t>Blurred with a different </a:t>
            </a:r>
            <a:r>
              <a:rPr lang="en-US" dirty="0" err="1"/>
              <a:t>gaussian</a:t>
            </a:r>
            <a:r>
              <a:rPr lang="en-US" dirty="0"/>
              <a:t> kernel: k</a:t>
            </a:r>
            <a:r>
              <a:rPr lang="en-US" baseline="-25000" dirty="0"/>
              <a:t>2</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3" y="2994555"/>
            <a:ext cx="1667273" cy="1088571"/>
          </a:xfrm>
          <a:prstGeom prst="rect">
            <a:avLst/>
          </a:prstGeom>
        </p:spPr>
      </p:pic>
      <p:sp>
        <p:nvSpPr>
          <p:cNvPr id="12" name="TextBox 11"/>
          <p:cNvSpPr txBox="1"/>
          <p:nvPr/>
        </p:nvSpPr>
        <p:spPr>
          <a:xfrm>
            <a:off x="1581150" y="4193738"/>
            <a:ext cx="1618511" cy="369332"/>
          </a:xfrm>
          <a:prstGeom prst="rect">
            <a:avLst/>
          </a:prstGeom>
          <a:noFill/>
        </p:spPr>
        <p:txBody>
          <a:bodyPr wrap="square" rtlCol="0">
            <a:spAutoFit/>
          </a:bodyPr>
          <a:lstStyle/>
          <a:p>
            <a:r>
              <a:rPr lang="en-US" dirty="0" err="1"/>
              <a:t>DoG</a:t>
            </a:r>
            <a:r>
              <a:rPr lang="en-US" dirty="0"/>
              <a:t>: k</a:t>
            </a:r>
            <a:r>
              <a:rPr lang="en-US" baseline="-25000" dirty="0"/>
              <a:t>1</a:t>
            </a:r>
            <a:r>
              <a:rPr lang="en-US" dirty="0"/>
              <a:t> </a:t>
            </a:r>
            <a:r>
              <a:rPr lang="mr-IN" dirty="0"/>
              <a:t>–</a:t>
            </a:r>
            <a:r>
              <a:rPr lang="en-US" dirty="0"/>
              <a:t> k</a:t>
            </a:r>
            <a:r>
              <a:rPr lang="en-US" baseline="-25000" dirty="0"/>
              <a:t>2</a:t>
            </a:r>
            <a:endParaRPr lang="en-US" dirty="0"/>
          </a:p>
        </p:txBody>
      </p:sp>
      <p:sp>
        <p:nvSpPr>
          <p:cNvPr id="13" name="TextBox 12"/>
          <p:cNvSpPr txBox="1"/>
          <p:nvPr/>
        </p:nvSpPr>
        <p:spPr>
          <a:xfrm>
            <a:off x="7843912" y="4736468"/>
            <a:ext cx="1909688" cy="369332"/>
          </a:xfrm>
          <a:prstGeom prst="rect">
            <a:avLst/>
          </a:prstGeom>
          <a:noFill/>
        </p:spPr>
        <p:txBody>
          <a:bodyPr wrap="square" rtlCol="0">
            <a:spAutoFit/>
          </a:bodyPr>
          <a:lstStyle/>
          <a:p>
            <a:r>
              <a:rPr lang="en-US" dirty="0">
                <a:hlinkClick r:id="rId7"/>
              </a:rPr>
              <a:t>source</a:t>
            </a:r>
            <a:endParaRPr lang="en-US" dirty="0"/>
          </a:p>
        </p:txBody>
      </p:sp>
      <p:sp>
        <p:nvSpPr>
          <p:cNvPr id="14" name="TextBox 13"/>
          <p:cNvSpPr txBox="1"/>
          <p:nvPr/>
        </p:nvSpPr>
        <p:spPr>
          <a:xfrm>
            <a:off x="3598475" y="4193738"/>
            <a:ext cx="1618511" cy="369332"/>
          </a:xfrm>
          <a:prstGeom prst="rect">
            <a:avLst/>
          </a:prstGeom>
          <a:noFill/>
        </p:spPr>
        <p:txBody>
          <a:bodyPr wrap="square" rtlCol="0">
            <a:spAutoFit/>
          </a:bodyPr>
          <a:lstStyle/>
          <a:p>
            <a:r>
              <a:rPr lang="en-US" dirty="0" err="1"/>
              <a:t>DoG</a:t>
            </a:r>
            <a:r>
              <a:rPr lang="en-US" dirty="0"/>
              <a:t>: k</a:t>
            </a:r>
            <a:r>
              <a:rPr lang="en-US" baseline="-25000" dirty="0"/>
              <a:t>1</a:t>
            </a:r>
            <a:r>
              <a:rPr lang="en-US" dirty="0"/>
              <a:t> </a:t>
            </a:r>
            <a:r>
              <a:rPr lang="mr-IN" dirty="0"/>
              <a:t>–</a:t>
            </a:r>
            <a:r>
              <a:rPr lang="en-US" dirty="0"/>
              <a:t> k</a:t>
            </a:r>
            <a:r>
              <a:rPr lang="en-US" baseline="-25000" dirty="0"/>
              <a:t>3</a:t>
            </a:r>
            <a:endParaRPr lang="en-US" dirty="0"/>
          </a:p>
        </p:txBody>
      </p:sp>
      <p:sp>
        <p:nvSpPr>
          <p:cNvPr id="15" name="TextBox 14"/>
          <p:cNvSpPr txBox="1"/>
          <p:nvPr/>
        </p:nvSpPr>
        <p:spPr>
          <a:xfrm>
            <a:off x="5585032" y="4193738"/>
            <a:ext cx="1618511" cy="369332"/>
          </a:xfrm>
          <a:prstGeom prst="rect">
            <a:avLst/>
          </a:prstGeom>
          <a:noFill/>
        </p:spPr>
        <p:txBody>
          <a:bodyPr wrap="square" rtlCol="0">
            <a:spAutoFit/>
          </a:bodyPr>
          <a:lstStyle/>
          <a:p>
            <a:r>
              <a:rPr lang="en-US" dirty="0" err="1"/>
              <a:t>DoG</a:t>
            </a:r>
            <a:r>
              <a:rPr lang="en-US" dirty="0"/>
              <a:t>: k</a:t>
            </a:r>
            <a:r>
              <a:rPr lang="en-US" baseline="-25000" dirty="0"/>
              <a:t>1</a:t>
            </a:r>
            <a:r>
              <a:rPr lang="en-US" dirty="0"/>
              <a:t> </a:t>
            </a:r>
            <a:r>
              <a:rPr lang="mr-IN" dirty="0"/>
              <a:t>–</a:t>
            </a:r>
            <a:r>
              <a:rPr lang="en-US" dirty="0"/>
              <a:t> k</a:t>
            </a:r>
            <a:r>
              <a:rPr lang="en-US" baseline="-25000" dirty="0"/>
              <a:t>4</a:t>
            </a:r>
            <a:endParaRPr lang="en-US" dirty="0"/>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8660" y="2953194"/>
            <a:ext cx="1710523" cy="1129934"/>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5035" y="2953192"/>
            <a:ext cx="1716037" cy="1145777"/>
          </a:xfrm>
          <a:prstGeom prst="rect">
            <a:avLst/>
          </a:prstGeom>
        </p:spPr>
      </p:pic>
    </p:spTree>
    <p:extLst>
      <p:ext uri="{BB962C8B-B14F-4D97-AF65-F5344CB8AC3E}">
        <p14:creationId xmlns:p14="http://schemas.microsoft.com/office/powerpoint/2010/main" val="1851149168"/>
      </p:ext>
    </p:extLst>
  </p:cSld>
  <p:clrMapOvr>
    <a:masterClrMapping/>
  </p:clrMapOvr>
  <mc:AlternateContent xmlns:mc="http://schemas.openxmlformats.org/markup-compatibility/2006">
    <mc:Choice xmlns:p14="http://schemas.microsoft.com/office/powerpoint/2010/main" Requires="p14">
      <p:transition spd="slow" p14:dur="2000" advTm="22015"/>
    </mc:Choice>
    <mc:Fallback>
      <p:transition spd="slow" advTm="2201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Rectangle 2"/>
          <p:cNvSpPr>
            <a:spLocks noGrp="1" noChangeArrowheads="1"/>
          </p:cNvSpPr>
          <p:nvPr>
            <p:ph type="title"/>
          </p:nvPr>
        </p:nvSpPr>
        <p:spPr/>
        <p:txBody>
          <a:bodyPr/>
          <a:lstStyle/>
          <a:p>
            <a:r>
              <a:rPr lang="en-US"/>
              <a:t>Scale-invariant feature detection</a:t>
            </a:r>
          </a:p>
        </p:txBody>
      </p:sp>
      <p:sp>
        <p:nvSpPr>
          <p:cNvPr id="1305603" name="Rectangle 3"/>
          <p:cNvSpPr>
            <a:spLocks noGrp="1" noChangeArrowheads="1"/>
          </p:cNvSpPr>
          <p:nvPr>
            <p:ph type="body" idx="1"/>
          </p:nvPr>
        </p:nvSpPr>
        <p:spPr>
          <a:xfrm>
            <a:off x="533400" y="762000"/>
            <a:ext cx="8077200" cy="4381500"/>
          </a:xfrm>
        </p:spPr>
        <p:txBody>
          <a:bodyPr/>
          <a:lstStyle/>
          <a:p>
            <a:pPr marL="533400" indent="-533400">
              <a:buFontTx/>
              <a:buChar char="•"/>
            </a:pPr>
            <a:r>
              <a:rPr lang="en-US" sz="2400" dirty="0"/>
              <a:t>Goal: independently detect corresponding regions in scaled versions of the same image</a:t>
            </a:r>
          </a:p>
          <a:p>
            <a:pPr marL="533400" indent="-533400">
              <a:buFontTx/>
              <a:buChar char="•"/>
            </a:pPr>
            <a:r>
              <a:rPr lang="en-US" sz="2400" dirty="0"/>
              <a:t>Need </a:t>
            </a:r>
            <a:r>
              <a:rPr lang="en-US" sz="2400" i="1" dirty="0"/>
              <a:t>scale selection</a:t>
            </a:r>
            <a:r>
              <a:rPr lang="en-US" sz="2400" dirty="0"/>
              <a:t> mechanism for finding characteristic region size that is </a:t>
            </a:r>
            <a:r>
              <a:rPr lang="en-US" sz="2400" i="1" dirty="0"/>
              <a:t>covariant</a:t>
            </a:r>
            <a:r>
              <a:rPr lang="en-US" sz="2400" dirty="0"/>
              <a:t> with the image transformation</a:t>
            </a:r>
          </a:p>
        </p:txBody>
      </p:sp>
      <p:pic>
        <p:nvPicPr>
          <p:cNvPr id="130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730500"/>
            <a:ext cx="5818188" cy="27768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21863665"/>
      </p:ext>
    </p:extLst>
  </p:cSld>
  <p:clrMapOvr>
    <a:masterClrMapping/>
  </p:clrMapOvr>
  <mc:AlternateContent xmlns:mc="http://schemas.openxmlformats.org/markup-compatibility/2006" xmlns:p14="http://schemas.microsoft.com/office/powerpoint/2010/main">
    <mc:Choice Requires="p14">
      <p:transition spd="slow" p14:dur="2000" advTm="104322"/>
    </mc:Choice>
    <mc:Fallback xmlns="">
      <p:transition spd="slow" advTm="104322"/>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of Gaussians (</a:t>
            </a:r>
            <a:r>
              <a:rPr lang="en-US" dirty="0" err="1"/>
              <a:t>DoG</a:t>
            </a:r>
            <a:r>
              <a:rPr lang="en-US"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181100"/>
            <a:ext cx="1618511" cy="1114425"/>
          </a:xfrm>
          <a:prstGeom prst="rect">
            <a:avLst/>
          </a:prstGeom>
        </p:spPr>
      </p:pic>
      <p:sp>
        <p:nvSpPr>
          <p:cNvPr id="7" name="TextBox 6"/>
          <p:cNvSpPr txBox="1"/>
          <p:nvPr/>
        </p:nvSpPr>
        <p:spPr>
          <a:xfrm>
            <a:off x="1600200" y="2448520"/>
            <a:ext cx="1618511" cy="369332"/>
          </a:xfrm>
          <a:prstGeom prst="rect">
            <a:avLst/>
          </a:prstGeom>
          <a:noFill/>
        </p:spPr>
        <p:txBody>
          <a:bodyPr wrap="square" rtlCol="0">
            <a:spAutoFit/>
          </a:bodyPr>
          <a:lstStyle/>
          <a:p>
            <a:r>
              <a:rPr lang="en-US" dirty="0"/>
              <a:t>Original video</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450" y="1181100"/>
            <a:ext cx="1678133" cy="111960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5035" y="1181100"/>
            <a:ext cx="1716037" cy="1119609"/>
          </a:xfrm>
          <a:prstGeom prst="rect">
            <a:avLst/>
          </a:prstGeom>
        </p:spPr>
      </p:pic>
      <p:sp>
        <p:nvSpPr>
          <p:cNvPr id="10" name="TextBox 9"/>
          <p:cNvSpPr txBox="1"/>
          <p:nvPr/>
        </p:nvSpPr>
        <p:spPr>
          <a:xfrm>
            <a:off x="3486150" y="2448523"/>
            <a:ext cx="1618511" cy="923330"/>
          </a:xfrm>
          <a:prstGeom prst="rect">
            <a:avLst/>
          </a:prstGeom>
          <a:noFill/>
        </p:spPr>
        <p:txBody>
          <a:bodyPr wrap="square" rtlCol="0">
            <a:spAutoFit/>
          </a:bodyPr>
          <a:lstStyle/>
          <a:p>
            <a:r>
              <a:rPr lang="en-US" dirty="0"/>
              <a:t>Blurred with a </a:t>
            </a:r>
            <a:r>
              <a:rPr lang="en-US" dirty="0" err="1"/>
              <a:t>gaussian</a:t>
            </a:r>
            <a:r>
              <a:rPr lang="en-US" dirty="0"/>
              <a:t> kernel: k</a:t>
            </a:r>
            <a:r>
              <a:rPr lang="en-US" baseline="-25000" dirty="0"/>
              <a:t>1</a:t>
            </a:r>
            <a:endParaRPr lang="en-US" dirty="0"/>
          </a:p>
        </p:txBody>
      </p:sp>
      <p:sp>
        <p:nvSpPr>
          <p:cNvPr id="11" name="TextBox 10"/>
          <p:cNvSpPr txBox="1"/>
          <p:nvPr/>
        </p:nvSpPr>
        <p:spPr>
          <a:xfrm>
            <a:off x="5585032" y="2448522"/>
            <a:ext cx="1787318" cy="1200329"/>
          </a:xfrm>
          <a:prstGeom prst="rect">
            <a:avLst/>
          </a:prstGeom>
          <a:noFill/>
        </p:spPr>
        <p:txBody>
          <a:bodyPr wrap="square" rtlCol="0">
            <a:spAutoFit/>
          </a:bodyPr>
          <a:lstStyle/>
          <a:p>
            <a:r>
              <a:rPr lang="en-US" dirty="0"/>
              <a:t>Blurred with a different </a:t>
            </a:r>
            <a:r>
              <a:rPr lang="en-US" dirty="0" err="1"/>
              <a:t>gaussian</a:t>
            </a:r>
            <a:r>
              <a:rPr lang="en-US" dirty="0"/>
              <a:t> kernel: k</a:t>
            </a:r>
            <a:r>
              <a:rPr lang="en-US" baseline="-25000" dirty="0"/>
              <a:t>2</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03" y="2974631"/>
            <a:ext cx="1667273" cy="1088571"/>
          </a:xfrm>
          <a:prstGeom prst="rect">
            <a:avLst/>
          </a:prstGeom>
        </p:spPr>
      </p:pic>
      <p:sp>
        <p:nvSpPr>
          <p:cNvPr id="12" name="TextBox 11"/>
          <p:cNvSpPr txBox="1"/>
          <p:nvPr/>
        </p:nvSpPr>
        <p:spPr>
          <a:xfrm>
            <a:off x="1581150" y="4173814"/>
            <a:ext cx="1618511" cy="369332"/>
          </a:xfrm>
          <a:prstGeom prst="rect">
            <a:avLst/>
          </a:prstGeom>
          <a:noFill/>
        </p:spPr>
        <p:txBody>
          <a:bodyPr wrap="square" rtlCol="0">
            <a:spAutoFit/>
          </a:bodyPr>
          <a:lstStyle/>
          <a:p>
            <a:r>
              <a:rPr lang="en-US" dirty="0" err="1"/>
              <a:t>DoG</a:t>
            </a:r>
            <a:r>
              <a:rPr lang="en-US" dirty="0"/>
              <a:t>: k</a:t>
            </a:r>
            <a:r>
              <a:rPr lang="en-US" baseline="-25000" dirty="0"/>
              <a:t>1</a:t>
            </a:r>
            <a:r>
              <a:rPr lang="en-US" dirty="0"/>
              <a:t> </a:t>
            </a:r>
            <a:r>
              <a:rPr lang="mr-IN" dirty="0"/>
              <a:t>–</a:t>
            </a:r>
            <a:r>
              <a:rPr lang="en-US" dirty="0"/>
              <a:t> k</a:t>
            </a:r>
            <a:r>
              <a:rPr lang="en-US" baseline="-25000" dirty="0"/>
              <a:t>2</a:t>
            </a:r>
            <a:endParaRPr lang="en-US" dirty="0"/>
          </a:p>
        </p:txBody>
      </p:sp>
      <p:sp>
        <p:nvSpPr>
          <p:cNvPr id="13" name="TextBox 12"/>
          <p:cNvSpPr txBox="1"/>
          <p:nvPr/>
        </p:nvSpPr>
        <p:spPr>
          <a:xfrm>
            <a:off x="7234312" y="4736468"/>
            <a:ext cx="2366888" cy="369332"/>
          </a:xfrm>
          <a:prstGeom prst="rect">
            <a:avLst/>
          </a:prstGeom>
          <a:noFill/>
        </p:spPr>
        <p:txBody>
          <a:bodyPr wrap="square" rtlCol="0">
            <a:spAutoFit/>
          </a:bodyPr>
          <a:lstStyle/>
          <a:p>
            <a:r>
              <a:rPr lang="en-US" dirty="0">
                <a:hlinkClick r:id="rId7"/>
              </a:rPr>
              <a:t>source</a:t>
            </a:r>
            <a:endParaRPr lang="en-US" dirty="0"/>
          </a:p>
        </p:txBody>
      </p:sp>
      <p:sp>
        <p:nvSpPr>
          <p:cNvPr id="14" name="TextBox 13"/>
          <p:cNvSpPr txBox="1"/>
          <p:nvPr/>
        </p:nvSpPr>
        <p:spPr>
          <a:xfrm>
            <a:off x="3598475" y="4173814"/>
            <a:ext cx="1618511" cy="369332"/>
          </a:xfrm>
          <a:prstGeom prst="rect">
            <a:avLst/>
          </a:prstGeom>
          <a:noFill/>
        </p:spPr>
        <p:txBody>
          <a:bodyPr wrap="square" rtlCol="0">
            <a:spAutoFit/>
          </a:bodyPr>
          <a:lstStyle/>
          <a:p>
            <a:r>
              <a:rPr lang="en-US" dirty="0" err="1"/>
              <a:t>DoG</a:t>
            </a:r>
            <a:r>
              <a:rPr lang="en-US" dirty="0"/>
              <a:t>: k</a:t>
            </a:r>
            <a:r>
              <a:rPr lang="en-US" baseline="-25000" dirty="0"/>
              <a:t>1</a:t>
            </a:r>
            <a:r>
              <a:rPr lang="en-US" dirty="0"/>
              <a:t> </a:t>
            </a:r>
            <a:r>
              <a:rPr lang="mr-IN" dirty="0"/>
              <a:t>–</a:t>
            </a:r>
            <a:r>
              <a:rPr lang="en-US" dirty="0"/>
              <a:t> k</a:t>
            </a:r>
            <a:r>
              <a:rPr lang="en-US" baseline="-25000" dirty="0"/>
              <a:t>3</a:t>
            </a:r>
            <a:endParaRPr lang="en-US" dirty="0"/>
          </a:p>
        </p:txBody>
      </p:sp>
      <p:sp>
        <p:nvSpPr>
          <p:cNvPr id="15" name="TextBox 14"/>
          <p:cNvSpPr txBox="1"/>
          <p:nvPr/>
        </p:nvSpPr>
        <p:spPr>
          <a:xfrm>
            <a:off x="5585032" y="4173814"/>
            <a:ext cx="1618511" cy="369332"/>
          </a:xfrm>
          <a:prstGeom prst="rect">
            <a:avLst/>
          </a:prstGeom>
          <a:noFill/>
        </p:spPr>
        <p:txBody>
          <a:bodyPr wrap="square" rtlCol="0">
            <a:spAutoFit/>
          </a:bodyPr>
          <a:lstStyle/>
          <a:p>
            <a:r>
              <a:rPr lang="en-US" dirty="0" err="1"/>
              <a:t>DoG</a:t>
            </a:r>
            <a:r>
              <a:rPr lang="en-US" dirty="0"/>
              <a:t>: k</a:t>
            </a:r>
            <a:r>
              <a:rPr lang="en-US" baseline="-25000" dirty="0"/>
              <a:t>1</a:t>
            </a:r>
            <a:r>
              <a:rPr lang="en-US" dirty="0"/>
              <a:t> </a:t>
            </a:r>
            <a:r>
              <a:rPr lang="mr-IN" dirty="0"/>
              <a:t>–</a:t>
            </a:r>
            <a:r>
              <a:rPr lang="en-US" dirty="0"/>
              <a:t> k</a:t>
            </a:r>
            <a:r>
              <a:rPr lang="en-US" baseline="-25000" dirty="0"/>
              <a:t>4</a:t>
            </a:r>
            <a:endParaRPr lang="en-US" dirty="0"/>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8660" y="2933270"/>
            <a:ext cx="1710523" cy="1129934"/>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5035" y="2933268"/>
            <a:ext cx="1716037" cy="1145777"/>
          </a:xfrm>
          <a:prstGeom prst="rect">
            <a:avLst/>
          </a:prstGeom>
        </p:spPr>
      </p:pic>
      <p:sp>
        <p:nvSpPr>
          <p:cNvPr id="18" name="TextBox 17"/>
          <p:cNvSpPr txBox="1"/>
          <p:nvPr/>
        </p:nvSpPr>
        <p:spPr>
          <a:xfrm>
            <a:off x="1485900" y="2076951"/>
            <a:ext cx="6286500" cy="1061829"/>
          </a:xfrm>
          <a:prstGeom prst="rect">
            <a:avLst/>
          </a:prstGeom>
          <a:solidFill>
            <a:srgbClr val="C00000"/>
          </a:solidFill>
          <a:ln>
            <a:noFill/>
          </a:ln>
        </p:spPr>
        <p:txBody>
          <a:bodyPr wrap="square" rtlCol="0">
            <a:spAutoFit/>
          </a:bodyPr>
          <a:lstStyle/>
          <a:p>
            <a:r>
              <a:rPr lang="en-US" sz="2100" dirty="0">
                <a:solidFill>
                  <a:schemeClr val="bg1"/>
                </a:solidFill>
              </a:rPr>
              <a:t>At different resolutions of kernel size, we see different fine details of the image. In other words, we can capture </a:t>
            </a:r>
            <a:r>
              <a:rPr lang="en-US" sz="2100" dirty="0" err="1">
                <a:solidFill>
                  <a:schemeClr val="bg1"/>
                </a:solidFill>
              </a:rPr>
              <a:t>keypoints</a:t>
            </a:r>
            <a:r>
              <a:rPr lang="en-US" sz="2100" dirty="0">
                <a:solidFill>
                  <a:schemeClr val="bg1"/>
                </a:solidFill>
              </a:rPr>
              <a:t> at varying scales.</a:t>
            </a:r>
          </a:p>
        </p:txBody>
      </p:sp>
    </p:spTree>
    <p:extLst>
      <p:ext uri="{BB962C8B-B14F-4D97-AF65-F5344CB8AC3E}">
        <p14:creationId xmlns:p14="http://schemas.microsoft.com/office/powerpoint/2010/main" val="175626483"/>
      </p:ext>
    </p:extLst>
  </p:cSld>
  <p:clrMapOvr>
    <a:masterClrMapping/>
  </p:clrMapOvr>
  <mc:AlternateContent xmlns:mc="http://schemas.openxmlformats.org/markup-compatibility/2006">
    <mc:Choice xmlns:p14="http://schemas.microsoft.com/office/powerpoint/2010/main" Requires="p14">
      <p:transition spd="slow" p14:dur="2000" advTm="17233"/>
    </mc:Choice>
    <mc:Fallback>
      <p:transition spd="slow" advTm="1723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5"/>
          <p:cNvSpPr txBox="1">
            <a:spLocks noGrp="1"/>
          </p:cNvSpPr>
          <p:nvPr>
            <p:ph type="title"/>
          </p:nvPr>
        </p:nvSpPr>
        <p:spPr>
          <a:xfrm>
            <a:off x="685800" y="0"/>
            <a:ext cx="7772400" cy="146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Scale Invariant Detection: Summary</a:t>
            </a:r>
            <a:endParaRPr/>
          </a:p>
        </p:txBody>
      </p:sp>
      <p:sp>
        <p:nvSpPr>
          <p:cNvPr id="514" name="Google Shape;514;p35"/>
          <p:cNvSpPr txBox="1">
            <a:spLocks noGrp="1"/>
          </p:cNvSpPr>
          <p:nvPr>
            <p:ph type="body" idx="1"/>
          </p:nvPr>
        </p:nvSpPr>
        <p:spPr>
          <a:xfrm>
            <a:off x="533400" y="1333500"/>
            <a:ext cx="7848600" cy="22860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0033CC"/>
              </a:buClr>
              <a:buSzPts val="2800"/>
              <a:buChar char="•"/>
            </a:pPr>
            <a:r>
              <a:rPr lang="en-US" sz="2400" dirty="0">
                <a:solidFill>
                  <a:srgbClr val="0033CC"/>
                </a:solidFill>
              </a:rPr>
              <a:t>Given: </a:t>
            </a:r>
            <a:r>
              <a:rPr lang="en-US" sz="2400" dirty="0"/>
              <a:t>two images of the same scene with a large </a:t>
            </a:r>
            <a:r>
              <a:rPr lang="en-US" sz="2400" i="1" dirty="0"/>
              <a:t>scale difference</a:t>
            </a:r>
            <a:r>
              <a:rPr lang="en-US" sz="2400" dirty="0"/>
              <a:t> between them</a:t>
            </a:r>
            <a:endParaRPr sz="2800" dirty="0"/>
          </a:p>
          <a:p>
            <a:pPr marL="342900" lvl="0" indent="-342900" algn="l" rtl="0">
              <a:lnSpc>
                <a:spcPct val="90000"/>
              </a:lnSpc>
              <a:spcBef>
                <a:spcPts val="560"/>
              </a:spcBef>
              <a:spcAft>
                <a:spcPts val="0"/>
              </a:spcAft>
              <a:buClr>
                <a:srgbClr val="0033CC"/>
              </a:buClr>
              <a:buSzPts val="2800"/>
              <a:buChar char="•"/>
            </a:pPr>
            <a:r>
              <a:rPr lang="en-US" sz="2400" dirty="0">
                <a:solidFill>
                  <a:srgbClr val="0033CC"/>
                </a:solidFill>
              </a:rPr>
              <a:t>Goal:</a:t>
            </a:r>
            <a:r>
              <a:rPr lang="en-US" sz="2400" dirty="0"/>
              <a:t> find </a:t>
            </a:r>
            <a:r>
              <a:rPr lang="en-US" sz="2400" i="1" dirty="0"/>
              <a:t>the same</a:t>
            </a:r>
            <a:r>
              <a:rPr lang="en-US" sz="2400" dirty="0"/>
              <a:t> interest points </a:t>
            </a:r>
            <a:r>
              <a:rPr lang="en-US" sz="2400" i="1" dirty="0"/>
              <a:t>independently</a:t>
            </a:r>
            <a:r>
              <a:rPr lang="en-US" sz="2400" dirty="0"/>
              <a:t> in each image</a:t>
            </a:r>
            <a:endParaRPr sz="2800" dirty="0"/>
          </a:p>
          <a:p>
            <a:pPr marL="342900" lvl="0" indent="-342900" algn="l" rtl="0">
              <a:lnSpc>
                <a:spcPct val="90000"/>
              </a:lnSpc>
              <a:spcBef>
                <a:spcPts val="560"/>
              </a:spcBef>
              <a:spcAft>
                <a:spcPts val="0"/>
              </a:spcAft>
              <a:buClr>
                <a:srgbClr val="0033CC"/>
              </a:buClr>
              <a:buSzPts val="2800"/>
              <a:buChar char="•"/>
            </a:pPr>
            <a:r>
              <a:rPr lang="en-US" sz="2400" dirty="0">
                <a:solidFill>
                  <a:srgbClr val="0033CC"/>
                </a:solidFill>
              </a:rPr>
              <a:t>Solution:</a:t>
            </a:r>
            <a:r>
              <a:rPr lang="en-US" sz="2400" dirty="0"/>
              <a:t> search for </a:t>
            </a:r>
            <a:r>
              <a:rPr lang="en-US" sz="2400" i="1" dirty="0"/>
              <a:t>maxima</a:t>
            </a:r>
            <a:r>
              <a:rPr lang="en-US" sz="2400" dirty="0"/>
              <a:t> of suitable functions in </a:t>
            </a:r>
            <a:r>
              <a:rPr lang="en-US" sz="2400" i="1" dirty="0"/>
              <a:t>scale</a:t>
            </a:r>
            <a:r>
              <a:rPr lang="en-US" sz="2400" dirty="0"/>
              <a:t> and in </a:t>
            </a:r>
            <a:r>
              <a:rPr lang="en-US" sz="2400" i="1" dirty="0"/>
              <a:t>space</a:t>
            </a:r>
            <a:r>
              <a:rPr lang="en-US" sz="2400" dirty="0"/>
              <a:t> (over the image)</a:t>
            </a:r>
            <a:endParaRPr sz="2800" dirty="0"/>
          </a:p>
        </p:txBody>
      </p:sp>
      <p:sp>
        <p:nvSpPr>
          <p:cNvPr id="515" name="Google Shape;515;p35"/>
          <p:cNvSpPr txBox="1"/>
          <p:nvPr/>
        </p:nvSpPr>
        <p:spPr>
          <a:xfrm>
            <a:off x="457200" y="3619500"/>
            <a:ext cx="8229600" cy="1828800"/>
          </a:xfrm>
          <a:prstGeom prst="rect">
            <a:avLst/>
          </a:prstGeom>
          <a:no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457200" algn="l" rtl="0">
              <a:spcBef>
                <a:spcPts val="0"/>
              </a:spcBef>
              <a:spcAft>
                <a:spcPts val="0"/>
              </a:spcAft>
              <a:buNone/>
            </a:pPr>
            <a:r>
              <a:rPr lang="en-US" sz="1800" dirty="0">
                <a:solidFill>
                  <a:schemeClr val="dk1"/>
                </a:solidFill>
                <a:latin typeface="Arial"/>
                <a:ea typeface="Arial"/>
                <a:cs typeface="Arial"/>
                <a:sym typeface="Arial"/>
              </a:rPr>
              <a:t>Methods: </a:t>
            </a:r>
            <a:endParaRPr dirty="0"/>
          </a:p>
          <a:p>
            <a:pPr marL="457200" marR="0" lvl="0" indent="-457200" algn="l" rtl="0">
              <a:spcBef>
                <a:spcPts val="1000"/>
              </a:spcBef>
              <a:spcAft>
                <a:spcPts val="0"/>
              </a:spcAft>
              <a:buClr>
                <a:srgbClr val="0033CC"/>
              </a:buClr>
              <a:buSzPts val="2000"/>
              <a:buFont typeface="Arial"/>
              <a:buAutoNum type="arabicPeriod"/>
            </a:pPr>
            <a:r>
              <a:rPr lang="en-US" sz="2000" dirty="0">
                <a:solidFill>
                  <a:srgbClr val="0033CC"/>
                </a:solidFill>
                <a:latin typeface="Arial"/>
                <a:ea typeface="Arial"/>
                <a:cs typeface="Arial"/>
                <a:sym typeface="Arial"/>
              </a:rPr>
              <a:t>Harris-</a:t>
            </a:r>
            <a:r>
              <a:rPr lang="en-US" sz="2000" dirty="0" err="1">
                <a:solidFill>
                  <a:srgbClr val="0033CC"/>
                </a:solidFill>
                <a:latin typeface="Arial"/>
                <a:ea typeface="Arial"/>
                <a:cs typeface="Arial"/>
                <a:sym typeface="Arial"/>
              </a:rPr>
              <a:t>Laplacian</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Mikolajczyk</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Schmid</a:t>
            </a:r>
            <a:r>
              <a:rPr lang="en-US" sz="2000" dirty="0">
                <a:solidFill>
                  <a:schemeClr val="dk1"/>
                </a:solidFill>
                <a:latin typeface="Arial"/>
                <a:ea typeface="Arial"/>
                <a:cs typeface="Arial"/>
                <a:sym typeface="Arial"/>
              </a:rPr>
              <a:t>]: maximize </a:t>
            </a:r>
            <a:r>
              <a:rPr lang="en-US" sz="2000" dirty="0" err="1">
                <a:solidFill>
                  <a:schemeClr val="dk1"/>
                </a:solidFill>
                <a:latin typeface="Arial"/>
                <a:ea typeface="Arial"/>
                <a:cs typeface="Arial"/>
                <a:sym typeface="Arial"/>
              </a:rPr>
              <a:t>Laplacian</a:t>
            </a:r>
            <a:r>
              <a:rPr lang="en-US" sz="2000" dirty="0">
                <a:solidFill>
                  <a:schemeClr val="dk1"/>
                </a:solidFill>
                <a:latin typeface="Arial"/>
                <a:ea typeface="Arial"/>
                <a:cs typeface="Arial"/>
                <a:sym typeface="Arial"/>
              </a:rPr>
              <a:t> over scale, Harris’ measure of corner response over the image</a:t>
            </a:r>
            <a:endParaRPr dirty="0"/>
          </a:p>
          <a:p>
            <a:pPr marL="457200" marR="0" lvl="0" indent="-457200" algn="l" rtl="0">
              <a:spcBef>
                <a:spcPts val="1000"/>
              </a:spcBef>
              <a:spcAft>
                <a:spcPts val="0"/>
              </a:spcAft>
              <a:buClr>
                <a:srgbClr val="0033CC"/>
              </a:buClr>
              <a:buSzPts val="2000"/>
              <a:buFont typeface="Arial"/>
              <a:buAutoNum type="arabicPeriod"/>
            </a:pPr>
            <a:r>
              <a:rPr lang="en-US" sz="2000" dirty="0">
                <a:solidFill>
                  <a:srgbClr val="0033CC"/>
                </a:solidFill>
                <a:latin typeface="Arial"/>
                <a:ea typeface="Arial"/>
                <a:cs typeface="Arial"/>
                <a:sym typeface="Arial"/>
              </a:rPr>
              <a:t>SIFT</a:t>
            </a:r>
            <a:r>
              <a:rPr lang="en-US" sz="2000" dirty="0">
                <a:solidFill>
                  <a:schemeClr val="dk1"/>
                </a:solidFill>
                <a:latin typeface="Arial"/>
                <a:ea typeface="Arial"/>
                <a:cs typeface="Arial"/>
                <a:sym typeface="Arial"/>
              </a:rPr>
              <a:t> [Lowe]: maximize Difference of Gaussians over scale and space</a:t>
            </a:r>
            <a:endParaRPr sz="2000" dirty="0">
              <a:solidFill>
                <a:schemeClr val="dk1"/>
              </a:solidFill>
              <a:latin typeface="Arial"/>
              <a:ea typeface="Arial"/>
              <a:cs typeface="Arial"/>
              <a:sym typeface="Arial"/>
            </a:endParaRPr>
          </a:p>
        </p:txBody>
      </p:sp>
      <p:sp>
        <p:nvSpPr>
          <p:cNvPr id="517" name="Google Shape;517;p35"/>
          <p:cNvSpPr txBox="1">
            <a:spLocks noGrp="1"/>
          </p:cNvSpPr>
          <p:nvPr>
            <p:ph type="sldNum" idx="12"/>
          </p:nvPr>
        </p:nvSpPr>
        <p:spPr>
          <a:xfrm>
            <a:off x="8673902" y="5347234"/>
            <a:ext cx="1003498"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31</a:t>
            </a:fld>
            <a:endParaRPr/>
          </a:p>
        </p:txBody>
      </p:sp>
    </p:spTree>
    <p:custDataLst>
      <p:tags r:id="rId1"/>
    </p:custDataLst>
    <p:extLst>
      <p:ext uri="{BB962C8B-B14F-4D97-AF65-F5344CB8AC3E}">
        <p14:creationId xmlns:p14="http://schemas.microsoft.com/office/powerpoint/2010/main" val="243059474"/>
      </p:ext>
    </p:extLst>
  </p:cSld>
  <p:clrMapOvr>
    <a:masterClrMapping/>
  </p:clrMapOvr>
  <mc:AlternateContent xmlns:mc="http://schemas.openxmlformats.org/markup-compatibility/2006" xmlns:p14="http://schemas.microsoft.com/office/powerpoint/2010/main">
    <mc:Choice Requires="p14">
      <p:transition spd="slow" p14:dur="2000" advTm="58108"/>
    </mc:Choice>
    <mc:Fallback xmlns="">
      <p:transition spd="slow" advTm="581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animEffect transition="in" filter="fade">
                                      <p:cBhvr>
                                        <p:cTn id="7" dur="500"/>
                                        <p:tgtEl>
                                          <p:spTgt spid="5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
                                            <p:txEl>
                                              <p:pRg st="1" end="1"/>
                                            </p:txEl>
                                          </p:spTgt>
                                        </p:tgtEl>
                                        <p:attrNameLst>
                                          <p:attrName>style.visibility</p:attrName>
                                        </p:attrNameLst>
                                      </p:cBhvr>
                                      <p:to>
                                        <p:strVal val="visible"/>
                                      </p:to>
                                    </p:set>
                                    <p:animEffect transition="in" filter="fade">
                                      <p:cBhvr>
                                        <p:cTn id="12" dur="500"/>
                                        <p:tgtEl>
                                          <p:spTgt spid="5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
                                            <p:txEl>
                                              <p:pRg st="2" end="2"/>
                                            </p:txEl>
                                          </p:spTgt>
                                        </p:tgtEl>
                                        <p:attrNameLst>
                                          <p:attrName>style.visibility</p:attrName>
                                        </p:attrNameLst>
                                      </p:cBhvr>
                                      <p:to>
                                        <p:strVal val="visible"/>
                                      </p:to>
                                    </p:set>
                                    <p:animEffect transition="in" filter="fade">
                                      <p:cBhvr>
                                        <p:cTn id="17" dur="500"/>
                                        <p:tgtEl>
                                          <p:spTgt spid="5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4" name="Slide Number Placeholder 3"/>
          <p:cNvSpPr>
            <a:spLocks noGrp="1"/>
          </p:cNvSpPr>
          <p:nvPr>
            <p:ph type="sldNum" sz="quarter" idx="12"/>
          </p:nvPr>
        </p:nvSpPr>
        <p:spPr/>
        <p:txBody>
          <a:bodyPr/>
          <a:lstStyle/>
          <a:p>
            <a:fld id="{CF7DC490-98B8-074B-BB30-37775A2447EF}" type="slidenum">
              <a:rPr lang="en-US" smtClean="0"/>
              <a:pPr/>
              <a:t>32</a:t>
            </a:fld>
            <a:endParaRPr lang="en-US" dirty="0"/>
          </a:p>
        </p:txBody>
      </p:sp>
      <p:sp>
        <p:nvSpPr>
          <p:cNvPr id="5" name="TextBox 4"/>
          <p:cNvSpPr txBox="1"/>
          <p:nvPr/>
        </p:nvSpPr>
        <p:spPr>
          <a:xfrm>
            <a:off x="457200" y="1333500"/>
            <a:ext cx="8077200" cy="3785652"/>
          </a:xfrm>
          <a:prstGeom prst="rect">
            <a:avLst/>
          </a:prstGeom>
          <a:noFill/>
        </p:spPr>
        <p:txBody>
          <a:bodyPr wrap="square" rtlCol="0">
            <a:spAutoFit/>
          </a:bodyPr>
          <a:lstStyle/>
          <a:p>
            <a:r>
              <a:rPr lang="en-US" sz="2000" dirty="0"/>
              <a:t>So we have can detect </a:t>
            </a:r>
            <a:r>
              <a:rPr lang="en-US" sz="2000" dirty="0" err="1"/>
              <a:t>keypoints</a:t>
            </a:r>
            <a:r>
              <a:rPr lang="en-US" sz="2000" dirty="0"/>
              <a:t> at varying scales. But what can we do with those </a:t>
            </a:r>
            <a:r>
              <a:rPr lang="en-US" sz="2000" dirty="0" err="1"/>
              <a:t>keypoints</a:t>
            </a:r>
            <a:r>
              <a:rPr lang="en-US" sz="2000" dirty="0"/>
              <a:t>?</a:t>
            </a:r>
          </a:p>
          <a:p>
            <a:endParaRPr lang="en-US" sz="2000" dirty="0"/>
          </a:p>
          <a:p>
            <a:r>
              <a:rPr lang="en-US" sz="2000" dirty="0"/>
              <a:t>Things we would like to do:</a:t>
            </a:r>
          </a:p>
          <a:p>
            <a:pPr marL="342900" indent="-342900">
              <a:buFont typeface="Arial" charset="0"/>
              <a:buChar char="•"/>
            </a:pPr>
            <a:r>
              <a:rPr lang="en-US" sz="2000" dirty="0"/>
              <a:t>Search:</a:t>
            </a:r>
          </a:p>
          <a:p>
            <a:pPr marL="800100" lvl="1" indent="-342900">
              <a:buFont typeface="Arial" charset="0"/>
              <a:buChar char="•"/>
            </a:pPr>
            <a:r>
              <a:rPr lang="en-US" sz="2000" dirty="0"/>
              <a:t>We would need to find similar key points in other images </a:t>
            </a:r>
          </a:p>
          <a:p>
            <a:pPr marL="342900" indent="-342900">
              <a:buFont typeface="Arial" charset="0"/>
              <a:buChar char="•"/>
            </a:pPr>
            <a:r>
              <a:rPr lang="en-US" sz="2000" dirty="0"/>
              <a:t>Panorama</a:t>
            </a:r>
          </a:p>
          <a:p>
            <a:pPr marL="800100" lvl="1" indent="-342900">
              <a:buFont typeface="Arial" charset="0"/>
              <a:buChar char="•"/>
            </a:pPr>
            <a:r>
              <a:rPr lang="en-US" sz="2000" dirty="0"/>
              <a:t>Match </a:t>
            </a:r>
            <a:r>
              <a:rPr lang="en-US" sz="2000" dirty="0" err="1"/>
              <a:t>keypoints</a:t>
            </a:r>
            <a:r>
              <a:rPr lang="en-US" sz="2000" dirty="0"/>
              <a:t> from one image to another.</a:t>
            </a:r>
          </a:p>
          <a:p>
            <a:pPr marL="342900" indent="-342900">
              <a:buFont typeface="Arial" charset="0"/>
              <a:buChar char="•"/>
            </a:pPr>
            <a:r>
              <a:rPr lang="en-US" sz="2000" dirty="0" err="1"/>
              <a:t>Etc</a:t>
            </a:r>
            <a:r>
              <a:rPr lang="mr-IN" sz="2000" dirty="0"/>
              <a:t>…</a:t>
            </a:r>
            <a:endParaRPr lang="en-US" sz="2000" dirty="0"/>
          </a:p>
          <a:p>
            <a:pPr marL="342900" indent="-342900">
              <a:buFont typeface="Arial" charset="0"/>
              <a:buChar char="•"/>
            </a:pPr>
            <a:endParaRPr lang="en-US" sz="2000" dirty="0"/>
          </a:p>
          <a:p>
            <a:pPr marL="342900" indent="-342900">
              <a:buFont typeface="Arial" charset="0"/>
              <a:buChar char="•"/>
            </a:pPr>
            <a:endParaRPr lang="en-US" sz="2000" dirty="0"/>
          </a:p>
          <a:p>
            <a:r>
              <a:rPr lang="en-US" sz="2000" dirty="0"/>
              <a:t>For all such applications, we need a way of `describing` the </a:t>
            </a:r>
            <a:r>
              <a:rPr lang="en-US" sz="2000" dirty="0" err="1"/>
              <a:t>keypoints</a:t>
            </a:r>
            <a:r>
              <a:rPr lang="en-US" sz="2000" dirty="0"/>
              <a:t>.</a:t>
            </a:r>
          </a:p>
        </p:txBody>
      </p:sp>
    </p:spTree>
    <p:extLst>
      <p:ext uri="{BB962C8B-B14F-4D97-AF65-F5344CB8AC3E}">
        <p14:creationId xmlns:p14="http://schemas.microsoft.com/office/powerpoint/2010/main" val="1282480291"/>
      </p:ext>
    </p:extLst>
  </p:cSld>
  <p:clrMapOvr>
    <a:masterClrMapping/>
  </p:clrMapOvr>
  <mc:AlternateContent xmlns:mc="http://schemas.openxmlformats.org/markup-compatibility/2006" xmlns:p14="http://schemas.microsoft.com/office/powerpoint/2010/main">
    <mc:Choice Requires="p14">
      <p:transition spd="slow" p14:dur="2000" advTm="61150"/>
    </mc:Choice>
    <mc:Fallback xmlns="">
      <p:transition spd="slow" advTm="6115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will learn today?</a:t>
            </a:r>
          </a:p>
        </p:txBody>
      </p:sp>
      <p:sp>
        <p:nvSpPr>
          <p:cNvPr id="3" name="Content Placeholder 2"/>
          <p:cNvSpPr>
            <a:spLocks noGrp="1"/>
          </p:cNvSpPr>
          <p:nvPr>
            <p:ph idx="1"/>
          </p:nvPr>
        </p:nvSpPr>
        <p:spPr/>
        <p:txBody>
          <a:bodyPr>
            <a:normAutofit/>
          </a:bodyPr>
          <a:lstStyle/>
          <a:p>
            <a:r>
              <a:rPr lang="en-US" dirty="0">
                <a:solidFill>
                  <a:schemeClr val="bg1">
                    <a:lumMod val="75000"/>
                  </a:schemeClr>
                </a:solidFill>
              </a:rPr>
              <a:t>Scale invariant region selection</a:t>
            </a:r>
          </a:p>
          <a:p>
            <a:pPr lvl="1"/>
            <a:r>
              <a:rPr lang="en-US" dirty="0">
                <a:solidFill>
                  <a:schemeClr val="bg1">
                    <a:lumMod val="75000"/>
                  </a:schemeClr>
                </a:solidFill>
              </a:rPr>
              <a:t>Automatic scale selection</a:t>
            </a:r>
          </a:p>
          <a:p>
            <a:pPr lvl="1"/>
            <a:r>
              <a:rPr lang="en-US" dirty="0">
                <a:solidFill>
                  <a:schemeClr val="bg1">
                    <a:lumMod val="75000"/>
                  </a:schemeClr>
                </a:solidFill>
              </a:rPr>
              <a:t>Difference-of-Gaussian (</a:t>
            </a:r>
            <a:r>
              <a:rPr lang="en-US" dirty="0" err="1">
                <a:solidFill>
                  <a:schemeClr val="bg1">
                    <a:lumMod val="75000"/>
                  </a:schemeClr>
                </a:solidFill>
              </a:rPr>
              <a:t>DoG</a:t>
            </a:r>
            <a:r>
              <a:rPr lang="en-US" dirty="0">
                <a:solidFill>
                  <a:schemeClr val="bg1">
                    <a:lumMod val="75000"/>
                  </a:schemeClr>
                </a:solidFill>
              </a:rPr>
              <a:t>) detector</a:t>
            </a:r>
          </a:p>
          <a:p>
            <a:r>
              <a:rPr lang="en-US" dirty="0"/>
              <a:t>SIFT: an image region descriptor</a:t>
            </a:r>
          </a:p>
          <a:p>
            <a:r>
              <a:rPr lang="en-US" dirty="0" err="1">
                <a:solidFill>
                  <a:schemeClr val="bg1">
                    <a:lumMod val="75000"/>
                  </a:schemeClr>
                </a:solidFill>
              </a:rPr>
              <a:t>HoG</a:t>
            </a:r>
            <a:r>
              <a:rPr lang="en-US" dirty="0">
                <a:solidFill>
                  <a:schemeClr val="bg1">
                    <a:lumMod val="75000"/>
                  </a:schemeClr>
                </a:solidFill>
              </a:rPr>
              <a:t>: another image region descriptor</a:t>
            </a:r>
          </a:p>
          <a:p>
            <a:r>
              <a:rPr lang="en-US" dirty="0">
                <a:solidFill>
                  <a:schemeClr val="bg1">
                    <a:lumMod val="75000"/>
                  </a:schemeClr>
                </a:solidFill>
              </a:rPr>
              <a:t>Application: Panorama</a:t>
            </a:r>
          </a:p>
          <a:p>
            <a:endParaRPr lang="en-US" dirty="0">
              <a:solidFill>
                <a:schemeClr val="bg1">
                  <a:lumMod val="75000"/>
                </a:schemeClr>
              </a:solidFill>
            </a:endParaRPr>
          </a:p>
          <a:p>
            <a:endParaRPr lang="en-US" dirty="0"/>
          </a:p>
        </p:txBody>
      </p:sp>
      <p:sp>
        <p:nvSpPr>
          <p:cNvPr id="4" name="TextBox 3"/>
          <p:cNvSpPr txBox="1"/>
          <p:nvPr/>
        </p:nvSpPr>
        <p:spPr>
          <a:xfrm>
            <a:off x="381000" y="5047471"/>
            <a:ext cx="8229600" cy="369332"/>
          </a:xfrm>
          <a:prstGeom prst="rect">
            <a:avLst/>
          </a:prstGeom>
          <a:noFill/>
        </p:spPr>
        <p:txBody>
          <a:bodyPr wrap="square" rtlCol="0">
            <a:spAutoFit/>
          </a:bodyPr>
          <a:lstStyle/>
          <a:p>
            <a:r>
              <a:rPr lang="en-US" dirty="0"/>
              <a:t>Some background reading: R. </a:t>
            </a:r>
            <a:r>
              <a:rPr lang="en-US" dirty="0" err="1"/>
              <a:t>Szeliski</a:t>
            </a:r>
            <a:r>
              <a:rPr lang="en-US" dirty="0"/>
              <a:t>, </a:t>
            </a:r>
            <a:r>
              <a:rPr lang="en-US" dirty="0" err="1"/>
              <a:t>Ch</a:t>
            </a:r>
            <a:r>
              <a:rPr lang="en-US" dirty="0"/>
              <a:t> 4.1.1; David Lowe, IJCV 2004</a:t>
            </a:r>
          </a:p>
        </p:txBody>
      </p:sp>
    </p:spTree>
    <p:extLst>
      <p:ext uri="{BB962C8B-B14F-4D97-AF65-F5344CB8AC3E}">
        <p14:creationId xmlns:p14="http://schemas.microsoft.com/office/powerpoint/2010/main" val="959730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228600" y="0"/>
            <a:ext cx="7772400" cy="952500"/>
          </a:xfrm>
        </p:spPr>
        <p:txBody>
          <a:bodyPr/>
          <a:lstStyle/>
          <a:p>
            <a:r>
              <a:rPr lang="en-US" dirty="0"/>
              <a:t>Local Descriptors</a:t>
            </a:r>
            <a:endParaRPr lang="de-CH" dirty="0"/>
          </a:p>
        </p:txBody>
      </p:sp>
      <p:sp>
        <p:nvSpPr>
          <p:cNvPr id="108547" name="Content Placeholder 2"/>
          <p:cNvSpPr>
            <a:spLocks noGrp="1"/>
          </p:cNvSpPr>
          <p:nvPr>
            <p:ph idx="1"/>
          </p:nvPr>
        </p:nvSpPr>
        <p:spPr>
          <a:xfrm>
            <a:off x="304800" y="889000"/>
            <a:ext cx="7696200" cy="3771636"/>
          </a:xfrm>
        </p:spPr>
        <p:txBody>
          <a:bodyPr>
            <a:normAutofit/>
          </a:bodyPr>
          <a:lstStyle/>
          <a:p>
            <a:r>
              <a:rPr lang="en-US" sz="2400" dirty="0"/>
              <a:t>We know how to detect points</a:t>
            </a:r>
          </a:p>
          <a:p>
            <a:r>
              <a:rPr lang="en-US" sz="2400" dirty="0"/>
              <a:t>Next question:</a:t>
            </a:r>
          </a:p>
          <a:p>
            <a:endParaRPr lang="en-US" sz="200" dirty="0"/>
          </a:p>
          <a:p>
            <a:pPr algn="ctr">
              <a:buFontTx/>
              <a:buNone/>
            </a:pPr>
            <a:r>
              <a:rPr lang="en-US" sz="2400" dirty="0">
                <a:solidFill>
                  <a:srgbClr val="FF0000"/>
                </a:solidFill>
              </a:rPr>
              <a:t>How to </a:t>
            </a:r>
            <a:r>
              <a:rPr lang="en-US" sz="2400" i="1" dirty="0">
                <a:solidFill>
                  <a:srgbClr val="FF0000"/>
                </a:solidFill>
              </a:rPr>
              <a:t>describe</a:t>
            </a:r>
            <a:r>
              <a:rPr lang="en-US" sz="2400" dirty="0">
                <a:solidFill>
                  <a:srgbClr val="FF0000"/>
                </a:solidFill>
              </a:rPr>
              <a:t> them for matching?</a:t>
            </a:r>
            <a:endParaRPr lang="ru-RU" sz="2400" dirty="0">
              <a:solidFill>
                <a:srgbClr val="FF0000"/>
              </a:solidFill>
            </a:endParaRPr>
          </a:p>
          <a:p>
            <a:endParaRPr lang="en-US" sz="2400" dirty="0"/>
          </a:p>
          <a:p>
            <a:endParaRPr lang="de-CH" sz="2400" dirty="0"/>
          </a:p>
        </p:txBody>
      </p:sp>
      <p:pic>
        <p:nvPicPr>
          <p:cNvPr id="108550" name="Picture 3" descr="SIFT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089" y="2268803"/>
            <a:ext cx="3062553" cy="2217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551" name="Picture 4" descr="SIF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089" y="2268803"/>
            <a:ext cx="3062553"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52" name="Line 5"/>
          <p:cNvSpPr>
            <a:spLocks noChangeShapeType="1"/>
          </p:cNvSpPr>
          <p:nvPr/>
        </p:nvSpPr>
        <p:spPr bwMode="auto">
          <a:xfrm flipV="1">
            <a:off x="3503083" y="2935553"/>
            <a:ext cx="1587500" cy="12700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8553" name="Line 6"/>
          <p:cNvSpPr>
            <a:spLocks noChangeShapeType="1"/>
          </p:cNvSpPr>
          <p:nvPr/>
        </p:nvSpPr>
        <p:spPr bwMode="auto">
          <a:xfrm>
            <a:off x="4288896" y="3160450"/>
            <a:ext cx="1513417" cy="11906"/>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8554" name="Line 7"/>
          <p:cNvSpPr>
            <a:spLocks noChangeShapeType="1"/>
          </p:cNvSpPr>
          <p:nvPr/>
        </p:nvSpPr>
        <p:spPr bwMode="auto">
          <a:xfrm flipV="1">
            <a:off x="3865568" y="4078554"/>
            <a:ext cx="1415521" cy="119063"/>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8555" name="Line 8"/>
          <p:cNvSpPr>
            <a:spLocks noChangeShapeType="1"/>
          </p:cNvSpPr>
          <p:nvPr/>
        </p:nvSpPr>
        <p:spPr bwMode="auto">
          <a:xfrm flipV="1">
            <a:off x="4246568" y="3697555"/>
            <a:ext cx="1447271" cy="34396"/>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8556" name="Line 9"/>
          <p:cNvSpPr>
            <a:spLocks noChangeShapeType="1"/>
          </p:cNvSpPr>
          <p:nvPr/>
        </p:nvSpPr>
        <p:spPr bwMode="auto">
          <a:xfrm flipV="1">
            <a:off x="3632735" y="3348306"/>
            <a:ext cx="1521354" cy="108479"/>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Text Box 11"/>
          <p:cNvSpPr txBox="1">
            <a:spLocks noChangeArrowheads="1"/>
          </p:cNvSpPr>
          <p:nvPr/>
        </p:nvSpPr>
        <p:spPr bwMode="auto">
          <a:xfrm>
            <a:off x="4251278" y="2350825"/>
            <a:ext cx="633508" cy="1323439"/>
          </a:xfrm>
          <a:prstGeom prst="rect">
            <a:avLst/>
          </a:prstGeom>
          <a:noFill/>
          <a:ln w="9525">
            <a:noFill/>
            <a:miter lim="800000"/>
            <a:headEnd/>
            <a:tailEnd/>
          </a:ln>
        </p:spPr>
        <p:txBody>
          <a:bodyPr wrap="none">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r>
              <a:rPr lang="en-US" sz="8000">
                <a:solidFill>
                  <a:srgbClr val="FF0000"/>
                </a:solidFill>
                <a:cs typeface="Times New Roman" pitchFamily="18" charset="0"/>
              </a:rPr>
              <a:t>?</a:t>
            </a:r>
            <a:endParaRPr lang="ru-RU" sz="8000">
              <a:solidFill>
                <a:srgbClr val="FF0000"/>
              </a:solidFill>
              <a:cs typeface="Times New Roman" pitchFamily="18" charset="0"/>
            </a:endParaRPr>
          </a:p>
        </p:txBody>
      </p:sp>
      <p:sp>
        <p:nvSpPr>
          <p:cNvPr id="14" name="Text Box 12"/>
          <p:cNvSpPr txBox="1">
            <a:spLocks noChangeArrowheads="1"/>
          </p:cNvSpPr>
          <p:nvPr/>
        </p:nvSpPr>
        <p:spPr bwMode="auto">
          <a:xfrm>
            <a:off x="3139282" y="4487335"/>
            <a:ext cx="2893218" cy="861967"/>
          </a:xfrm>
          <a:prstGeom prst="rect">
            <a:avLst/>
          </a:prstGeom>
          <a:noFill/>
          <a:ln w="9525">
            <a:solidFill>
              <a:srgbClr val="000099"/>
            </a:solidFill>
            <a:miter lim="800000"/>
            <a:headEnd/>
            <a:tailEnd/>
          </a:ln>
        </p:spPr>
        <p:txBody>
          <a:bodyPr>
            <a:spAutoFit/>
          </a:bodyPr>
          <a:lstStyle>
            <a:lvl1pPr marL="457200" indent="-457200">
              <a:defRPr sz="2000" b="1">
                <a:solidFill>
                  <a:schemeClr val="bg2"/>
                </a:solidFill>
                <a:latin typeface="Trebuchet MS" pitchFamily="34" charset="0"/>
              </a:defRPr>
            </a:lvl1pPr>
            <a:lvl2pPr marL="914400" indent="-45720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r>
              <a:rPr lang="en-US" sz="1667" dirty="0">
                <a:solidFill>
                  <a:srgbClr val="000099"/>
                </a:solidFill>
                <a:cs typeface="Times New Roman" pitchFamily="18" charset="0"/>
              </a:rPr>
              <a:t>Point descriptor should be:</a:t>
            </a:r>
          </a:p>
          <a:p>
            <a:pPr lvl="1">
              <a:buFontTx/>
              <a:buAutoNum type="arabicPeriod"/>
            </a:pPr>
            <a:r>
              <a:rPr lang="en-US" sz="1667" dirty="0">
                <a:solidFill>
                  <a:srgbClr val="000099"/>
                </a:solidFill>
                <a:cs typeface="Times New Roman" pitchFamily="18" charset="0"/>
              </a:rPr>
              <a:t>Invariant</a:t>
            </a:r>
          </a:p>
          <a:p>
            <a:pPr lvl="1">
              <a:buFontTx/>
              <a:buAutoNum type="arabicPeriod"/>
            </a:pPr>
            <a:r>
              <a:rPr lang="en-US" sz="1667" dirty="0">
                <a:solidFill>
                  <a:srgbClr val="000099"/>
                </a:solidFill>
                <a:cs typeface="Times New Roman" pitchFamily="18" charset="0"/>
              </a:rPr>
              <a:t>Distinctive</a:t>
            </a:r>
            <a:endParaRPr lang="ru-RU" sz="1667" dirty="0">
              <a:solidFill>
                <a:srgbClr val="000099"/>
              </a:solidFill>
              <a:cs typeface="Times New Roman" pitchFamily="18" charset="0"/>
            </a:endParaRPr>
          </a:p>
        </p:txBody>
      </p:sp>
      <p:sp>
        <p:nvSpPr>
          <p:cNvPr id="16" name="TextBox 19"/>
          <p:cNvSpPr txBox="1">
            <a:spLocks noChangeArrowheads="1"/>
          </p:cNvSpPr>
          <p:nvPr/>
        </p:nvSpPr>
        <p:spPr bwMode="auto">
          <a:xfrm rot="16200000">
            <a:off x="7965172" y="4036328"/>
            <a:ext cx="2172390" cy="27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r>
              <a:rPr lang="en-US" sz="1167" b="0" dirty="0">
                <a:solidFill>
                  <a:srgbClr val="000000"/>
                </a:solidFill>
              </a:rPr>
              <a:t>Slide credit: Kristen </a:t>
            </a:r>
            <a:r>
              <a:rPr lang="en-US" sz="1167" b="0" dirty="0" err="1">
                <a:solidFill>
                  <a:srgbClr val="000000"/>
                </a:solidFill>
              </a:rPr>
              <a:t>Grauman</a:t>
            </a:r>
            <a:endParaRPr lang="de-CH" sz="1167" b="0" dirty="0">
              <a:solidFill>
                <a:srgbClr val="000000"/>
              </a:solidFill>
            </a:endParaRPr>
          </a:p>
        </p:txBody>
      </p:sp>
      <p:sp>
        <p:nvSpPr>
          <p:cNvPr id="3" name="Slide Number Placeholder 2"/>
          <p:cNvSpPr>
            <a:spLocks noGrp="1"/>
          </p:cNvSpPr>
          <p:nvPr>
            <p:ph type="sldNum" sz="quarter" idx="12"/>
          </p:nvPr>
        </p:nvSpPr>
        <p:spPr/>
        <p:txBody>
          <a:bodyPr/>
          <a:lstStyle/>
          <a:p>
            <a:fld id="{CF7DC490-98B8-074B-BB30-37775A2447EF}" type="slidenum">
              <a:rPr lang="en-US" smtClean="0"/>
              <a:pPr/>
              <a:t>34</a:t>
            </a:fld>
            <a:endParaRPr lang="en-US" dirty="0"/>
          </a:p>
        </p:txBody>
      </p:sp>
    </p:spTree>
    <p:extLst>
      <p:ext uri="{BB962C8B-B14F-4D97-AF65-F5344CB8AC3E}">
        <p14:creationId xmlns:p14="http://schemas.microsoft.com/office/powerpoint/2010/main" val="59154776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ata\Patches\Caltech\CategoryPatchPairs\Test\Pairs_0010.bmp"/>
          <p:cNvPicPr>
            <a:picLocks noChangeAspect="1" noChangeArrowheads="1"/>
          </p:cNvPicPr>
          <p:nvPr/>
        </p:nvPicPr>
        <p:blipFill rotWithShape="1">
          <a:blip r:embed="rId2">
            <a:extLst>
              <a:ext uri="{28A0092B-C50C-407E-A947-70E740481C1C}">
                <a14:useLocalDpi xmlns:a14="http://schemas.microsoft.com/office/drawing/2010/main" val="0"/>
              </a:ext>
            </a:extLst>
          </a:blip>
          <a:srcRect l="-1340" t="16409" r="6235" b="13267"/>
          <a:stretch/>
        </p:blipFill>
        <p:spPr bwMode="auto">
          <a:xfrm>
            <a:off x="-152400" y="1"/>
            <a:ext cx="9296399" cy="5715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762000" y="0"/>
            <a:ext cx="7620000" cy="1206500"/>
          </a:xfrm>
          <a:prstGeom prst="rect">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a:solidFill>
                <a:srgbClr val="FFFFFF"/>
              </a:solidFill>
              <a:latin typeface="Arial"/>
              <a:ea typeface="ＭＳ Ｐゴシック"/>
            </a:endParaRPr>
          </a:p>
        </p:txBody>
      </p:sp>
      <p:sp>
        <p:nvSpPr>
          <p:cNvPr id="10" name="TextBox 9"/>
          <p:cNvSpPr txBox="1"/>
          <p:nvPr/>
        </p:nvSpPr>
        <p:spPr>
          <a:xfrm>
            <a:off x="952500" y="333947"/>
            <a:ext cx="6921500" cy="553998"/>
          </a:xfrm>
          <a:prstGeom prst="rect">
            <a:avLst/>
          </a:prstGeom>
          <a:noFill/>
        </p:spPr>
        <p:txBody>
          <a:bodyPr wrap="square" rtlCol="0">
            <a:spAutoFit/>
          </a:bodyPr>
          <a:lstStyle/>
          <a:p>
            <a:pPr defTabSz="761970"/>
            <a:r>
              <a:rPr lang="en-US" sz="3000" spc="-167" dirty="0">
                <a:solidFill>
                  <a:srgbClr val="FFFFFF"/>
                </a:solidFill>
                <a:latin typeface="Kalinga" pitchFamily="34" charset="0"/>
                <a:ea typeface="MS PGothic" panose="020B0600070205080204" pitchFamily="34" charset="-128"/>
                <a:cs typeface="Kalinga" pitchFamily="34" charset="0"/>
              </a:rPr>
              <a:t>How do we describe an image patch?</a:t>
            </a:r>
          </a:p>
        </p:txBody>
      </p:sp>
    </p:spTree>
    <p:extLst>
      <p:ext uri="{BB962C8B-B14F-4D97-AF65-F5344CB8AC3E}">
        <p14:creationId xmlns:p14="http://schemas.microsoft.com/office/powerpoint/2010/main" val="2842317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52500" y="333947"/>
            <a:ext cx="6921500" cy="553998"/>
          </a:xfrm>
          <a:prstGeom prst="rect">
            <a:avLst/>
          </a:prstGeom>
          <a:noFill/>
        </p:spPr>
        <p:txBody>
          <a:bodyPr wrap="square" rtlCol="0">
            <a:spAutoFit/>
          </a:bodyPr>
          <a:lstStyle/>
          <a:p>
            <a:pPr defTabSz="761970"/>
            <a:r>
              <a:rPr lang="en-US" sz="3000" spc="-167" dirty="0">
                <a:solidFill>
                  <a:srgbClr val="000000"/>
                </a:solidFill>
                <a:latin typeface="Kalinga" pitchFamily="34" charset="0"/>
                <a:ea typeface="MS PGothic" panose="020B0600070205080204" pitchFamily="34" charset="-128"/>
                <a:cs typeface="Kalinga" pitchFamily="34" charset="0"/>
              </a:rPr>
              <a:t>How do we describe an image patch?</a:t>
            </a:r>
          </a:p>
        </p:txBody>
      </p:sp>
      <p:sp>
        <p:nvSpPr>
          <p:cNvPr id="3" name="TextBox 2"/>
          <p:cNvSpPr txBox="1"/>
          <p:nvPr/>
        </p:nvSpPr>
        <p:spPr>
          <a:xfrm>
            <a:off x="1270000" y="1457684"/>
            <a:ext cx="6223000" cy="348878"/>
          </a:xfrm>
          <a:prstGeom prst="rect">
            <a:avLst/>
          </a:prstGeom>
          <a:noFill/>
        </p:spPr>
        <p:txBody>
          <a:bodyPr wrap="square" rtlCol="0">
            <a:spAutoFit/>
          </a:bodyPr>
          <a:lstStyle/>
          <a:p>
            <a:pPr defTabSz="761970"/>
            <a:r>
              <a:rPr lang="en-US" sz="1667" dirty="0">
                <a:solidFill>
                  <a:srgbClr val="000000"/>
                </a:solidFill>
                <a:ea typeface="MS PGothic" panose="020B0600070205080204" pitchFamily="34" charset="-128"/>
              </a:rPr>
              <a:t>Patches with similar content should have similar descriptors.</a:t>
            </a:r>
          </a:p>
        </p:txBody>
      </p:sp>
      <p:pic>
        <p:nvPicPr>
          <p:cNvPr id="2050" name="Picture 2" descr="C:\larryz\papers\BiCE\CameraReady\figures\Category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45630"/>
          <a:stretch/>
        </p:blipFill>
        <p:spPr bwMode="auto">
          <a:xfrm>
            <a:off x="1342572" y="2222500"/>
            <a:ext cx="3038928" cy="25400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C:\larryz\papers\BiCE\CameraReady\figures\LibertyExam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0" y="1968500"/>
            <a:ext cx="3048000" cy="15240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C:\larryz\papers\BiCE\CameraReady\figures\NDExam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3939" y="3746500"/>
            <a:ext cx="3040063" cy="15240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What is the best descriptor for an image feature?">
            <a:extLst>
              <a:ext uri="{FF2B5EF4-FFF2-40B4-BE49-F238E27FC236}">
                <a16:creationId xmlns:a16="http://schemas.microsoft.com/office/drawing/2014/main" id="{67E42187-5450-EB4C-9EDD-DE4BCC5FB125}"/>
              </a:ext>
            </a:extLst>
          </p:cNvPr>
          <p:cNvSpPr txBox="1"/>
          <p:nvPr/>
        </p:nvSpPr>
        <p:spPr>
          <a:xfrm>
            <a:off x="1676400" y="1035128"/>
            <a:ext cx="5048658"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i="1">
                <a:solidFill>
                  <a:schemeClr val="accent1"/>
                </a:solidFill>
                <a:latin typeface="Helvetica"/>
                <a:ea typeface="Helvetica"/>
                <a:cs typeface="Helvetica"/>
                <a:sym typeface="Helvetica"/>
              </a:defRPr>
            </a:lvl1pPr>
          </a:lstStyle>
          <a:p>
            <a:r>
              <a:rPr dirty="0">
                <a:solidFill>
                  <a:srgbClr val="00B0F0"/>
                </a:solidFill>
              </a:rPr>
              <a:t>What is the best descriptor for an image feature?</a:t>
            </a:r>
          </a:p>
        </p:txBody>
      </p:sp>
    </p:spTree>
    <p:extLst>
      <p:ext uri="{BB962C8B-B14F-4D97-AF65-F5344CB8AC3E}">
        <p14:creationId xmlns:p14="http://schemas.microsoft.com/office/powerpoint/2010/main" val="354534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1"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630C3D7A-61CB-46BD-AE2A-2A88CD15A0E9}" type="slidenum">
              <a:rPr lang="en-US" sz="1167">
                <a:solidFill>
                  <a:srgbClr val="000000"/>
                </a:solidFill>
              </a:rPr>
              <a:pPr eaLnBrk="1" hangingPunct="1"/>
              <a:t>37</a:t>
            </a:fld>
            <a:endParaRPr lang="en-US" sz="1167">
              <a:solidFill>
                <a:srgbClr val="000000"/>
              </a:solidFill>
            </a:endParaRPr>
          </a:p>
        </p:txBody>
      </p:sp>
      <p:sp>
        <p:nvSpPr>
          <p:cNvPr id="1374210" name="Rectangle 2"/>
          <p:cNvSpPr>
            <a:spLocks noGrp="1"/>
          </p:cNvSpPr>
          <p:nvPr>
            <p:ph type="title" idx="4294967295"/>
          </p:nvPr>
        </p:nvSpPr>
        <p:spPr>
          <a:xfrm>
            <a:off x="1143000" y="0"/>
            <a:ext cx="6858000" cy="952500"/>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r>
              <a:rPr lang="en-US">
                <a:ea typeface="+mj-ea"/>
              </a:rPr>
              <a:t>Geometric transformations</a:t>
            </a:r>
          </a:p>
        </p:txBody>
      </p:sp>
      <p:pic>
        <p:nvPicPr>
          <p:cNvPr id="117763" name="Picture 5" descr="featExtrac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41136"/>
            <a:ext cx="2371990" cy="31816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7764" name="Picture 6" descr="featExtrac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0" y="1141678"/>
            <a:ext cx="3683000" cy="2947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8" descr="featData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939" y="4160574"/>
            <a:ext cx="1325563"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7" descr="featData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938" y="4153959"/>
            <a:ext cx="1325563" cy="1332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ight Arrow 13"/>
          <p:cNvSpPr>
            <a:spLocks noChangeArrowheads="1"/>
          </p:cNvSpPr>
          <p:nvPr/>
        </p:nvSpPr>
        <p:spPr bwMode="auto">
          <a:xfrm rot="3375002">
            <a:off x="2885282" y="3378730"/>
            <a:ext cx="944563" cy="571500"/>
          </a:xfrm>
          <a:prstGeom prst="rightArrow">
            <a:avLst>
              <a:gd name="adj1" fmla="val 50000"/>
              <a:gd name="adj2" fmla="val 49997"/>
            </a:avLst>
          </a:prstGeom>
          <a:solidFill>
            <a:srgbClr val="FFFF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3" name="Right Arrow 14"/>
          <p:cNvSpPr>
            <a:spLocks noChangeArrowheads="1"/>
          </p:cNvSpPr>
          <p:nvPr/>
        </p:nvSpPr>
        <p:spPr bwMode="auto">
          <a:xfrm rot="7715876">
            <a:off x="5443803" y="3402543"/>
            <a:ext cx="944563" cy="571500"/>
          </a:xfrm>
          <a:prstGeom prst="rightArrow">
            <a:avLst>
              <a:gd name="adj1" fmla="val 50000"/>
              <a:gd name="adj2" fmla="val 49997"/>
            </a:avLst>
          </a:prstGeom>
          <a:solidFill>
            <a:srgbClr val="FFFF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17769" name="TextBox 13"/>
          <p:cNvSpPr txBox="1">
            <a:spLocks noChangeArrowheads="1"/>
          </p:cNvSpPr>
          <p:nvPr/>
        </p:nvSpPr>
        <p:spPr bwMode="auto">
          <a:xfrm>
            <a:off x="6667500" y="4445000"/>
            <a:ext cx="13970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lang="en-US" sz="2000">
                <a:solidFill>
                  <a:srgbClr val="000000"/>
                </a:solidFill>
              </a:rPr>
              <a:t>e.g. scale, translation, rotation</a:t>
            </a:r>
          </a:p>
        </p:txBody>
      </p:sp>
    </p:spTree>
    <p:extLst>
      <p:ext uri="{BB962C8B-B14F-4D97-AF65-F5344CB8AC3E}">
        <p14:creationId xmlns:p14="http://schemas.microsoft.com/office/powerpoint/2010/main" val="279218052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09"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20C006D0-5F95-456D-BFDE-0EEEEC513A76}" type="slidenum">
              <a:rPr lang="en-US" sz="1167">
                <a:solidFill>
                  <a:srgbClr val="000000"/>
                </a:solidFill>
              </a:rPr>
              <a:pPr eaLnBrk="1" hangingPunct="1"/>
              <a:t>38</a:t>
            </a:fld>
            <a:endParaRPr lang="en-US" sz="1167">
              <a:solidFill>
                <a:srgbClr val="000000"/>
              </a:solidFill>
            </a:endParaRPr>
          </a:p>
        </p:txBody>
      </p:sp>
      <p:sp>
        <p:nvSpPr>
          <p:cNvPr id="1376258" name="Rectangle 2"/>
          <p:cNvSpPr>
            <a:spLocks noGrp="1" noChangeArrowheads="1"/>
          </p:cNvSpPr>
          <p:nvPr>
            <p:ph type="title" idx="4294967295"/>
          </p:nvPr>
        </p:nvSpPr>
        <p:spPr>
          <a:xfrm>
            <a:off x="1143000" y="-25136"/>
            <a:ext cx="6858000" cy="952501"/>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ea typeface="+mj-ea"/>
              </a:rPr>
              <a:t>Photometric transformations</a:t>
            </a:r>
          </a:p>
        </p:txBody>
      </p:sp>
      <p:sp>
        <p:nvSpPr>
          <p:cNvPr id="1376259" name="Rectangle 3"/>
          <p:cNvSpPr>
            <a:spLocks noGrp="1" noChangeArrowheads="1"/>
          </p:cNvSpPr>
          <p:nvPr>
            <p:ph type="body" idx="4294967295"/>
          </p:nvPr>
        </p:nvSpPr>
        <p:spPr>
          <a:xfrm>
            <a:off x="1143000" y="1079500"/>
            <a:ext cx="6858000" cy="37716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ea typeface="+mn-ea"/>
            </a:endParaRPr>
          </a:p>
        </p:txBody>
      </p:sp>
      <p:pic>
        <p:nvPicPr>
          <p:cNvPr id="119812" name="Picture 4"/>
          <p:cNvPicPr>
            <a:picLocks noChangeAspect="1" noChangeArrowheads="1"/>
          </p:cNvPicPr>
          <p:nvPr/>
        </p:nvPicPr>
        <p:blipFill>
          <a:blip r:embed="rId3">
            <a:extLst>
              <a:ext uri="{28A0092B-C50C-407E-A947-70E740481C1C}">
                <a14:useLocalDpi xmlns:a14="http://schemas.microsoft.com/office/drawing/2010/main" val="0"/>
              </a:ext>
            </a:extLst>
          </a:blip>
          <a:srcRect l="15833" t="31601" r="17084" b="2982"/>
          <a:stretch>
            <a:fillRect/>
          </a:stretch>
        </p:blipFill>
        <p:spPr bwMode="auto">
          <a:xfrm>
            <a:off x="1016000" y="889001"/>
            <a:ext cx="7112000" cy="4241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9813" name="Text Box 5"/>
          <p:cNvSpPr txBox="1">
            <a:spLocks noChangeArrowheads="1"/>
          </p:cNvSpPr>
          <p:nvPr/>
        </p:nvSpPr>
        <p:spPr bwMode="auto">
          <a:xfrm>
            <a:off x="952500" y="5232137"/>
            <a:ext cx="46990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spcBef>
                <a:spcPct val="50000"/>
              </a:spcBef>
            </a:pPr>
            <a:r>
              <a:rPr lang="en-US" sz="1000">
                <a:solidFill>
                  <a:srgbClr val="000000"/>
                </a:solidFill>
              </a:rPr>
              <a:t>Figure from T. Tuytelaars ECCV 2006 tutorial</a:t>
            </a:r>
          </a:p>
        </p:txBody>
      </p:sp>
      <p:sp>
        <p:nvSpPr>
          <p:cNvPr id="119814" name="Rectangle 6"/>
          <p:cNvSpPr>
            <a:spLocks noChangeArrowheads="1"/>
          </p:cNvSpPr>
          <p:nvPr/>
        </p:nvSpPr>
        <p:spPr bwMode="auto">
          <a:xfrm>
            <a:off x="1016000" y="4064000"/>
            <a:ext cx="4508500" cy="10795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1500">
              <a:solidFill>
                <a:srgbClr val="000000"/>
              </a:solidFill>
            </a:endParaRPr>
          </a:p>
        </p:txBody>
      </p:sp>
      <p:sp>
        <p:nvSpPr>
          <p:cNvPr id="119815" name="Rectangle 7"/>
          <p:cNvSpPr>
            <a:spLocks noChangeArrowheads="1"/>
          </p:cNvSpPr>
          <p:nvPr/>
        </p:nvSpPr>
        <p:spPr bwMode="auto">
          <a:xfrm>
            <a:off x="6127750" y="762000"/>
            <a:ext cx="4508500" cy="2413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1500">
              <a:solidFill>
                <a:srgbClr val="000000"/>
              </a:solidFill>
            </a:endParaRPr>
          </a:p>
        </p:txBody>
      </p:sp>
      <p:sp>
        <p:nvSpPr>
          <p:cNvPr id="119816" name="Rectangle 8"/>
          <p:cNvSpPr>
            <a:spLocks noChangeArrowheads="1"/>
          </p:cNvSpPr>
          <p:nvPr/>
        </p:nvSpPr>
        <p:spPr bwMode="auto">
          <a:xfrm>
            <a:off x="-1016000" y="2857500"/>
            <a:ext cx="4508500" cy="2413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1500">
              <a:solidFill>
                <a:srgbClr val="000000"/>
              </a:solidFill>
            </a:endParaRPr>
          </a:p>
        </p:txBody>
      </p:sp>
      <p:sp>
        <p:nvSpPr>
          <p:cNvPr id="119817" name="Rectangle 9"/>
          <p:cNvSpPr>
            <a:spLocks noChangeArrowheads="1"/>
          </p:cNvSpPr>
          <p:nvPr/>
        </p:nvSpPr>
        <p:spPr bwMode="auto">
          <a:xfrm>
            <a:off x="4000500" y="762000"/>
            <a:ext cx="4508500" cy="1270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1500">
              <a:solidFill>
                <a:srgbClr val="000000"/>
              </a:solidFill>
            </a:endParaRPr>
          </a:p>
        </p:txBody>
      </p:sp>
    </p:spTree>
    <p:extLst>
      <p:ext uri="{BB962C8B-B14F-4D97-AF65-F5344CB8AC3E}">
        <p14:creationId xmlns:p14="http://schemas.microsoft.com/office/powerpoint/2010/main" val="405605311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8CB4920E-B725-4D16-A56F-2068BB1187A9}" type="slidenum">
              <a:rPr lang="en-US" sz="1167">
                <a:solidFill>
                  <a:srgbClr val="000000"/>
                </a:solidFill>
              </a:rPr>
              <a:pPr eaLnBrk="1" hangingPunct="1"/>
              <a:t>39</a:t>
            </a:fld>
            <a:endParaRPr lang="en-US" sz="1167">
              <a:solidFill>
                <a:srgbClr val="000000"/>
              </a:solidFill>
            </a:endParaRPr>
          </a:p>
        </p:txBody>
      </p:sp>
      <p:sp>
        <p:nvSpPr>
          <p:cNvPr id="1562626"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r>
              <a:rPr lang="en-US" sz="3333"/>
              <a:t>Local Descriptors</a:t>
            </a:r>
            <a:endParaRPr lang="de-CH" sz="3333"/>
          </a:p>
        </p:txBody>
      </p:sp>
      <p:sp>
        <p:nvSpPr>
          <p:cNvPr id="43011" name="Content Placeholder 2"/>
          <p:cNvSpPr>
            <a:spLocks noGrp="1"/>
          </p:cNvSpPr>
          <p:nvPr>
            <p:ph idx="4294967295"/>
          </p:nvPr>
        </p:nvSpPr>
        <p:spPr>
          <a:xfrm>
            <a:off x="533400" y="825500"/>
            <a:ext cx="7467600" cy="42796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ormAutofit/>
          </a:bodyPr>
          <a:lstStyle/>
          <a:p>
            <a:pPr eaLnBrk="1" hangingPunct="1">
              <a:lnSpc>
                <a:spcPct val="90000"/>
              </a:lnSpc>
              <a:defRPr/>
            </a:pPr>
            <a:r>
              <a:rPr lang="en-US" dirty="0">
                <a:ea typeface="+mn-ea"/>
              </a:rPr>
              <a:t>The ideal descriptor should be</a:t>
            </a:r>
          </a:p>
          <a:p>
            <a:pPr lvl="1" eaLnBrk="1" hangingPunct="1">
              <a:lnSpc>
                <a:spcPct val="90000"/>
              </a:lnSpc>
              <a:defRPr/>
            </a:pPr>
            <a:r>
              <a:rPr lang="en-US" dirty="0">
                <a:ea typeface="+mn-ea"/>
              </a:rPr>
              <a:t>Robust</a:t>
            </a:r>
          </a:p>
          <a:p>
            <a:pPr lvl="1" eaLnBrk="1" hangingPunct="1">
              <a:lnSpc>
                <a:spcPct val="90000"/>
              </a:lnSpc>
              <a:defRPr/>
            </a:pPr>
            <a:r>
              <a:rPr lang="en-US" dirty="0">
                <a:ea typeface="+mn-ea"/>
              </a:rPr>
              <a:t>Distinctive</a:t>
            </a:r>
          </a:p>
          <a:p>
            <a:pPr lvl="1" eaLnBrk="1" hangingPunct="1">
              <a:lnSpc>
                <a:spcPct val="90000"/>
              </a:lnSpc>
              <a:defRPr/>
            </a:pPr>
            <a:r>
              <a:rPr lang="en-US" dirty="0">
                <a:ea typeface="+mn-ea"/>
              </a:rPr>
              <a:t>Compact</a:t>
            </a:r>
          </a:p>
          <a:p>
            <a:pPr lvl="1" eaLnBrk="1" hangingPunct="1">
              <a:lnSpc>
                <a:spcPct val="90000"/>
              </a:lnSpc>
              <a:defRPr/>
            </a:pPr>
            <a:r>
              <a:rPr lang="en-US" dirty="0">
                <a:ea typeface="+mn-ea"/>
              </a:rPr>
              <a:t>Efficient</a:t>
            </a:r>
          </a:p>
          <a:p>
            <a:pPr lvl="1" eaLnBrk="1" hangingPunct="1">
              <a:lnSpc>
                <a:spcPct val="90000"/>
              </a:lnSpc>
              <a:defRPr/>
            </a:pPr>
            <a:endParaRPr lang="en-US" dirty="0">
              <a:ea typeface="+mn-ea"/>
            </a:endParaRPr>
          </a:p>
          <a:p>
            <a:pPr eaLnBrk="1" hangingPunct="1">
              <a:lnSpc>
                <a:spcPct val="90000"/>
              </a:lnSpc>
              <a:defRPr/>
            </a:pPr>
            <a:r>
              <a:rPr lang="en-US" dirty="0">
                <a:ea typeface="+mn-ea"/>
              </a:rPr>
              <a:t>Most available descriptors focus on edge/gradient information</a:t>
            </a:r>
          </a:p>
          <a:p>
            <a:pPr lvl="1" eaLnBrk="1" hangingPunct="1">
              <a:lnSpc>
                <a:spcPct val="90000"/>
              </a:lnSpc>
              <a:defRPr/>
            </a:pPr>
            <a:r>
              <a:rPr lang="en-US" dirty="0">
                <a:ea typeface="+mn-ea"/>
              </a:rPr>
              <a:t>Capture texture information</a:t>
            </a:r>
          </a:p>
          <a:p>
            <a:pPr lvl="1" eaLnBrk="1" hangingPunct="1">
              <a:lnSpc>
                <a:spcPct val="90000"/>
              </a:lnSpc>
              <a:defRPr/>
            </a:pPr>
            <a:r>
              <a:rPr lang="en-US" dirty="0">
                <a:ea typeface="+mn-ea"/>
              </a:rPr>
              <a:t>Color rarely used</a:t>
            </a:r>
            <a:endParaRPr lang="de-CH" dirty="0">
              <a:ea typeface="+mn-ea"/>
            </a:endParaRPr>
          </a:p>
        </p:txBody>
      </p:sp>
      <p:sp>
        <p:nvSpPr>
          <p:cNvPr id="45061" name="Footer Placeholder 4"/>
          <p:cNvSpPr txBox="1">
            <a:spLocks noGrp="1"/>
          </p:cNvSpPr>
          <p:nvPr/>
        </p:nvSpPr>
        <p:spPr>
          <a:xfrm>
            <a:off x="3365500" y="5296960"/>
            <a:ext cx="2413000" cy="304271"/>
          </a:xfrm>
          <a:prstGeom prst="rect">
            <a:avLst/>
          </a:prstGeom>
          <a:noFill/>
        </p:spPr>
        <p:txBody>
          <a:bodyPr anchor="ctr"/>
          <a:lstStyle/>
          <a:p>
            <a:pPr algn="ctr" defTabSz="761970">
              <a:defRPr/>
            </a:pPr>
            <a:r>
              <a:rPr lang="de-DE" sz="1000">
                <a:solidFill>
                  <a:srgbClr val="000000"/>
                </a:solidFill>
                <a:latin typeface="Arial"/>
                <a:ea typeface="ＭＳ Ｐゴシック"/>
              </a:rPr>
              <a:t>K. Grauman, B. Leibe</a:t>
            </a:r>
          </a:p>
        </p:txBody>
      </p:sp>
    </p:spTree>
    <p:extLst>
      <p:ext uri="{BB962C8B-B14F-4D97-AF65-F5344CB8AC3E}">
        <p14:creationId xmlns:p14="http://schemas.microsoft.com/office/powerpoint/2010/main" val="395133536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6"/>
          <p:cNvSpPr>
            <a:spLocks noGrp="1" noChangeArrowheads="1"/>
          </p:cNvSpPr>
          <p:nvPr>
            <p:ph type="sldNum" sz="quarter" idx="4294967295"/>
          </p:nvPr>
        </p:nvSpPr>
        <p:spPr>
          <a:xfrm>
            <a:off x="6553200" y="5397503"/>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8ED02B6-68D3-4A80-9B71-F62FCB9A7977}" type="slidenum">
              <a:rPr lang="en-US" sz="1400"/>
              <a:pPr eaLnBrk="1" hangingPunct="1"/>
              <a:t>4</a:t>
            </a:fld>
            <a:endParaRPr lang="en-US" sz="1400"/>
          </a:p>
        </p:txBody>
      </p:sp>
      <p:sp>
        <p:nvSpPr>
          <p:cNvPr id="1543170"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4000">
                <a:ea typeface="+mj-ea"/>
              </a:rPr>
              <a:t>Automatic Scale Selection</a:t>
            </a:r>
            <a:endParaRPr lang="de-CH" sz="4000">
              <a:ea typeface="+mj-ea"/>
            </a:endParaRPr>
          </a:p>
        </p:txBody>
      </p:sp>
      <p:sp>
        <p:nvSpPr>
          <p:cNvPr id="9221" name="Footer Placeholder 4"/>
          <p:cNvSpPr txBox="1">
            <a:spLocks noGrp="1"/>
          </p:cNvSpPr>
          <p:nvPr/>
        </p:nvSpPr>
        <p:spPr>
          <a:xfrm>
            <a:off x="3124200" y="5296963"/>
            <a:ext cx="2895600" cy="304271"/>
          </a:xfrm>
          <a:prstGeom prst="rect">
            <a:avLst/>
          </a:prstGeom>
          <a:noFill/>
        </p:spPr>
        <p:txBody>
          <a:bodyPr anchor="ctr"/>
          <a:lstStyle/>
          <a:p>
            <a:pPr algn="ctr" fontAlgn="auto">
              <a:spcBef>
                <a:spcPts val="0"/>
              </a:spcBef>
              <a:spcAft>
                <a:spcPts val="0"/>
              </a:spcAft>
              <a:defRPr/>
            </a:pPr>
            <a:r>
              <a:rPr lang="de-DE" sz="1200">
                <a:solidFill>
                  <a:schemeClr val="tx1">
                    <a:tint val="75000"/>
                  </a:schemeClr>
                </a:solidFill>
                <a:latin typeface="+mn-lt"/>
                <a:ea typeface="+mn-ea"/>
              </a:rPr>
              <a:t>K. Grauman, B. Leibe</a:t>
            </a:r>
          </a:p>
        </p:txBody>
      </p:sp>
      <p:pic>
        <p:nvPicPr>
          <p:cNvPr id="645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199886"/>
            <a:ext cx="3313112" cy="22079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5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747" y="1230316"/>
            <a:ext cx="261937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518" name="Rectangle 5"/>
          <p:cNvSpPr>
            <a:spLocks noChangeArrowheads="1"/>
          </p:cNvSpPr>
          <p:nvPr/>
        </p:nvSpPr>
        <p:spPr bwMode="auto">
          <a:xfrm>
            <a:off x="1871663" y="1710532"/>
            <a:ext cx="215900" cy="179917"/>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64519" name="Rectangle 6"/>
          <p:cNvSpPr>
            <a:spLocks noChangeArrowheads="1"/>
          </p:cNvSpPr>
          <p:nvPr/>
        </p:nvSpPr>
        <p:spPr bwMode="auto">
          <a:xfrm>
            <a:off x="5651509" y="1440660"/>
            <a:ext cx="396875" cy="329406"/>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grpSp>
        <p:nvGrpSpPr>
          <p:cNvPr id="64520" name="Group 7"/>
          <p:cNvGrpSpPr>
            <a:grpSpLocks/>
          </p:cNvGrpSpPr>
          <p:nvPr/>
        </p:nvGrpSpPr>
        <p:grpSpPr bwMode="auto">
          <a:xfrm>
            <a:off x="5821372" y="1567657"/>
            <a:ext cx="73025" cy="60854"/>
            <a:chOff x="1292" y="2205"/>
            <a:chExt cx="46" cy="46"/>
          </a:xfrm>
        </p:grpSpPr>
        <p:sp>
          <p:nvSpPr>
            <p:cNvPr id="64528" name="Line 8"/>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64529" name="Line 9"/>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grpSp>
        <p:nvGrpSpPr>
          <p:cNvPr id="64521" name="Group 10"/>
          <p:cNvGrpSpPr>
            <a:grpSpLocks/>
          </p:cNvGrpSpPr>
          <p:nvPr/>
        </p:nvGrpSpPr>
        <p:grpSpPr bwMode="auto">
          <a:xfrm>
            <a:off x="1943102" y="1770066"/>
            <a:ext cx="73025" cy="60854"/>
            <a:chOff x="1292" y="2205"/>
            <a:chExt cx="46" cy="46"/>
          </a:xfrm>
        </p:grpSpPr>
        <p:sp>
          <p:nvSpPr>
            <p:cNvPr id="64526" name="Line 11"/>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64527" name="Line 12"/>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sp>
        <p:nvSpPr>
          <p:cNvPr id="64522" name="Line 13"/>
          <p:cNvSpPr>
            <a:spLocks noChangeShapeType="1"/>
          </p:cNvSpPr>
          <p:nvPr/>
        </p:nvSpPr>
        <p:spPr bwMode="auto">
          <a:xfrm>
            <a:off x="1979613" y="1919553"/>
            <a:ext cx="1116012" cy="1740958"/>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4523" name="Line 14"/>
          <p:cNvSpPr>
            <a:spLocks noChangeShapeType="1"/>
          </p:cNvSpPr>
          <p:nvPr/>
        </p:nvSpPr>
        <p:spPr bwMode="auto">
          <a:xfrm flipH="1">
            <a:off x="5616584" y="1800490"/>
            <a:ext cx="250825" cy="1890448"/>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graphicFrame>
        <p:nvGraphicFramePr>
          <p:cNvPr id="64524" name="Object 16"/>
          <p:cNvGraphicFramePr>
            <a:graphicFrameLocks noChangeAspect="1"/>
          </p:cNvGraphicFramePr>
          <p:nvPr/>
        </p:nvGraphicFramePr>
        <p:xfrm>
          <a:off x="3008313" y="3694907"/>
          <a:ext cx="3498850" cy="332052"/>
        </p:xfrm>
        <a:graphic>
          <a:graphicData uri="http://schemas.openxmlformats.org/presentationml/2006/ole">
            <mc:AlternateContent xmlns:mc="http://schemas.openxmlformats.org/markup-compatibility/2006">
              <mc:Choice xmlns:v="urn:schemas-microsoft-com:vml" Requires="v">
                <p:oleObj spid="_x0000_s1038" name="Equation" r:id="rId6" imgW="2120900" imgH="241300" progId="Equation.3">
                  <p:embed/>
                </p:oleObj>
              </mc:Choice>
              <mc:Fallback>
                <p:oleObj name="Equation" r:id="rId6" imgW="21209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313" y="3694907"/>
                        <a:ext cx="3498850" cy="3320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4525" name="Text Box 16"/>
          <p:cNvSpPr txBox="1">
            <a:spLocks noChangeArrowheads="1"/>
          </p:cNvSpPr>
          <p:nvPr/>
        </p:nvSpPr>
        <p:spPr bwMode="auto">
          <a:xfrm>
            <a:off x="539759" y="4270379"/>
            <a:ext cx="8137525"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br>
              <a:rPr lang="pl-PL"/>
            </a:br>
            <a:r>
              <a:rPr lang="pl-PL"/>
              <a:t>How to find corresponding patch sizes?</a:t>
            </a:r>
            <a:endParaRPr lang="en-US"/>
          </a:p>
        </p:txBody>
      </p:sp>
    </p:spTree>
    <p:extLst>
      <p:ext uri="{BB962C8B-B14F-4D97-AF65-F5344CB8AC3E}">
        <p14:creationId xmlns:p14="http://schemas.microsoft.com/office/powerpoint/2010/main" val="750658325"/>
      </p:ext>
    </p:extLst>
  </p:cSld>
  <p:clrMapOvr>
    <a:masterClrMapping/>
  </p:clrMapOvr>
  <p:transition spd="slow" advTm="72557"/>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381000" y="127000"/>
            <a:ext cx="7810500" cy="698500"/>
          </a:xfrm>
        </p:spPr>
        <p:txBody>
          <a:bodyPr/>
          <a:lstStyle/>
          <a:p>
            <a:pPr eaLnBrk="1" hangingPunct="1"/>
            <a:r>
              <a:rPr lang="en-US" b="1" dirty="0">
                <a:cs typeface="Times New Roman" charset="0"/>
              </a:rPr>
              <a:t>Advantages of invariant local features</a:t>
            </a:r>
          </a:p>
        </p:txBody>
      </p:sp>
      <p:sp>
        <p:nvSpPr>
          <p:cNvPr id="179203" name="Rectangle 3"/>
          <p:cNvSpPr>
            <a:spLocks noGrp="1" noChangeArrowheads="1"/>
          </p:cNvSpPr>
          <p:nvPr>
            <p:ph type="body" idx="1"/>
          </p:nvPr>
        </p:nvSpPr>
        <p:spPr>
          <a:xfrm>
            <a:off x="381000" y="952500"/>
            <a:ext cx="8382000" cy="4127500"/>
          </a:xfrm>
        </p:spPr>
        <p:txBody>
          <a:bodyPr>
            <a:noAutofit/>
          </a:bodyPr>
          <a:lstStyle/>
          <a:p>
            <a:pPr eaLnBrk="1" hangingPunct="1">
              <a:lnSpc>
                <a:spcPct val="90000"/>
              </a:lnSpc>
              <a:spcBef>
                <a:spcPct val="50000"/>
              </a:spcBef>
            </a:pPr>
            <a:r>
              <a:rPr lang="en-US" sz="2333" b="1" dirty="0">
                <a:cs typeface="Times New Roman" charset="0"/>
              </a:rPr>
              <a:t>Locality:</a:t>
            </a:r>
            <a:r>
              <a:rPr lang="en-US" sz="2333" dirty="0">
                <a:cs typeface="Times New Roman" charset="0"/>
              </a:rPr>
              <a:t> features are local, so robust to occlusion and clutter (no prior segmentation)</a:t>
            </a:r>
          </a:p>
          <a:p>
            <a:pPr eaLnBrk="1" hangingPunct="1">
              <a:lnSpc>
                <a:spcPct val="90000"/>
              </a:lnSpc>
              <a:spcBef>
                <a:spcPct val="50000"/>
              </a:spcBef>
            </a:pPr>
            <a:r>
              <a:rPr lang="en-US" sz="2333" b="1" dirty="0">
                <a:cs typeface="Times New Roman" charset="0"/>
              </a:rPr>
              <a:t>Distinctiveness:</a:t>
            </a:r>
            <a:r>
              <a:rPr lang="en-US" sz="2333" dirty="0">
                <a:cs typeface="Times New Roman" charset="0"/>
              </a:rPr>
              <a:t> individual features can be matched to a large database of objects</a:t>
            </a:r>
          </a:p>
          <a:p>
            <a:pPr eaLnBrk="1" hangingPunct="1">
              <a:lnSpc>
                <a:spcPct val="90000"/>
              </a:lnSpc>
              <a:spcBef>
                <a:spcPct val="50000"/>
              </a:spcBef>
            </a:pPr>
            <a:r>
              <a:rPr lang="en-US" sz="2333" b="1" dirty="0">
                <a:cs typeface="Times New Roman" charset="0"/>
              </a:rPr>
              <a:t>Quantity:</a:t>
            </a:r>
            <a:r>
              <a:rPr lang="en-US" sz="2333" dirty="0">
                <a:cs typeface="Times New Roman" charset="0"/>
              </a:rPr>
              <a:t> many features can be generated for even small objects</a:t>
            </a:r>
          </a:p>
          <a:p>
            <a:pPr eaLnBrk="1" hangingPunct="1">
              <a:lnSpc>
                <a:spcPct val="90000"/>
              </a:lnSpc>
              <a:spcBef>
                <a:spcPct val="50000"/>
              </a:spcBef>
            </a:pPr>
            <a:r>
              <a:rPr lang="en-US" sz="2333" b="1" dirty="0">
                <a:cs typeface="Times New Roman" charset="0"/>
              </a:rPr>
              <a:t>Efficiency:</a:t>
            </a:r>
            <a:r>
              <a:rPr lang="en-US" sz="2333" dirty="0">
                <a:cs typeface="Times New Roman" charset="0"/>
              </a:rPr>
              <a:t> close to real-time performance</a:t>
            </a:r>
          </a:p>
          <a:p>
            <a:pPr eaLnBrk="1" hangingPunct="1">
              <a:lnSpc>
                <a:spcPct val="90000"/>
              </a:lnSpc>
              <a:spcBef>
                <a:spcPct val="50000"/>
              </a:spcBef>
            </a:pPr>
            <a:r>
              <a:rPr lang="en-US" sz="2333" b="1" dirty="0">
                <a:cs typeface="Times New Roman" charset="0"/>
              </a:rPr>
              <a:t>Extensibility:</a:t>
            </a:r>
            <a:r>
              <a:rPr lang="en-US" sz="2333" dirty="0">
                <a:cs typeface="Times New Roman" charset="0"/>
              </a:rPr>
              <a:t> can easily be extended to wide range of differing feature types, with each adding robustness</a:t>
            </a:r>
          </a:p>
        </p:txBody>
      </p:sp>
      <p:sp>
        <p:nvSpPr>
          <p:cNvPr id="3" name="Slide Number Placeholder 2"/>
          <p:cNvSpPr>
            <a:spLocks noGrp="1"/>
          </p:cNvSpPr>
          <p:nvPr>
            <p:ph type="sldNum" sz="quarter" idx="12"/>
          </p:nvPr>
        </p:nvSpPr>
        <p:spPr/>
        <p:txBody>
          <a:bodyPr/>
          <a:lstStyle/>
          <a:p>
            <a:fld id="{CF7DC490-98B8-074B-BB30-37775A2447EF}" type="slidenum">
              <a:rPr lang="en-US" smtClean="0"/>
              <a:pPr/>
              <a:t>40</a:t>
            </a:fld>
            <a:endParaRPr lang="en-US" dirty="0"/>
          </a:p>
        </p:txBody>
      </p:sp>
    </p:spTree>
    <p:extLst>
      <p:ext uri="{BB962C8B-B14F-4D97-AF65-F5344CB8AC3E}">
        <p14:creationId xmlns:p14="http://schemas.microsoft.com/office/powerpoint/2010/main" val="17160643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92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92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Image patch"/>
          <p:cNvSpPr txBox="1">
            <a:spLocks noGrp="1"/>
          </p:cNvSpPr>
          <p:nvPr>
            <p:ph type="title"/>
          </p:nvPr>
        </p:nvSpPr>
        <p:spPr>
          <a:prstGeom prst="rect">
            <a:avLst/>
          </a:prstGeom>
        </p:spPr>
        <p:txBody>
          <a:bodyPr/>
          <a:lstStyle/>
          <a:p>
            <a:r>
              <a:t>Image patch</a:t>
            </a:r>
          </a:p>
        </p:txBody>
      </p:sp>
      <p:sp>
        <p:nvSpPr>
          <p:cNvPr id="188" name="Just use the pixel values of the patch"/>
          <p:cNvSpPr txBox="1"/>
          <p:nvPr/>
        </p:nvSpPr>
        <p:spPr>
          <a:xfrm>
            <a:off x="1335099" y="1631340"/>
            <a:ext cx="3843200"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r>
              <a:t>Just use the pixel values of the patch</a:t>
            </a:r>
          </a:p>
        </p:txBody>
      </p:sp>
      <p:sp>
        <p:nvSpPr>
          <p:cNvPr id="189" name="Perfectly fine if geometry and appearance is unchanged (a.k.a. template matching)"/>
          <p:cNvSpPr txBox="1"/>
          <p:nvPr/>
        </p:nvSpPr>
        <p:spPr>
          <a:xfrm>
            <a:off x="1335099" y="3764882"/>
            <a:ext cx="6836279" cy="553454"/>
          </a:xfrm>
          <a:prstGeom prst="rect">
            <a:avLst/>
          </a:prstGeom>
          <a:ln w="12700">
            <a:miter lim="400000"/>
          </a:ln>
          <a:extLst>
            <a:ext uri="{C572A759-6A51-4108-AA02-DFA0A04FC94B}">
              <ma14:wrappingTextBoxFlag xmlns="" xmlns:ma14="http://schemas.microsoft.com/office/mac/drawingml/2011/main" val="1"/>
            </a:ext>
          </a:extLst>
        </p:spPr>
        <p:txBody>
          <a:bodyPr lIns="29766" tIns="29766" rIns="29766" bIns="29766" anchor="ctr">
            <a:spAutoFit/>
          </a:bodyPr>
          <a:lstStyle/>
          <a:p>
            <a:pPr algn="r"/>
            <a:r>
              <a:t>Perfectly fine if geometry and appearance is unchanged </a:t>
            </a:r>
            <a:r>
              <a:rPr sz="1406"/>
              <a:t>(a.k.a. template matching)</a:t>
            </a:r>
          </a:p>
        </p:txBody>
      </p:sp>
      <p:sp>
        <p:nvSpPr>
          <p:cNvPr id="190" name="What are the problems?"/>
          <p:cNvSpPr txBox="1"/>
          <p:nvPr/>
        </p:nvSpPr>
        <p:spPr>
          <a:xfrm>
            <a:off x="3430666" y="4813514"/>
            <a:ext cx="2302715"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i="1">
                <a:solidFill>
                  <a:schemeClr val="accent1"/>
                </a:solidFill>
                <a:latin typeface="Helvetica"/>
                <a:ea typeface="Helvetica"/>
                <a:cs typeface="Helvetica"/>
                <a:sym typeface="Helvetica"/>
              </a:defRPr>
            </a:lvl1pPr>
          </a:lstStyle>
          <a:p>
            <a:r>
              <a:rPr sz="1641" dirty="0">
                <a:solidFill>
                  <a:srgbClr val="00B0F0"/>
                </a:solidFill>
              </a:rPr>
              <a:t>What are the problems?</a:t>
            </a:r>
          </a:p>
        </p:txBody>
      </p:sp>
      <p:grpSp>
        <p:nvGrpSpPr>
          <p:cNvPr id="200" name="Group"/>
          <p:cNvGrpSpPr/>
          <p:nvPr/>
        </p:nvGrpSpPr>
        <p:grpSpPr>
          <a:xfrm>
            <a:off x="1523816" y="2234282"/>
            <a:ext cx="1265040" cy="1265039"/>
            <a:chOff x="0" y="0"/>
            <a:chExt cx="2159000" cy="2159000"/>
          </a:xfrm>
        </p:grpSpPr>
        <p:sp>
          <p:nvSpPr>
            <p:cNvPr id="191" name="Square"/>
            <p:cNvSpPr/>
            <p:nvPr/>
          </p:nvSpPr>
          <p:spPr>
            <a:xfrm>
              <a:off x="0" y="0"/>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192" name="Square"/>
            <p:cNvSpPr/>
            <p:nvPr/>
          </p:nvSpPr>
          <p:spPr>
            <a:xfrm>
              <a:off x="719137" y="0"/>
              <a:ext cx="720726" cy="720725"/>
            </a:xfrm>
            <a:prstGeom prst="rect">
              <a:avLst/>
            </a:prstGeom>
            <a:solidFill>
              <a:srgbClr val="00000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193" name="Square"/>
            <p:cNvSpPr/>
            <p:nvPr/>
          </p:nvSpPr>
          <p:spPr>
            <a:xfrm>
              <a:off x="1439862" y="0"/>
              <a:ext cx="719138" cy="719138"/>
            </a:xfrm>
            <a:prstGeom prst="rect">
              <a:avLst/>
            </a:prstGeom>
            <a:solidFill>
              <a:srgbClr val="969696"/>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194" name="Square"/>
            <p:cNvSpPr/>
            <p:nvPr/>
          </p:nvSpPr>
          <p:spPr>
            <a:xfrm>
              <a:off x="0" y="719137"/>
              <a:ext cx="719138" cy="720726"/>
            </a:xfrm>
            <a:prstGeom prst="rect">
              <a:avLst/>
            </a:prstGeom>
            <a:solidFill>
              <a:srgbClr val="1C1C1C"/>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195" name="Square"/>
            <p:cNvSpPr/>
            <p:nvPr/>
          </p:nvSpPr>
          <p:spPr>
            <a:xfrm>
              <a:off x="719137" y="719137"/>
              <a:ext cx="720726" cy="720726"/>
            </a:xfrm>
            <a:prstGeom prst="rect">
              <a:avLst/>
            </a:prstGeom>
            <a:solidFill>
              <a:srgbClr val="FFFFFF"/>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196" name="Square"/>
            <p:cNvSpPr/>
            <p:nvPr/>
          </p:nvSpPr>
          <p:spPr>
            <a:xfrm>
              <a:off x="1439862" y="719137"/>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197" name="Square"/>
            <p:cNvSpPr/>
            <p:nvPr/>
          </p:nvSpPr>
          <p:spPr>
            <a:xfrm>
              <a:off x="0" y="1438275"/>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198" name="Square"/>
            <p:cNvSpPr/>
            <p:nvPr/>
          </p:nvSpPr>
          <p:spPr>
            <a:xfrm>
              <a:off x="719137" y="1438275"/>
              <a:ext cx="720726" cy="720725"/>
            </a:xfrm>
            <a:prstGeom prst="rect">
              <a:avLst/>
            </a:prstGeom>
            <a:solidFill>
              <a:srgbClr val="777777"/>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199" name="Square"/>
            <p:cNvSpPr/>
            <p:nvPr/>
          </p:nvSpPr>
          <p:spPr>
            <a:xfrm>
              <a:off x="1439862" y="1438275"/>
              <a:ext cx="719138" cy="719138"/>
            </a:xfrm>
            <a:prstGeom prst="rect">
              <a:avLst/>
            </a:prstGeom>
            <a:solidFill>
              <a:srgbClr val="C0C0C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grpSp>
      <p:sp>
        <p:nvSpPr>
          <p:cNvPr id="201" name="("/>
          <p:cNvSpPr txBox="1"/>
          <p:nvPr/>
        </p:nvSpPr>
        <p:spPr>
          <a:xfrm>
            <a:off x="3925528" y="2498354"/>
            <a:ext cx="219209" cy="633250"/>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6000">
                <a:uFill>
                  <a:solidFill>
                    <a:srgbClr val="000000"/>
                  </a:solidFill>
                </a:uFill>
                <a:latin typeface="Times New Roman"/>
                <a:ea typeface="Times New Roman"/>
                <a:cs typeface="Times New Roman"/>
                <a:sym typeface="Times New Roman"/>
              </a:defRPr>
            </a:lvl1pPr>
          </a:lstStyle>
          <a:p>
            <a:pPr>
              <a:defRPr sz="1800">
                <a:latin typeface="Trebuchet MS"/>
                <a:ea typeface="Trebuchet MS"/>
                <a:cs typeface="Trebuchet MS"/>
                <a:sym typeface="Trebuchet MS"/>
              </a:defRPr>
            </a:pPr>
            <a:r>
              <a:rPr sz="3515"/>
              <a:t>(</a:t>
            </a:r>
          </a:p>
        </p:txBody>
      </p:sp>
      <p:sp>
        <p:nvSpPr>
          <p:cNvPr id="202" name=")"/>
          <p:cNvSpPr txBox="1"/>
          <p:nvPr/>
        </p:nvSpPr>
        <p:spPr>
          <a:xfrm>
            <a:off x="7976444" y="2497424"/>
            <a:ext cx="219209" cy="633250"/>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6000">
                <a:uFill>
                  <a:solidFill>
                    <a:srgbClr val="000000"/>
                  </a:solidFill>
                </a:uFill>
                <a:latin typeface="Times New Roman"/>
                <a:ea typeface="Times New Roman"/>
                <a:cs typeface="Times New Roman"/>
                <a:sym typeface="Times New Roman"/>
              </a:defRPr>
            </a:lvl1pPr>
          </a:lstStyle>
          <a:p>
            <a:pPr>
              <a:defRPr sz="1800">
                <a:latin typeface="Trebuchet MS"/>
                <a:ea typeface="Trebuchet MS"/>
                <a:cs typeface="Trebuchet MS"/>
                <a:sym typeface="Trebuchet MS"/>
              </a:defRPr>
            </a:pPr>
            <a:r>
              <a:rPr sz="3515"/>
              <a:t>)</a:t>
            </a:r>
          </a:p>
        </p:txBody>
      </p:sp>
      <p:sp>
        <p:nvSpPr>
          <p:cNvPr id="203" name="1"/>
          <p:cNvSpPr txBox="1"/>
          <p:nvPr/>
        </p:nvSpPr>
        <p:spPr>
          <a:xfrm>
            <a:off x="1630238"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1</a:t>
            </a:r>
          </a:p>
        </p:txBody>
      </p:sp>
      <p:sp>
        <p:nvSpPr>
          <p:cNvPr id="204" name="2"/>
          <p:cNvSpPr txBox="1"/>
          <p:nvPr/>
        </p:nvSpPr>
        <p:spPr>
          <a:xfrm>
            <a:off x="2048817"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2</a:t>
            </a:r>
          </a:p>
        </p:txBody>
      </p:sp>
      <p:sp>
        <p:nvSpPr>
          <p:cNvPr id="205" name="3"/>
          <p:cNvSpPr txBox="1"/>
          <p:nvPr/>
        </p:nvSpPr>
        <p:spPr>
          <a:xfrm>
            <a:off x="2505533"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3</a:t>
            </a:r>
          </a:p>
        </p:txBody>
      </p:sp>
      <p:sp>
        <p:nvSpPr>
          <p:cNvPr id="206" name="4"/>
          <p:cNvSpPr txBox="1"/>
          <p:nvPr/>
        </p:nvSpPr>
        <p:spPr>
          <a:xfrm>
            <a:off x="1630238"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4</a:t>
            </a:r>
          </a:p>
        </p:txBody>
      </p:sp>
      <p:sp>
        <p:nvSpPr>
          <p:cNvPr id="207" name="5"/>
          <p:cNvSpPr txBox="1"/>
          <p:nvPr/>
        </p:nvSpPr>
        <p:spPr>
          <a:xfrm>
            <a:off x="2048817"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5</a:t>
            </a:r>
          </a:p>
        </p:txBody>
      </p:sp>
      <p:sp>
        <p:nvSpPr>
          <p:cNvPr id="208" name="6"/>
          <p:cNvSpPr txBox="1"/>
          <p:nvPr/>
        </p:nvSpPr>
        <p:spPr>
          <a:xfrm>
            <a:off x="2505533"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6</a:t>
            </a:r>
          </a:p>
        </p:txBody>
      </p:sp>
      <p:sp>
        <p:nvSpPr>
          <p:cNvPr id="209" name="7"/>
          <p:cNvSpPr txBox="1"/>
          <p:nvPr/>
        </p:nvSpPr>
        <p:spPr>
          <a:xfrm>
            <a:off x="1630238"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7</a:t>
            </a:r>
          </a:p>
        </p:txBody>
      </p:sp>
      <p:sp>
        <p:nvSpPr>
          <p:cNvPr id="210" name="8"/>
          <p:cNvSpPr txBox="1"/>
          <p:nvPr/>
        </p:nvSpPr>
        <p:spPr>
          <a:xfrm>
            <a:off x="2048817"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8</a:t>
            </a:r>
          </a:p>
        </p:txBody>
      </p:sp>
      <p:sp>
        <p:nvSpPr>
          <p:cNvPr id="211" name="9"/>
          <p:cNvSpPr txBox="1"/>
          <p:nvPr/>
        </p:nvSpPr>
        <p:spPr>
          <a:xfrm>
            <a:off x="2505533"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9</a:t>
            </a:r>
          </a:p>
        </p:txBody>
      </p:sp>
      <p:sp>
        <p:nvSpPr>
          <p:cNvPr id="212" name="Square"/>
          <p:cNvSpPr/>
          <p:nvPr/>
        </p:nvSpPr>
        <p:spPr>
          <a:xfrm>
            <a:off x="4178535" y="2594163"/>
            <a:ext cx="421370" cy="421370"/>
          </a:xfrm>
          <a:prstGeom prst="rect">
            <a:avLst/>
          </a:prstGeom>
          <a:solidFill>
            <a:srgbClr val="808080"/>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13" name="1"/>
          <p:cNvSpPr txBox="1"/>
          <p:nvPr/>
        </p:nvSpPr>
        <p:spPr>
          <a:xfrm>
            <a:off x="4315258"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1</a:t>
            </a:r>
          </a:p>
        </p:txBody>
      </p:sp>
      <p:sp>
        <p:nvSpPr>
          <p:cNvPr id="214" name="Square"/>
          <p:cNvSpPr/>
          <p:nvPr/>
        </p:nvSpPr>
        <p:spPr>
          <a:xfrm>
            <a:off x="4600835" y="2594163"/>
            <a:ext cx="422300" cy="422300"/>
          </a:xfrm>
          <a:prstGeom prst="rect">
            <a:avLst/>
          </a:prstGeom>
          <a:solidFill>
            <a:srgbClr val="000000"/>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15" name="2"/>
          <p:cNvSpPr txBox="1"/>
          <p:nvPr/>
        </p:nvSpPr>
        <p:spPr>
          <a:xfrm>
            <a:off x="4729731"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2</a:t>
            </a:r>
          </a:p>
        </p:txBody>
      </p:sp>
      <p:sp>
        <p:nvSpPr>
          <p:cNvPr id="216" name="Square"/>
          <p:cNvSpPr/>
          <p:nvPr/>
        </p:nvSpPr>
        <p:spPr>
          <a:xfrm>
            <a:off x="5022205" y="2594163"/>
            <a:ext cx="421370" cy="421370"/>
          </a:xfrm>
          <a:prstGeom prst="rect">
            <a:avLst/>
          </a:prstGeom>
          <a:solidFill>
            <a:srgbClr val="969696"/>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17" name="3"/>
          <p:cNvSpPr txBox="1"/>
          <p:nvPr/>
        </p:nvSpPr>
        <p:spPr>
          <a:xfrm>
            <a:off x="5152422"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3</a:t>
            </a:r>
          </a:p>
        </p:txBody>
      </p:sp>
      <p:sp>
        <p:nvSpPr>
          <p:cNvPr id="218" name="Square"/>
          <p:cNvSpPr/>
          <p:nvPr/>
        </p:nvSpPr>
        <p:spPr>
          <a:xfrm>
            <a:off x="5437063" y="2594163"/>
            <a:ext cx="421370" cy="422300"/>
          </a:xfrm>
          <a:prstGeom prst="rect">
            <a:avLst/>
          </a:prstGeom>
          <a:solidFill>
            <a:srgbClr val="1C1C1C"/>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19" name="4"/>
          <p:cNvSpPr txBox="1"/>
          <p:nvPr/>
        </p:nvSpPr>
        <p:spPr>
          <a:xfrm>
            <a:off x="5571004"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4</a:t>
            </a:r>
          </a:p>
        </p:txBody>
      </p:sp>
      <p:sp>
        <p:nvSpPr>
          <p:cNvPr id="220" name="Square"/>
          <p:cNvSpPr/>
          <p:nvPr/>
        </p:nvSpPr>
        <p:spPr>
          <a:xfrm>
            <a:off x="5866805" y="2594163"/>
            <a:ext cx="422300" cy="422300"/>
          </a:xfrm>
          <a:prstGeom prst="rect">
            <a:avLst/>
          </a:prstGeom>
          <a:solidFill>
            <a:srgbClr val="FFFFFF"/>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21" name="5"/>
          <p:cNvSpPr txBox="1"/>
          <p:nvPr/>
        </p:nvSpPr>
        <p:spPr>
          <a:xfrm>
            <a:off x="5989586"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5</a:t>
            </a:r>
          </a:p>
        </p:txBody>
      </p:sp>
      <p:sp>
        <p:nvSpPr>
          <p:cNvPr id="222" name="Square"/>
          <p:cNvSpPr/>
          <p:nvPr/>
        </p:nvSpPr>
        <p:spPr>
          <a:xfrm>
            <a:off x="6288174" y="2595093"/>
            <a:ext cx="421370" cy="421371"/>
          </a:xfrm>
          <a:prstGeom prst="rect">
            <a:avLst/>
          </a:prstGeom>
          <a:solidFill>
            <a:srgbClr val="808080"/>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23" name="6"/>
          <p:cNvSpPr txBox="1"/>
          <p:nvPr/>
        </p:nvSpPr>
        <p:spPr>
          <a:xfrm>
            <a:off x="6445917"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6</a:t>
            </a:r>
          </a:p>
        </p:txBody>
      </p:sp>
      <p:sp>
        <p:nvSpPr>
          <p:cNvPr id="224" name="Square"/>
          <p:cNvSpPr/>
          <p:nvPr/>
        </p:nvSpPr>
        <p:spPr>
          <a:xfrm>
            <a:off x="6710474" y="2595093"/>
            <a:ext cx="421370" cy="421371"/>
          </a:xfrm>
          <a:prstGeom prst="rect">
            <a:avLst/>
          </a:prstGeom>
          <a:solidFill>
            <a:srgbClr val="808080"/>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25" name="7"/>
          <p:cNvSpPr txBox="1"/>
          <p:nvPr/>
        </p:nvSpPr>
        <p:spPr>
          <a:xfrm>
            <a:off x="6864499"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7</a:t>
            </a:r>
          </a:p>
        </p:txBody>
      </p:sp>
      <p:sp>
        <p:nvSpPr>
          <p:cNvPr id="226" name="Square"/>
          <p:cNvSpPr/>
          <p:nvPr/>
        </p:nvSpPr>
        <p:spPr>
          <a:xfrm>
            <a:off x="7131844" y="2594163"/>
            <a:ext cx="422300" cy="422300"/>
          </a:xfrm>
          <a:prstGeom prst="rect">
            <a:avLst/>
          </a:prstGeom>
          <a:solidFill>
            <a:srgbClr val="777777"/>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27" name="8"/>
          <p:cNvSpPr txBox="1"/>
          <p:nvPr/>
        </p:nvSpPr>
        <p:spPr>
          <a:xfrm>
            <a:off x="7283081"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8</a:t>
            </a:r>
          </a:p>
        </p:txBody>
      </p:sp>
      <p:sp>
        <p:nvSpPr>
          <p:cNvPr id="228" name="Square"/>
          <p:cNvSpPr/>
          <p:nvPr/>
        </p:nvSpPr>
        <p:spPr>
          <a:xfrm>
            <a:off x="7554144" y="2595093"/>
            <a:ext cx="421370" cy="421371"/>
          </a:xfrm>
          <a:prstGeom prst="rect">
            <a:avLst/>
          </a:prstGeom>
          <a:solidFill>
            <a:srgbClr val="C0C0C0"/>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29" name="9"/>
          <p:cNvSpPr txBox="1"/>
          <p:nvPr/>
        </p:nvSpPr>
        <p:spPr>
          <a:xfrm>
            <a:off x="7701663"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9</a:t>
            </a:r>
          </a:p>
        </p:txBody>
      </p:sp>
      <p:sp>
        <p:nvSpPr>
          <p:cNvPr id="230" name="Arrow"/>
          <p:cNvSpPr/>
          <p:nvPr/>
        </p:nvSpPr>
        <p:spPr>
          <a:xfrm>
            <a:off x="3077343" y="2670164"/>
            <a:ext cx="668157" cy="269368"/>
          </a:xfrm>
          <a:prstGeom prst="rightArrow">
            <a:avLst>
              <a:gd name="adj1" fmla="val 67275"/>
              <a:gd name="adj2" fmla="val 73747"/>
            </a:avLst>
          </a:prstGeom>
          <a:blipFill>
            <a:blip r:embed="rId2"/>
          </a:blipFill>
          <a:ln w="12700">
            <a:miter lim="400000"/>
          </a:ln>
          <a:effectLst>
            <a:outerShdw blurRad="50800" dist="12700" rotWithShape="0">
              <a:srgbClr val="000000">
                <a:alpha val="50000"/>
              </a:srgbClr>
            </a:outerShdw>
          </a:effectLst>
        </p:spPr>
        <p:txBody>
          <a:bodyPr lIns="29766" tIns="29766" rIns="29766" bIns="29766" anchor="ctr"/>
          <a:lstStyle/>
          <a:p>
            <a:pPr>
              <a:defRPr sz="2400">
                <a:solidFill>
                  <a:srgbClr val="FFFFFF"/>
                </a:solidFill>
              </a:defRPr>
            </a:pPr>
            <a:endParaRPr sz="1406"/>
          </a:p>
        </p:txBody>
      </p:sp>
      <p:sp>
        <p:nvSpPr>
          <p:cNvPr id="231" name="vector of intensity values"/>
          <p:cNvSpPr txBox="1"/>
          <p:nvPr/>
        </p:nvSpPr>
        <p:spPr>
          <a:xfrm>
            <a:off x="5060826" y="3145479"/>
            <a:ext cx="2035013" cy="276455"/>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400">
                <a:solidFill>
                  <a:schemeClr val="accent2"/>
                </a:solidFill>
              </a:defRPr>
            </a:lvl1pPr>
          </a:lstStyle>
          <a:p>
            <a:r>
              <a:rPr sz="1406"/>
              <a:t>vector of intensity values</a:t>
            </a:r>
          </a:p>
        </p:txBody>
      </p:sp>
    </p:spTree>
    <p:extLst>
      <p:ext uri="{BB962C8B-B14F-4D97-AF65-F5344CB8AC3E}">
        <p14:creationId xmlns:p14="http://schemas.microsoft.com/office/powerpoint/2010/main" val="79700855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Image patch"/>
          <p:cNvSpPr txBox="1">
            <a:spLocks noGrp="1"/>
          </p:cNvSpPr>
          <p:nvPr>
            <p:ph type="title"/>
          </p:nvPr>
        </p:nvSpPr>
        <p:spPr>
          <a:prstGeom prst="rect">
            <a:avLst/>
          </a:prstGeom>
        </p:spPr>
        <p:txBody>
          <a:bodyPr/>
          <a:lstStyle/>
          <a:p>
            <a:r>
              <a:t>Image patch</a:t>
            </a:r>
          </a:p>
        </p:txBody>
      </p:sp>
      <p:sp>
        <p:nvSpPr>
          <p:cNvPr id="234" name="Just use the pixel values of the patch"/>
          <p:cNvSpPr txBox="1"/>
          <p:nvPr/>
        </p:nvSpPr>
        <p:spPr>
          <a:xfrm>
            <a:off x="1335099" y="1631340"/>
            <a:ext cx="3843200"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r>
              <a:t>Just use the pixel values of the patch</a:t>
            </a:r>
          </a:p>
        </p:txBody>
      </p:sp>
      <p:sp>
        <p:nvSpPr>
          <p:cNvPr id="235" name="Perfectly fine if geometry and appearance is unchanged (a.k.a. template matching)"/>
          <p:cNvSpPr txBox="1"/>
          <p:nvPr/>
        </p:nvSpPr>
        <p:spPr>
          <a:xfrm>
            <a:off x="1335099" y="3764882"/>
            <a:ext cx="6836279" cy="553454"/>
          </a:xfrm>
          <a:prstGeom prst="rect">
            <a:avLst/>
          </a:prstGeom>
          <a:ln w="12700">
            <a:miter lim="400000"/>
          </a:ln>
          <a:extLst>
            <a:ext uri="{C572A759-6A51-4108-AA02-DFA0A04FC94B}">
              <ma14:wrappingTextBoxFlag xmlns="" xmlns:ma14="http://schemas.microsoft.com/office/mac/drawingml/2011/main" val="1"/>
            </a:ext>
          </a:extLst>
        </p:spPr>
        <p:txBody>
          <a:bodyPr lIns="29766" tIns="29766" rIns="29766" bIns="29766" anchor="ctr">
            <a:spAutoFit/>
          </a:bodyPr>
          <a:lstStyle/>
          <a:p>
            <a:pPr algn="r"/>
            <a:r>
              <a:t>Perfectly fine if geometry and appearance is unchanged </a:t>
            </a:r>
            <a:r>
              <a:rPr sz="1406"/>
              <a:t>(a.k.a. template matching)</a:t>
            </a:r>
          </a:p>
        </p:txBody>
      </p:sp>
      <p:sp>
        <p:nvSpPr>
          <p:cNvPr id="236" name="What are the problems?"/>
          <p:cNvSpPr txBox="1"/>
          <p:nvPr/>
        </p:nvSpPr>
        <p:spPr>
          <a:xfrm>
            <a:off x="3430666" y="4813514"/>
            <a:ext cx="2302715"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i="1">
                <a:solidFill>
                  <a:schemeClr val="accent1"/>
                </a:solidFill>
                <a:latin typeface="Helvetica"/>
                <a:ea typeface="Helvetica"/>
                <a:cs typeface="Helvetica"/>
                <a:sym typeface="Helvetica"/>
              </a:defRPr>
            </a:lvl1pPr>
          </a:lstStyle>
          <a:p>
            <a:r>
              <a:rPr sz="1641" dirty="0">
                <a:solidFill>
                  <a:srgbClr val="00B0F0"/>
                </a:solidFill>
              </a:rPr>
              <a:t>What are the problems?</a:t>
            </a:r>
          </a:p>
        </p:txBody>
      </p:sp>
      <p:sp>
        <p:nvSpPr>
          <p:cNvPr id="237" name="How can you be less sensitive to absolute intensity values?"/>
          <p:cNvSpPr txBox="1"/>
          <p:nvPr/>
        </p:nvSpPr>
        <p:spPr>
          <a:xfrm>
            <a:off x="1765042" y="5119649"/>
            <a:ext cx="5633755"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i="1">
                <a:solidFill>
                  <a:schemeClr val="accent1"/>
                </a:solidFill>
                <a:latin typeface="Helvetica"/>
                <a:ea typeface="Helvetica"/>
                <a:cs typeface="Helvetica"/>
                <a:sym typeface="Helvetica"/>
              </a:defRPr>
            </a:lvl1pPr>
          </a:lstStyle>
          <a:p>
            <a:r>
              <a:rPr sz="1641" dirty="0">
                <a:solidFill>
                  <a:srgbClr val="00B0F0"/>
                </a:solidFill>
              </a:rPr>
              <a:t>How can you be less sensitive to absolute intensity values? </a:t>
            </a:r>
          </a:p>
        </p:txBody>
      </p:sp>
      <p:grpSp>
        <p:nvGrpSpPr>
          <p:cNvPr id="247" name="Group"/>
          <p:cNvGrpSpPr/>
          <p:nvPr/>
        </p:nvGrpSpPr>
        <p:grpSpPr>
          <a:xfrm>
            <a:off x="1523816" y="2234282"/>
            <a:ext cx="1265040" cy="1265039"/>
            <a:chOff x="0" y="0"/>
            <a:chExt cx="2159000" cy="2159000"/>
          </a:xfrm>
        </p:grpSpPr>
        <p:sp>
          <p:nvSpPr>
            <p:cNvPr id="238" name="Square"/>
            <p:cNvSpPr/>
            <p:nvPr/>
          </p:nvSpPr>
          <p:spPr>
            <a:xfrm>
              <a:off x="0" y="0"/>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39" name="Square"/>
            <p:cNvSpPr/>
            <p:nvPr/>
          </p:nvSpPr>
          <p:spPr>
            <a:xfrm>
              <a:off x="719137" y="0"/>
              <a:ext cx="720726" cy="720725"/>
            </a:xfrm>
            <a:prstGeom prst="rect">
              <a:avLst/>
            </a:prstGeom>
            <a:solidFill>
              <a:srgbClr val="00000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40" name="Square"/>
            <p:cNvSpPr/>
            <p:nvPr/>
          </p:nvSpPr>
          <p:spPr>
            <a:xfrm>
              <a:off x="1439862" y="0"/>
              <a:ext cx="719138" cy="719138"/>
            </a:xfrm>
            <a:prstGeom prst="rect">
              <a:avLst/>
            </a:prstGeom>
            <a:solidFill>
              <a:srgbClr val="969696"/>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41" name="Square"/>
            <p:cNvSpPr/>
            <p:nvPr/>
          </p:nvSpPr>
          <p:spPr>
            <a:xfrm>
              <a:off x="0" y="719137"/>
              <a:ext cx="719138" cy="720726"/>
            </a:xfrm>
            <a:prstGeom prst="rect">
              <a:avLst/>
            </a:prstGeom>
            <a:solidFill>
              <a:srgbClr val="1C1C1C"/>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42" name="Square"/>
            <p:cNvSpPr/>
            <p:nvPr/>
          </p:nvSpPr>
          <p:spPr>
            <a:xfrm>
              <a:off x="719137" y="719137"/>
              <a:ext cx="720726" cy="720726"/>
            </a:xfrm>
            <a:prstGeom prst="rect">
              <a:avLst/>
            </a:prstGeom>
            <a:solidFill>
              <a:srgbClr val="FFFFFF"/>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43" name="Square"/>
            <p:cNvSpPr/>
            <p:nvPr/>
          </p:nvSpPr>
          <p:spPr>
            <a:xfrm>
              <a:off x="1439862" y="719137"/>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44" name="Square"/>
            <p:cNvSpPr/>
            <p:nvPr/>
          </p:nvSpPr>
          <p:spPr>
            <a:xfrm>
              <a:off x="0" y="1438275"/>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45" name="Square"/>
            <p:cNvSpPr/>
            <p:nvPr/>
          </p:nvSpPr>
          <p:spPr>
            <a:xfrm>
              <a:off x="719137" y="1438275"/>
              <a:ext cx="720726" cy="720725"/>
            </a:xfrm>
            <a:prstGeom prst="rect">
              <a:avLst/>
            </a:prstGeom>
            <a:solidFill>
              <a:srgbClr val="777777"/>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46" name="Square"/>
            <p:cNvSpPr/>
            <p:nvPr/>
          </p:nvSpPr>
          <p:spPr>
            <a:xfrm>
              <a:off x="1439862" y="1438275"/>
              <a:ext cx="719138" cy="719138"/>
            </a:xfrm>
            <a:prstGeom prst="rect">
              <a:avLst/>
            </a:prstGeom>
            <a:solidFill>
              <a:srgbClr val="C0C0C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grpSp>
      <p:sp>
        <p:nvSpPr>
          <p:cNvPr id="248" name="("/>
          <p:cNvSpPr txBox="1"/>
          <p:nvPr/>
        </p:nvSpPr>
        <p:spPr>
          <a:xfrm>
            <a:off x="3925528" y="2498354"/>
            <a:ext cx="219209" cy="633250"/>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6000">
                <a:uFill>
                  <a:solidFill>
                    <a:srgbClr val="000000"/>
                  </a:solidFill>
                </a:uFill>
                <a:latin typeface="Times New Roman"/>
                <a:ea typeface="Times New Roman"/>
                <a:cs typeface="Times New Roman"/>
                <a:sym typeface="Times New Roman"/>
              </a:defRPr>
            </a:lvl1pPr>
          </a:lstStyle>
          <a:p>
            <a:pPr>
              <a:defRPr sz="1800">
                <a:latin typeface="Trebuchet MS"/>
                <a:ea typeface="Trebuchet MS"/>
                <a:cs typeface="Trebuchet MS"/>
                <a:sym typeface="Trebuchet MS"/>
              </a:defRPr>
            </a:pPr>
            <a:r>
              <a:rPr sz="3515"/>
              <a:t>(</a:t>
            </a:r>
          </a:p>
        </p:txBody>
      </p:sp>
      <p:sp>
        <p:nvSpPr>
          <p:cNvPr id="249" name=")"/>
          <p:cNvSpPr txBox="1"/>
          <p:nvPr/>
        </p:nvSpPr>
        <p:spPr>
          <a:xfrm>
            <a:off x="7976444" y="2497424"/>
            <a:ext cx="219209" cy="633250"/>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6000">
                <a:uFill>
                  <a:solidFill>
                    <a:srgbClr val="000000"/>
                  </a:solidFill>
                </a:uFill>
                <a:latin typeface="Times New Roman"/>
                <a:ea typeface="Times New Roman"/>
                <a:cs typeface="Times New Roman"/>
                <a:sym typeface="Times New Roman"/>
              </a:defRPr>
            </a:lvl1pPr>
          </a:lstStyle>
          <a:p>
            <a:pPr>
              <a:defRPr sz="1800">
                <a:latin typeface="Trebuchet MS"/>
                <a:ea typeface="Trebuchet MS"/>
                <a:cs typeface="Trebuchet MS"/>
                <a:sym typeface="Trebuchet MS"/>
              </a:defRPr>
            </a:pPr>
            <a:r>
              <a:rPr sz="3515"/>
              <a:t>)</a:t>
            </a:r>
          </a:p>
        </p:txBody>
      </p:sp>
      <p:sp>
        <p:nvSpPr>
          <p:cNvPr id="250" name="1"/>
          <p:cNvSpPr txBox="1"/>
          <p:nvPr/>
        </p:nvSpPr>
        <p:spPr>
          <a:xfrm>
            <a:off x="1630238"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1</a:t>
            </a:r>
          </a:p>
        </p:txBody>
      </p:sp>
      <p:sp>
        <p:nvSpPr>
          <p:cNvPr id="251" name="2"/>
          <p:cNvSpPr txBox="1"/>
          <p:nvPr/>
        </p:nvSpPr>
        <p:spPr>
          <a:xfrm>
            <a:off x="2048817"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2</a:t>
            </a:r>
          </a:p>
        </p:txBody>
      </p:sp>
      <p:sp>
        <p:nvSpPr>
          <p:cNvPr id="252" name="3"/>
          <p:cNvSpPr txBox="1"/>
          <p:nvPr/>
        </p:nvSpPr>
        <p:spPr>
          <a:xfrm>
            <a:off x="2505533"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3</a:t>
            </a:r>
          </a:p>
        </p:txBody>
      </p:sp>
      <p:sp>
        <p:nvSpPr>
          <p:cNvPr id="253" name="4"/>
          <p:cNvSpPr txBox="1"/>
          <p:nvPr/>
        </p:nvSpPr>
        <p:spPr>
          <a:xfrm>
            <a:off x="1630238"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4</a:t>
            </a:r>
          </a:p>
        </p:txBody>
      </p:sp>
      <p:sp>
        <p:nvSpPr>
          <p:cNvPr id="254" name="5"/>
          <p:cNvSpPr txBox="1"/>
          <p:nvPr/>
        </p:nvSpPr>
        <p:spPr>
          <a:xfrm>
            <a:off x="2048817"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5</a:t>
            </a:r>
          </a:p>
        </p:txBody>
      </p:sp>
      <p:sp>
        <p:nvSpPr>
          <p:cNvPr id="255" name="6"/>
          <p:cNvSpPr txBox="1"/>
          <p:nvPr/>
        </p:nvSpPr>
        <p:spPr>
          <a:xfrm>
            <a:off x="2505533"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6</a:t>
            </a:r>
          </a:p>
        </p:txBody>
      </p:sp>
      <p:sp>
        <p:nvSpPr>
          <p:cNvPr id="256" name="7"/>
          <p:cNvSpPr txBox="1"/>
          <p:nvPr/>
        </p:nvSpPr>
        <p:spPr>
          <a:xfrm>
            <a:off x="1630238"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7</a:t>
            </a:r>
          </a:p>
        </p:txBody>
      </p:sp>
      <p:sp>
        <p:nvSpPr>
          <p:cNvPr id="257" name="8"/>
          <p:cNvSpPr txBox="1"/>
          <p:nvPr/>
        </p:nvSpPr>
        <p:spPr>
          <a:xfrm>
            <a:off x="2048817"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8</a:t>
            </a:r>
          </a:p>
        </p:txBody>
      </p:sp>
      <p:sp>
        <p:nvSpPr>
          <p:cNvPr id="258" name="9"/>
          <p:cNvSpPr txBox="1"/>
          <p:nvPr/>
        </p:nvSpPr>
        <p:spPr>
          <a:xfrm>
            <a:off x="2505533"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9</a:t>
            </a:r>
          </a:p>
        </p:txBody>
      </p:sp>
      <p:sp>
        <p:nvSpPr>
          <p:cNvPr id="259" name="Square"/>
          <p:cNvSpPr/>
          <p:nvPr/>
        </p:nvSpPr>
        <p:spPr>
          <a:xfrm>
            <a:off x="4178535" y="2594163"/>
            <a:ext cx="421370" cy="421370"/>
          </a:xfrm>
          <a:prstGeom prst="rect">
            <a:avLst/>
          </a:prstGeom>
          <a:solidFill>
            <a:srgbClr val="808080"/>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60" name="1"/>
          <p:cNvSpPr txBox="1"/>
          <p:nvPr/>
        </p:nvSpPr>
        <p:spPr>
          <a:xfrm>
            <a:off x="4315258"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1</a:t>
            </a:r>
          </a:p>
        </p:txBody>
      </p:sp>
      <p:sp>
        <p:nvSpPr>
          <p:cNvPr id="261" name="Square"/>
          <p:cNvSpPr/>
          <p:nvPr/>
        </p:nvSpPr>
        <p:spPr>
          <a:xfrm>
            <a:off x="4600835" y="2594163"/>
            <a:ext cx="422300" cy="422300"/>
          </a:xfrm>
          <a:prstGeom prst="rect">
            <a:avLst/>
          </a:prstGeom>
          <a:solidFill>
            <a:srgbClr val="000000"/>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62" name="2"/>
          <p:cNvSpPr txBox="1"/>
          <p:nvPr/>
        </p:nvSpPr>
        <p:spPr>
          <a:xfrm>
            <a:off x="4729731"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2</a:t>
            </a:r>
          </a:p>
        </p:txBody>
      </p:sp>
      <p:sp>
        <p:nvSpPr>
          <p:cNvPr id="263" name="Square"/>
          <p:cNvSpPr/>
          <p:nvPr/>
        </p:nvSpPr>
        <p:spPr>
          <a:xfrm>
            <a:off x="5022205" y="2594163"/>
            <a:ext cx="421370" cy="421370"/>
          </a:xfrm>
          <a:prstGeom prst="rect">
            <a:avLst/>
          </a:prstGeom>
          <a:solidFill>
            <a:srgbClr val="969696"/>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64" name="3"/>
          <p:cNvSpPr txBox="1"/>
          <p:nvPr/>
        </p:nvSpPr>
        <p:spPr>
          <a:xfrm>
            <a:off x="5152422"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3</a:t>
            </a:r>
          </a:p>
        </p:txBody>
      </p:sp>
      <p:sp>
        <p:nvSpPr>
          <p:cNvPr id="265" name="Square"/>
          <p:cNvSpPr/>
          <p:nvPr/>
        </p:nvSpPr>
        <p:spPr>
          <a:xfrm>
            <a:off x="5437063" y="2594163"/>
            <a:ext cx="421370" cy="422300"/>
          </a:xfrm>
          <a:prstGeom prst="rect">
            <a:avLst/>
          </a:prstGeom>
          <a:solidFill>
            <a:srgbClr val="1C1C1C"/>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66" name="4"/>
          <p:cNvSpPr txBox="1"/>
          <p:nvPr/>
        </p:nvSpPr>
        <p:spPr>
          <a:xfrm>
            <a:off x="5571004"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4</a:t>
            </a:r>
          </a:p>
        </p:txBody>
      </p:sp>
      <p:sp>
        <p:nvSpPr>
          <p:cNvPr id="267" name="Square"/>
          <p:cNvSpPr/>
          <p:nvPr/>
        </p:nvSpPr>
        <p:spPr>
          <a:xfrm>
            <a:off x="5866805" y="2594163"/>
            <a:ext cx="422300" cy="422300"/>
          </a:xfrm>
          <a:prstGeom prst="rect">
            <a:avLst/>
          </a:prstGeom>
          <a:solidFill>
            <a:srgbClr val="FFFFFF"/>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68" name="5"/>
          <p:cNvSpPr txBox="1"/>
          <p:nvPr/>
        </p:nvSpPr>
        <p:spPr>
          <a:xfrm>
            <a:off x="5989586"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5</a:t>
            </a:r>
          </a:p>
        </p:txBody>
      </p:sp>
      <p:sp>
        <p:nvSpPr>
          <p:cNvPr id="269" name="Square"/>
          <p:cNvSpPr/>
          <p:nvPr/>
        </p:nvSpPr>
        <p:spPr>
          <a:xfrm>
            <a:off x="6288174" y="2595093"/>
            <a:ext cx="421370" cy="421371"/>
          </a:xfrm>
          <a:prstGeom prst="rect">
            <a:avLst/>
          </a:prstGeom>
          <a:solidFill>
            <a:srgbClr val="808080"/>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70" name="6"/>
          <p:cNvSpPr txBox="1"/>
          <p:nvPr/>
        </p:nvSpPr>
        <p:spPr>
          <a:xfrm>
            <a:off x="6445917"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6</a:t>
            </a:r>
          </a:p>
        </p:txBody>
      </p:sp>
      <p:sp>
        <p:nvSpPr>
          <p:cNvPr id="271" name="Square"/>
          <p:cNvSpPr/>
          <p:nvPr/>
        </p:nvSpPr>
        <p:spPr>
          <a:xfrm>
            <a:off x="6710474" y="2595093"/>
            <a:ext cx="421370" cy="421371"/>
          </a:xfrm>
          <a:prstGeom prst="rect">
            <a:avLst/>
          </a:prstGeom>
          <a:solidFill>
            <a:srgbClr val="808080"/>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72" name="7"/>
          <p:cNvSpPr txBox="1"/>
          <p:nvPr/>
        </p:nvSpPr>
        <p:spPr>
          <a:xfrm>
            <a:off x="6864499"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7</a:t>
            </a:r>
          </a:p>
        </p:txBody>
      </p:sp>
      <p:sp>
        <p:nvSpPr>
          <p:cNvPr id="273" name="Square"/>
          <p:cNvSpPr/>
          <p:nvPr/>
        </p:nvSpPr>
        <p:spPr>
          <a:xfrm>
            <a:off x="7131844" y="2594163"/>
            <a:ext cx="422300" cy="422300"/>
          </a:xfrm>
          <a:prstGeom prst="rect">
            <a:avLst/>
          </a:prstGeom>
          <a:solidFill>
            <a:srgbClr val="777777"/>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74" name="8"/>
          <p:cNvSpPr txBox="1"/>
          <p:nvPr/>
        </p:nvSpPr>
        <p:spPr>
          <a:xfrm>
            <a:off x="7283081"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8</a:t>
            </a:r>
          </a:p>
        </p:txBody>
      </p:sp>
      <p:sp>
        <p:nvSpPr>
          <p:cNvPr id="275" name="Square"/>
          <p:cNvSpPr/>
          <p:nvPr/>
        </p:nvSpPr>
        <p:spPr>
          <a:xfrm>
            <a:off x="7554144" y="2595093"/>
            <a:ext cx="421370" cy="421371"/>
          </a:xfrm>
          <a:prstGeom prst="rect">
            <a:avLst/>
          </a:prstGeom>
          <a:solidFill>
            <a:srgbClr val="C0C0C0"/>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276" name="9"/>
          <p:cNvSpPr txBox="1"/>
          <p:nvPr/>
        </p:nvSpPr>
        <p:spPr>
          <a:xfrm>
            <a:off x="7701663" y="266672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9</a:t>
            </a:r>
          </a:p>
        </p:txBody>
      </p:sp>
      <p:sp>
        <p:nvSpPr>
          <p:cNvPr id="277" name="Arrow"/>
          <p:cNvSpPr/>
          <p:nvPr/>
        </p:nvSpPr>
        <p:spPr>
          <a:xfrm>
            <a:off x="3077343" y="2670164"/>
            <a:ext cx="668157" cy="269368"/>
          </a:xfrm>
          <a:prstGeom prst="rightArrow">
            <a:avLst>
              <a:gd name="adj1" fmla="val 67275"/>
              <a:gd name="adj2" fmla="val 73747"/>
            </a:avLst>
          </a:prstGeom>
          <a:blipFill>
            <a:blip r:embed="rId2"/>
          </a:blipFill>
          <a:ln w="12700">
            <a:miter lim="400000"/>
          </a:ln>
          <a:effectLst>
            <a:outerShdw blurRad="50800" dist="12700" rotWithShape="0">
              <a:srgbClr val="000000">
                <a:alpha val="50000"/>
              </a:srgbClr>
            </a:outerShdw>
          </a:effectLst>
        </p:spPr>
        <p:txBody>
          <a:bodyPr lIns="29766" tIns="29766" rIns="29766" bIns="29766" anchor="ctr"/>
          <a:lstStyle/>
          <a:p>
            <a:pPr>
              <a:defRPr sz="2400">
                <a:solidFill>
                  <a:srgbClr val="FFFFFF"/>
                </a:solidFill>
              </a:defRPr>
            </a:pPr>
            <a:endParaRPr sz="1406"/>
          </a:p>
        </p:txBody>
      </p:sp>
      <p:sp>
        <p:nvSpPr>
          <p:cNvPr id="278" name="vector of intensity values"/>
          <p:cNvSpPr txBox="1"/>
          <p:nvPr/>
        </p:nvSpPr>
        <p:spPr>
          <a:xfrm>
            <a:off x="5060826" y="3145479"/>
            <a:ext cx="2035013" cy="276455"/>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400">
                <a:solidFill>
                  <a:schemeClr val="accent2"/>
                </a:solidFill>
              </a:defRPr>
            </a:lvl1pPr>
          </a:lstStyle>
          <a:p>
            <a:r>
              <a:rPr sz="1406"/>
              <a:t>vector of intensity values</a:t>
            </a:r>
          </a:p>
        </p:txBody>
      </p:sp>
    </p:spTree>
    <p:extLst>
      <p:ext uri="{BB962C8B-B14F-4D97-AF65-F5344CB8AC3E}">
        <p14:creationId xmlns:p14="http://schemas.microsoft.com/office/powerpoint/2010/main" val="108701683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6"/>
          <p:cNvSpPr>
            <a:spLocks noGrp="1" noChangeArrowheads="1"/>
          </p:cNvSpPr>
          <p:nvPr>
            <p:ph type="sldNum" sz="quarter" idx="4294967295"/>
          </p:nvPr>
        </p:nvSpPr>
        <p:spPr>
          <a:xfrm>
            <a:off x="6921500" y="5372100"/>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55C85417-395E-4A52-853A-2B7306D6C392}" type="slidenum">
              <a:rPr lang="en-US" sz="1167">
                <a:solidFill>
                  <a:srgbClr val="000000"/>
                </a:solidFill>
              </a:rPr>
              <a:pPr eaLnBrk="1" hangingPunct="1"/>
              <a:t>43</a:t>
            </a:fld>
            <a:endParaRPr lang="en-US" sz="1167" dirty="0">
              <a:solidFill>
                <a:srgbClr val="000000"/>
              </a:solidFill>
            </a:endParaRPr>
          </a:p>
        </p:txBody>
      </p:sp>
      <p:sp>
        <p:nvSpPr>
          <p:cNvPr id="1378306" name="Title 1"/>
          <p:cNvSpPr>
            <a:spLocks noGrp="1"/>
          </p:cNvSpPr>
          <p:nvPr>
            <p:ph type="title" idx="4294967295"/>
          </p:nvPr>
        </p:nvSpPr>
        <p:spPr>
          <a:xfrm>
            <a:off x="533400" y="0"/>
            <a:ext cx="7467600" cy="952500"/>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r>
              <a:rPr lang="en-US" sz="2500" dirty="0">
                <a:cs typeface="Arial" charset="0"/>
              </a:rPr>
              <a:t>Raw patches as local descriptors</a:t>
            </a:r>
          </a:p>
        </p:txBody>
      </p:sp>
      <p:pic>
        <p:nvPicPr>
          <p:cNvPr id="113669" name="Picture 2"/>
          <p:cNvPicPr>
            <a:picLocks noChangeAspect="1" noChangeArrowheads="1"/>
          </p:cNvPicPr>
          <p:nvPr/>
        </p:nvPicPr>
        <p:blipFill>
          <a:blip r:embed="rId2">
            <a:extLst>
              <a:ext uri="{28A0092B-C50C-407E-A947-70E740481C1C}">
                <a14:useLocalDpi xmlns:a14="http://schemas.microsoft.com/office/drawing/2010/main" val="0"/>
              </a:ext>
            </a:extLst>
          </a:blip>
          <a:srcRect l="74767" t="44806" r="5296" b="5096"/>
          <a:stretch>
            <a:fillRect/>
          </a:stretch>
        </p:blipFill>
        <p:spPr bwMode="auto">
          <a:xfrm>
            <a:off x="2476500" y="1143000"/>
            <a:ext cx="1524000" cy="2692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a:spLocks noChangeArrowheads="1"/>
          </p:cNvSpPr>
          <p:nvPr/>
        </p:nvSpPr>
        <p:spPr bwMode="auto">
          <a:xfrm>
            <a:off x="4191000" y="1333500"/>
            <a:ext cx="495300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lang="en-US" sz="2000">
                <a:solidFill>
                  <a:srgbClr val="000000"/>
                </a:solidFill>
              </a:rPr>
              <a:t>The simplest way to describe the neighborhood around an interest point is to write down the list of intensities to form a feature vector.</a:t>
            </a:r>
          </a:p>
          <a:p>
            <a:pPr defTabSz="761970"/>
            <a:endParaRPr lang="en-US" sz="2000">
              <a:solidFill>
                <a:srgbClr val="000000"/>
              </a:solidFill>
            </a:endParaRPr>
          </a:p>
          <a:p>
            <a:pPr defTabSz="761970"/>
            <a:r>
              <a:rPr lang="en-US" sz="2000">
                <a:solidFill>
                  <a:srgbClr val="000000"/>
                </a:solidFill>
              </a:rPr>
              <a:t>But this is very sensitive to even small shifts, rotations.</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78088" t="53546" r="16096" b="35818"/>
          <a:stretch>
            <a:fillRect/>
          </a:stretch>
        </p:blipFill>
        <p:spPr bwMode="auto">
          <a:xfrm>
            <a:off x="2730500" y="1714500"/>
            <a:ext cx="44450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l="78920" t="74815" r="16096" b="12186"/>
          <a:stretch>
            <a:fillRect/>
          </a:stretch>
        </p:blipFill>
        <p:spPr bwMode="auto">
          <a:xfrm>
            <a:off x="2794000" y="2921000"/>
            <a:ext cx="381000" cy="69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911" name="Picture 2"/>
          <p:cNvPicPr>
            <a:picLocks noChangeAspect="1" noChangeArrowheads="1"/>
          </p:cNvPicPr>
          <p:nvPr/>
        </p:nvPicPr>
        <p:blipFill>
          <a:blip r:embed="rId2">
            <a:extLst>
              <a:ext uri="{28A0092B-C50C-407E-A947-70E740481C1C}">
                <a14:useLocalDpi xmlns:a14="http://schemas.microsoft.com/office/drawing/2010/main" val="0"/>
              </a:ext>
            </a:extLst>
          </a:blip>
          <a:srcRect l="53168" t="44806" r="26064" b="5096"/>
          <a:stretch>
            <a:fillRect/>
          </a:stretch>
        </p:blipFill>
        <p:spPr bwMode="auto">
          <a:xfrm>
            <a:off x="889000" y="1143000"/>
            <a:ext cx="1587500" cy="2692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 name="Straight Arrow Connector 12"/>
          <p:cNvCxnSpPr>
            <a:cxnSpLocks noChangeShapeType="1"/>
          </p:cNvCxnSpPr>
          <p:nvPr/>
        </p:nvCxnSpPr>
        <p:spPr bwMode="auto">
          <a:xfrm>
            <a:off x="1778000" y="2921000"/>
            <a:ext cx="1016000" cy="1323"/>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14" name="Straight Arrow Connector 13"/>
          <p:cNvCxnSpPr>
            <a:cxnSpLocks noChangeShapeType="1"/>
          </p:cNvCxnSpPr>
          <p:nvPr/>
        </p:nvCxnSpPr>
        <p:spPr bwMode="auto">
          <a:xfrm>
            <a:off x="1778000" y="3110179"/>
            <a:ext cx="1016000" cy="1323"/>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15" name="Straight Arrow Connector 14"/>
          <p:cNvCxnSpPr>
            <a:cxnSpLocks noChangeShapeType="1"/>
          </p:cNvCxnSpPr>
          <p:nvPr/>
        </p:nvCxnSpPr>
        <p:spPr bwMode="auto">
          <a:xfrm>
            <a:off x="1778000" y="3300679"/>
            <a:ext cx="1016000" cy="1323"/>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90421303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mph" presetSubtype="0" nodeType="clickEffect">
                                  <p:stCondLst>
                                    <p:cond delay="0"/>
                                  </p:stCondLst>
                                  <p:childTnLst>
                                    <p:set>
                                      <p:cBhvr rctx="PPT">
                                        <p:cTn id="14" dur="indefinite"/>
                                        <p:tgtEl>
                                          <p:spTgt spid="113669"/>
                                        </p:tgtEl>
                                        <p:attrNameLst>
                                          <p:attrName>style.opacity</p:attrName>
                                        </p:attrNameLst>
                                      </p:cBhvr>
                                      <p:to>
                                        <p:strVal val="0.5"/>
                                      </p:to>
                                    </p:set>
                                    <p:animEffect filter="image" prLst="opacity: 0.5">
                                      <p:cBhvr rctx="IE">
                                        <p:cTn id="15" dur="indefinite"/>
                                        <p:tgtEl>
                                          <p:spTgt spid="11366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Image gradients"/>
          <p:cNvSpPr txBox="1">
            <a:spLocks noGrp="1"/>
          </p:cNvSpPr>
          <p:nvPr>
            <p:ph type="title"/>
          </p:nvPr>
        </p:nvSpPr>
        <p:spPr>
          <a:prstGeom prst="rect">
            <a:avLst/>
          </a:prstGeom>
        </p:spPr>
        <p:txBody>
          <a:bodyPr/>
          <a:lstStyle/>
          <a:p>
            <a:r>
              <a:t>Image gradients</a:t>
            </a:r>
          </a:p>
        </p:txBody>
      </p:sp>
      <p:sp>
        <p:nvSpPr>
          <p:cNvPr id="281" name="Use pixel differences"/>
          <p:cNvSpPr txBox="1"/>
          <p:nvPr/>
        </p:nvSpPr>
        <p:spPr>
          <a:xfrm>
            <a:off x="1246450" y="1580175"/>
            <a:ext cx="2197558"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r>
              <a:t>Use pixel differences</a:t>
            </a:r>
          </a:p>
        </p:txBody>
      </p:sp>
      <p:grpSp>
        <p:nvGrpSpPr>
          <p:cNvPr id="291" name="Group"/>
          <p:cNvGrpSpPr/>
          <p:nvPr/>
        </p:nvGrpSpPr>
        <p:grpSpPr>
          <a:xfrm>
            <a:off x="1523816" y="2234282"/>
            <a:ext cx="1265040" cy="1265039"/>
            <a:chOff x="0" y="0"/>
            <a:chExt cx="2159000" cy="2159000"/>
          </a:xfrm>
        </p:grpSpPr>
        <p:sp>
          <p:nvSpPr>
            <p:cNvPr id="282" name="Square"/>
            <p:cNvSpPr/>
            <p:nvPr/>
          </p:nvSpPr>
          <p:spPr>
            <a:xfrm>
              <a:off x="0" y="0"/>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83" name="Square"/>
            <p:cNvSpPr/>
            <p:nvPr/>
          </p:nvSpPr>
          <p:spPr>
            <a:xfrm>
              <a:off x="719137" y="0"/>
              <a:ext cx="720726" cy="720725"/>
            </a:xfrm>
            <a:prstGeom prst="rect">
              <a:avLst/>
            </a:prstGeom>
            <a:solidFill>
              <a:srgbClr val="00000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84" name="Square"/>
            <p:cNvSpPr/>
            <p:nvPr/>
          </p:nvSpPr>
          <p:spPr>
            <a:xfrm>
              <a:off x="1439862" y="0"/>
              <a:ext cx="719138" cy="719138"/>
            </a:xfrm>
            <a:prstGeom prst="rect">
              <a:avLst/>
            </a:prstGeom>
            <a:solidFill>
              <a:srgbClr val="969696"/>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85" name="Square"/>
            <p:cNvSpPr/>
            <p:nvPr/>
          </p:nvSpPr>
          <p:spPr>
            <a:xfrm>
              <a:off x="0" y="719137"/>
              <a:ext cx="719138" cy="720726"/>
            </a:xfrm>
            <a:prstGeom prst="rect">
              <a:avLst/>
            </a:prstGeom>
            <a:solidFill>
              <a:srgbClr val="1C1C1C"/>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86" name="Square"/>
            <p:cNvSpPr/>
            <p:nvPr/>
          </p:nvSpPr>
          <p:spPr>
            <a:xfrm>
              <a:off x="719137" y="719137"/>
              <a:ext cx="720726" cy="720726"/>
            </a:xfrm>
            <a:prstGeom prst="rect">
              <a:avLst/>
            </a:prstGeom>
            <a:solidFill>
              <a:srgbClr val="FFFFFF"/>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87" name="Square"/>
            <p:cNvSpPr/>
            <p:nvPr/>
          </p:nvSpPr>
          <p:spPr>
            <a:xfrm>
              <a:off x="1439862" y="719137"/>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88" name="Square"/>
            <p:cNvSpPr/>
            <p:nvPr/>
          </p:nvSpPr>
          <p:spPr>
            <a:xfrm>
              <a:off x="0" y="1438275"/>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89" name="Square"/>
            <p:cNvSpPr/>
            <p:nvPr/>
          </p:nvSpPr>
          <p:spPr>
            <a:xfrm>
              <a:off x="719137" y="1438275"/>
              <a:ext cx="720726" cy="720725"/>
            </a:xfrm>
            <a:prstGeom prst="rect">
              <a:avLst/>
            </a:prstGeom>
            <a:solidFill>
              <a:srgbClr val="777777"/>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290" name="Square"/>
            <p:cNvSpPr/>
            <p:nvPr/>
          </p:nvSpPr>
          <p:spPr>
            <a:xfrm>
              <a:off x="1439862" y="1438275"/>
              <a:ext cx="719138" cy="719138"/>
            </a:xfrm>
            <a:prstGeom prst="rect">
              <a:avLst/>
            </a:prstGeom>
            <a:solidFill>
              <a:srgbClr val="C0C0C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grpSp>
      <p:sp>
        <p:nvSpPr>
          <p:cNvPr id="292" name="("/>
          <p:cNvSpPr txBox="1"/>
          <p:nvPr/>
        </p:nvSpPr>
        <p:spPr>
          <a:xfrm>
            <a:off x="3925528" y="2498354"/>
            <a:ext cx="219209" cy="633250"/>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6000">
                <a:uFill>
                  <a:solidFill>
                    <a:srgbClr val="000000"/>
                  </a:solidFill>
                </a:uFill>
                <a:latin typeface="Times New Roman"/>
                <a:ea typeface="Times New Roman"/>
                <a:cs typeface="Times New Roman"/>
                <a:sym typeface="Times New Roman"/>
              </a:defRPr>
            </a:lvl1pPr>
          </a:lstStyle>
          <a:p>
            <a:pPr>
              <a:defRPr sz="1800">
                <a:latin typeface="Trebuchet MS"/>
                <a:ea typeface="Trebuchet MS"/>
                <a:cs typeface="Trebuchet MS"/>
                <a:sym typeface="Trebuchet MS"/>
              </a:defRPr>
            </a:pPr>
            <a:r>
              <a:rPr sz="3515"/>
              <a:t>(</a:t>
            </a:r>
          </a:p>
        </p:txBody>
      </p:sp>
      <p:sp>
        <p:nvSpPr>
          <p:cNvPr id="293" name=")"/>
          <p:cNvSpPr txBox="1"/>
          <p:nvPr/>
        </p:nvSpPr>
        <p:spPr>
          <a:xfrm>
            <a:off x="6713838" y="2498354"/>
            <a:ext cx="219209" cy="633250"/>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6000">
                <a:uFill>
                  <a:solidFill>
                    <a:srgbClr val="000000"/>
                  </a:solidFill>
                </a:uFill>
                <a:latin typeface="Times New Roman"/>
                <a:ea typeface="Times New Roman"/>
                <a:cs typeface="Times New Roman"/>
                <a:sym typeface="Times New Roman"/>
              </a:defRPr>
            </a:lvl1pPr>
          </a:lstStyle>
          <a:p>
            <a:pPr>
              <a:defRPr sz="1800">
                <a:latin typeface="Trebuchet MS"/>
                <a:ea typeface="Trebuchet MS"/>
                <a:cs typeface="Trebuchet MS"/>
                <a:sym typeface="Trebuchet MS"/>
              </a:defRPr>
            </a:pPr>
            <a:r>
              <a:rPr sz="3515"/>
              <a:t>)</a:t>
            </a:r>
          </a:p>
        </p:txBody>
      </p:sp>
      <p:sp>
        <p:nvSpPr>
          <p:cNvPr id="294" name="1"/>
          <p:cNvSpPr txBox="1"/>
          <p:nvPr/>
        </p:nvSpPr>
        <p:spPr>
          <a:xfrm>
            <a:off x="1630238"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1</a:t>
            </a:r>
          </a:p>
        </p:txBody>
      </p:sp>
      <p:sp>
        <p:nvSpPr>
          <p:cNvPr id="295" name="2"/>
          <p:cNvSpPr txBox="1"/>
          <p:nvPr/>
        </p:nvSpPr>
        <p:spPr>
          <a:xfrm>
            <a:off x="2048817"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2</a:t>
            </a:r>
          </a:p>
        </p:txBody>
      </p:sp>
      <p:sp>
        <p:nvSpPr>
          <p:cNvPr id="296" name="3"/>
          <p:cNvSpPr txBox="1"/>
          <p:nvPr/>
        </p:nvSpPr>
        <p:spPr>
          <a:xfrm>
            <a:off x="2505533"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3</a:t>
            </a:r>
          </a:p>
        </p:txBody>
      </p:sp>
      <p:sp>
        <p:nvSpPr>
          <p:cNvPr id="297" name="4"/>
          <p:cNvSpPr txBox="1"/>
          <p:nvPr/>
        </p:nvSpPr>
        <p:spPr>
          <a:xfrm>
            <a:off x="1630238"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4</a:t>
            </a:r>
          </a:p>
        </p:txBody>
      </p:sp>
      <p:sp>
        <p:nvSpPr>
          <p:cNvPr id="298" name="5"/>
          <p:cNvSpPr txBox="1"/>
          <p:nvPr/>
        </p:nvSpPr>
        <p:spPr>
          <a:xfrm>
            <a:off x="2048817"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5</a:t>
            </a:r>
          </a:p>
        </p:txBody>
      </p:sp>
      <p:sp>
        <p:nvSpPr>
          <p:cNvPr id="299" name="6"/>
          <p:cNvSpPr txBox="1"/>
          <p:nvPr/>
        </p:nvSpPr>
        <p:spPr>
          <a:xfrm>
            <a:off x="2505533"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6</a:t>
            </a:r>
          </a:p>
        </p:txBody>
      </p:sp>
      <p:sp>
        <p:nvSpPr>
          <p:cNvPr id="300" name="7"/>
          <p:cNvSpPr txBox="1"/>
          <p:nvPr/>
        </p:nvSpPr>
        <p:spPr>
          <a:xfrm>
            <a:off x="1630238"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7</a:t>
            </a:r>
          </a:p>
        </p:txBody>
      </p:sp>
      <p:sp>
        <p:nvSpPr>
          <p:cNvPr id="301" name="8"/>
          <p:cNvSpPr txBox="1"/>
          <p:nvPr/>
        </p:nvSpPr>
        <p:spPr>
          <a:xfrm>
            <a:off x="2048817"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8</a:t>
            </a:r>
          </a:p>
        </p:txBody>
      </p:sp>
      <p:sp>
        <p:nvSpPr>
          <p:cNvPr id="302" name="9"/>
          <p:cNvSpPr txBox="1"/>
          <p:nvPr/>
        </p:nvSpPr>
        <p:spPr>
          <a:xfrm>
            <a:off x="2505533"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9</a:t>
            </a:r>
          </a:p>
        </p:txBody>
      </p:sp>
      <p:sp>
        <p:nvSpPr>
          <p:cNvPr id="303" name="Square"/>
          <p:cNvSpPr/>
          <p:nvPr/>
        </p:nvSpPr>
        <p:spPr>
          <a:xfrm>
            <a:off x="4185742" y="2608027"/>
            <a:ext cx="422300" cy="422300"/>
          </a:xfrm>
          <a:prstGeom prst="rect">
            <a:avLst/>
          </a:prstGeom>
          <a:solidFill>
            <a:schemeClr val="accent2">
              <a:hueOff val="-2473792"/>
              <a:satOff val="-50209"/>
              <a:lumOff val="23543"/>
            </a:schemeClr>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04" name="Arrow"/>
          <p:cNvSpPr/>
          <p:nvPr/>
        </p:nvSpPr>
        <p:spPr>
          <a:xfrm>
            <a:off x="3077343" y="2670164"/>
            <a:ext cx="668157" cy="269368"/>
          </a:xfrm>
          <a:prstGeom prst="rightArrow">
            <a:avLst>
              <a:gd name="adj1" fmla="val 67275"/>
              <a:gd name="adj2" fmla="val 73747"/>
            </a:avLst>
          </a:prstGeom>
          <a:blipFill>
            <a:blip r:embed="rId2"/>
          </a:blipFill>
          <a:ln w="12700">
            <a:miter lim="400000"/>
          </a:ln>
          <a:effectLst>
            <a:outerShdw blurRad="50800" dist="12700" rotWithShape="0">
              <a:srgbClr val="000000">
                <a:alpha val="50000"/>
              </a:srgbClr>
            </a:outerShdw>
          </a:effectLst>
        </p:spPr>
        <p:txBody>
          <a:bodyPr lIns="29766" tIns="29766" rIns="29766" bIns="29766" anchor="ctr"/>
          <a:lstStyle/>
          <a:p>
            <a:pPr>
              <a:defRPr sz="2400">
                <a:solidFill>
                  <a:srgbClr val="FFFFFF"/>
                </a:solidFill>
              </a:defRPr>
            </a:pPr>
            <a:endParaRPr sz="1406"/>
          </a:p>
        </p:txBody>
      </p:sp>
      <p:sp>
        <p:nvSpPr>
          <p:cNvPr id="305" name="Square"/>
          <p:cNvSpPr/>
          <p:nvPr/>
        </p:nvSpPr>
        <p:spPr>
          <a:xfrm>
            <a:off x="4597126" y="2608027"/>
            <a:ext cx="422300" cy="422300"/>
          </a:xfrm>
          <a:prstGeom prst="rect">
            <a:avLst/>
          </a:prstGeom>
          <a:solidFill>
            <a:schemeClr val="accent5">
              <a:hueOff val="-176146"/>
              <a:satOff val="3665"/>
              <a:lumOff val="-13986"/>
            </a:schemeClr>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06" name="Square"/>
          <p:cNvSpPr/>
          <p:nvPr/>
        </p:nvSpPr>
        <p:spPr>
          <a:xfrm>
            <a:off x="5018519" y="2608027"/>
            <a:ext cx="422300" cy="422300"/>
          </a:xfrm>
          <a:prstGeom prst="rect">
            <a:avLst/>
          </a:prstGeom>
          <a:solidFill>
            <a:schemeClr val="accent5">
              <a:hueOff val="-444211"/>
              <a:satOff val="-14915"/>
              <a:lumOff val="22857"/>
            </a:schemeClr>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07" name="Square"/>
          <p:cNvSpPr/>
          <p:nvPr/>
        </p:nvSpPr>
        <p:spPr>
          <a:xfrm>
            <a:off x="5444115" y="2608027"/>
            <a:ext cx="422300" cy="422300"/>
          </a:xfrm>
          <a:prstGeom prst="rect">
            <a:avLst/>
          </a:prstGeom>
          <a:solidFill>
            <a:schemeClr val="accent2"/>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08" name="Square"/>
          <p:cNvSpPr/>
          <p:nvPr/>
        </p:nvSpPr>
        <p:spPr>
          <a:xfrm>
            <a:off x="5863611" y="2608027"/>
            <a:ext cx="422300" cy="422300"/>
          </a:xfrm>
          <a:prstGeom prst="rect">
            <a:avLst/>
          </a:prstGeom>
          <a:solidFill>
            <a:schemeClr val="accent2">
              <a:hueOff val="-902888"/>
              <a:satOff val="-15377"/>
              <a:lumOff val="-12864"/>
            </a:schemeClr>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09" name="Square"/>
          <p:cNvSpPr/>
          <p:nvPr/>
        </p:nvSpPr>
        <p:spPr>
          <a:xfrm>
            <a:off x="6284801" y="2608027"/>
            <a:ext cx="422300" cy="422300"/>
          </a:xfrm>
          <a:prstGeom prst="rect">
            <a:avLst/>
          </a:prstGeom>
          <a:solidFill>
            <a:schemeClr val="accent5">
              <a:hueOff val="-522602"/>
              <a:satOff val="-6700"/>
              <a:lumOff val="-22320"/>
            </a:schemeClr>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10" name="-"/>
          <p:cNvSpPr txBox="1"/>
          <p:nvPr/>
        </p:nvSpPr>
        <p:spPr>
          <a:xfrm>
            <a:off x="4315258" y="2651554"/>
            <a:ext cx="1246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11" name="+"/>
          <p:cNvSpPr txBox="1"/>
          <p:nvPr/>
        </p:nvSpPr>
        <p:spPr>
          <a:xfrm>
            <a:off x="4721931" y="2651554"/>
            <a:ext cx="1775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12" name="+"/>
          <p:cNvSpPr txBox="1"/>
          <p:nvPr/>
        </p:nvSpPr>
        <p:spPr>
          <a:xfrm>
            <a:off x="5144477" y="2651554"/>
            <a:ext cx="1775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13" name="-"/>
          <p:cNvSpPr txBox="1"/>
          <p:nvPr/>
        </p:nvSpPr>
        <p:spPr>
          <a:xfrm>
            <a:off x="5595737" y="2665884"/>
            <a:ext cx="1246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14" name="-"/>
          <p:cNvSpPr txBox="1"/>
          <p:nvPr/>
        </p:nvSpPr>
        <p:spPr>
          <a:xfrm>
            <a:off x="6020507" y="2665884"/>
            <a:ext cx="1246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15" name="+"/>
          <p:cNvSpPr txBox="1"/>
          <p:nvPr/>
        </p:nvSpPr>
        <p:spPr>
          <a:xfrm>
            <a:off x="6445276" y="2665884"/>
            <a:ext cx="1775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16" name="vector of x derivatives"/>
          <p:cNvSpPr txBox="1"/>
          <p:nvPr/>
        </p:nvSpPr>
        <p:spPr>
          <a:xfrm>
            <a:off x="4599940" y="3145479"/>
            <a:ext cx="1802578" cy="276455"/>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400">
                <a:solidFill>
                  <a:schemeClr val="accent2"/>
                </a:solidFill>
              </a:defRPr>
            </a:lvl1pPr>
          </a:lstStyle>
          <a:p>
            <a:r>
              <a:rPr sz="1406"/>
              <a:t>vector of x derivatives</a:t>
            </a:r>
          </a:p>
        </p:txBody>
      </p:sp>
      <p:sp>
        <p:nvSpPr>
          <p:cNvPr id="317" name="What are the problems?"/>
          <p:cNvSpPr txBox="1"/>
          <p:nvPr/>
        </p:nvSpPr>
        <p:spPr>
          <a:xfrm>
            <a:off x="3430666" y="4813514"/>
            <a:ext cx="2302715"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i="1">
                <a:solidFill>
                  <a:schemeClr val="accent1"/>
                </a:solidFill>
                <a:latin typeface="Helvetica"/>
                <a:ea typeface="Helvetica"/>
                <a:cs typeface="Helvetica"/>
                <a:sym typeface="Helvetica"/>
              </a:defRPr>
            </a:lvl1pPr>
          </a:lstStyle>
          <a:p>
            <a:r>
              <a:rPr sz="1641" dirty="0">
                <a:solidFill>
                  <a:srgbClr val="00B0F0"/>
                </a:solidFill>
              </a:rPr>
              <a:t>What are the problems?</a:t>
            </a:r>
          </a:p>
        </p:txBody>
      </p:sp>
      <p:sp>
        <p:nvSpPr>
          <p:cNvPr id="318" name="Feature is invariant to absolute intensity values"/>
          <p:cNvSpPr txBox="1"/>
          <p:nvPr/>
        </p:nvSpPr>
        <p:spPr>
          <a:xfrm>
            <a:off x="2414272" y="3782831"/>
            <a:ext cx="4856298"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r>
              <a:t>Feature is invariant to absolute intensity values</a:t>
            </a:r>
          </a:p>
        </p:txBody>
      </p:sp>
      <p:sp>
        <p:nvSpPr>
          <p:cNvPr id="319" name="‘binary descriptor’"/>
          <p:cNvSpPr txBox="1"/>
          <p:nvPr/>
        </p:nvSpPr>
        <p:spPr>
          <a:xfrm>
            <a:off x="4757421" y="3453275"/>
            <a:ext cx="1480630" cy="276455"/>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400">
                <a:solidFill>
                  <a:schemeClr val="accent2"/>
                </a:solidFill>
              </a:defRPr>
            </a:lvl1pPr>
          </a:lstStyle>
          <a:p>
            <a:r>
              <a:rPr sz="1406"/>
              <a:t>‘binary descriptor’</a:t>
            </a:r>
          </a:p>
        </p:txBody>
      </p:sp>
    </p:spTree>
    <p:extLst>
      <p:ext uri="{BB962C8B-B14F-4D97-AF65-F5344CB8AC3E}">
        <p14:creationId xmlns:p14="http://schemas.microsoft.com/office/powerpoint/2010/main" val="353943776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Image gradients"/>
          <p:cNvSpPr txBox="1">
            <a:spLocks noGrp="1"/>
          </p:cNvSpPr>
          <p:nvPr>
            <p:ph type="title"/>
          </p:nvPr>
        </p:nvSpPr>
        <p:spPr>
          <a:prstGeom prst="rect">
            <a:avLst/>
          </a:prstGeom>
        </p:spPr>
        <p:txBody>
          <a:bodyPr/>
          <a:lstStyle/>
          <a:p>
            <a:r>
              <a:t>Image gradients</a:t>
            </a:r>
          </a:p>
        </p:txBody>
      </p:sp>
      <p:sp>
        <p:nvSpPr>
          <p:cNvPr id="322" name="Use pixel differences"/>
          <p:cNvSpPr txBox="1"/>
          <p:nvPr/>
        </p:nvSpPr>
        <p:spPr>
          <a:xfrm>
            <a:off x="1246450" y="1580175"/>
            <a:ext cx="2197558"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r>
              <a:t>Use pixel differences</a:t>
            </a:r>
          </a:p>
        </p:txBody>
      </p:sp>
      <p:grpSp>
        <p:nvGrpSpPr>
          <p:cNvPr id="332" name="Group"/>
          <p:cNvGrpSpPr/>
          <p:nvPr/>
        </p:nvGrpSpPr>
        <p:grpSpPr>
          <a:xfrm>
            <a:off x="1523816" y="2234282"/>
            <a:ext cx="1265040" cy="1265039"/>
            <a:chOff x="0" y="0"/>
            <a:chExt cx="2159000" cy="2159000"/>
          </a:xfrm>
        </p:grpSpPr>
        <p:sp>
          <p:nvSpPr>
            <p:cNvPr id="323" name="Square"/>
            <p:cNvSpPr/>
            <p:nvPr/>
          </p:nvSpPr>
          <p:spPr>
            <a:xfrm>
              <a:off x="0" y="0"/>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324" name="Square"/>
            <p:cNvSpPr/>
            <p:nvPr/>
          </p:nvSpPr>
          <p:spPr>
            <a:xfrm>
              <a:off x="719137" y="0"/>
              <a:ext cx="720726" cy="720725"/>
            </a:xfrm>
            <a:prstGeom prst="rect">
              <a:avLst/>
            </a:prstGeom>
            <a:solidFill>
              <a:srgbClr val="00000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325" name="Square"/>
            <p:cNvSpPr/>
            <p:nvPr/>
          </p:nvSpPr>
          <p:spPr>
            <a:xfrm>
              <a:off x="1439862" y="0"/>
              <a:ext cx="719138" cy="719138"/>
            </a:xfrm>
            <a:prstGeom prst="rect">
              <a:avLst/>
            </a:prstGeom>
            <a:solidFill>
              <a:srgbClr val="969696"/>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326" name="Square"/>
            <p:cNvSpPr/>
            <p:nvPr/>
          </p:nvSpPr>
          <p:spPr>
            <a:xfrm>
              <a:off x="0" y="719137"/>
              <a:ext cx="719138" cy="720726"/>
            </a:xfrm>
            <a:prstGeom prst="rect">
              <a:avLst/>
            </a:prstGeom>
            <a:solidFill>
              <a:srgbClr val="1C1C1C"/>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327" name="Square"/>
            <p:cNvSpPr/>
            <p:nvPr/>
          </p:nvSpPr>
          <p:spPr>
            <a:xfrm>
              <a:off x="719137" y="719137"/>
              <a:ext cx="720726" cy="720726"/>
            </a:xfrm>
            <a:prstGeom prst="rect">
              <a:avLst/>
            </a:prstGeom>
            <a:solidFill>
              <a:srgbClr val="FFFFFF"/>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328" name="Square"/>
            <p:cNvSpPr/>
            <p:nvPr/>
          </p:nvSpPr>
          <p:spPr>
            <a:xfrm>
              <a:off x="1439862" y="719137"/>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329" name="Square"/>
            <p:cNvSpPr/>
            <p:nvPr/>
          </p:nvSpPr>
          <p:spPr>
            <a:xfrm>
              <a:off x="0" y="1438275"/>
              <a:ext cx="719138" cy="719138"/>
            </a:xfrm>
            <a:prstGeom prst="rect">
              <a:avLst/>
            </a:prstGeom>
            <a:solidFill>
              <a:srgbClr val="80808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330" name="Square"/>
            <p:cNvSpPr/>
            <p:nvPr/>
          </p:nvSpPr>
          <p:spPr>
            <a:xfrm>
              <a:off x="719137" y="1438275"/>
              <a:ext cx="720726" cy="720725"/>
            </a:xfrm>
            <a:prstGeom prst="rect">
              <a:avLst/>
            </a:prstGeom>
            <a:solidFill>
              <a:srgbClr val="777777"/>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sp>
          <p:nvSpPr>
            <p:cNvPr id="331" name="Square"/>
            <p:cNvSpPr/>
            <p:nvPr/>
          </p:nvSpPr>
          <p:spPr>
            <a:xfrm>
              <a:off x="1439862" y="1438275"/>
              <a:ext cx="719138" cy="719138"/>
            </a:xfrm>
            <a:prstGeom prst="rect">
              <a:avLst/>
            </a:prstGeom>
            <a:solidFill>
              <a:srgbClr val="C0C0C0"/>
            </a:solidFill>
            <a:ln w="12700" cap="flat">
              <a:noFill/>
              <a:miter lim="400000"/>
            </a:ln>
            <a:effectLst/>
          </p:spPr>
          <p:txBody>
            <a:bodyPr wrap="square" lIns="26788" tIns="26788" rIns="26788" bIns="26788" numCol="1" anchor="ctr">
              <a:noAutofit/>
            </a:bodyPr>
            <a:lstStyle/>
            <a:p>
              <a:pPr defTabSz="535747">
                <a:defRPr sz="1800">
                  <a:uFill>
                    <a:solidFill>
                      <a:srgbClr val="000000"/>
                    </a:solidFill>
                  </a:uFill>
                  <a:latin typeface="Trebuchet MS"/>
                  <a:ea typeface="Trebuchet MS"/>
                  <a:cs typeface="Trebuchet MS"/>
                  <a:sym typeface="Trebuchet MS"/>
                </a:defRPr>
              </a:pPr>
              <a:endParaRPr sz="1055"/>
            </a:p>
          </p:txBody>
        </p:sp>
      </p:grpSp>
      <p:sp>
        <p:nvSpPr>
          <p:cNvPr id="333" name="("/>
          <p:cNvSpPr txBox="1"/>
          <p:nvPr/>
        </p:nvSpPr>
        <p:spPr>
          <a:xfrm>
            <a:off x="3925528" y="2498354"/>
            <a:ext cx="219209" cy="633250"/>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6000">
                <a:uFill>
                  <a:solidFill>
                    <a:srgbClr val="000000"/>
                  </a:solidFill>
                </a:uFill>
                <a:latin typeface="Times New Roman"/>
                <a:ea typeface="Times New Roman"/>
                <a:cs typeface="Times New Roman"/>
                <a:sym typeface="Times New Roman"/>
              </a:defRPr>
            </a:lvl1pPr>
          </a:lstStyle>
          <a:p>
            <a:pPr>
              <a:defRPr sz="1800">
                <a:latin typeface="Trebuchet MS"/>
                <a:ea typeface="Trebuchet MS"/>
                <a:cs typeface="Trebuchet MS"/>
                <a:sym typeface="Trebuchet MS"/>
              </a:defRPr>
            </a:pPr>
            <a:r>
              <a:rPr sz="3515"/>
              <a:t>(</a:t>
            </a:r>
          </a:p>
        </p:txBody>
      </p:sp>
      <p:sp>
        <p:nvSpPr>
          <p:cNvPr id="334" name=")"/>
          <p:cNvSpPr txBox="1"/>
          <p:nvPr/>
        </p:nvSpPr>
        <p:spPr>
          <a:xfrm>
            <a:off x="6713838" y="2498354"/>
            <a:ext cx="219209" cy="633250"/>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6000">
                <a:uFill>
                  <a:solidFill>
                    <a:srgbClr val="000000"/>
                  </a:solidFill>
                </a:uFill>
                <a:latin typeface="Times New Roman"/>
                <a:ea typeface="Times New Roman"/>
                <a:cs typeface="Times New Roman"/>
                <a:sym typeface="Times New Roman"/>
              </a:defRPr>
            </a:lvl1pPr>
          </a:lstStyle>
          <a:p>
            <a:pPr>
              <a:defRPr sz="1800">
                <a:latin typeface="Trebuchet MS"/>
                <a:ea typeface="Trebuchet MS"/>
                <a:cs typeface="Trebuchet MS"/>
                <a:sym typeface="Trebuchet MS"/>
              </a:defRPr>
            </a:pPr>
            <a:r>
              <a:rPr sz="3515"/>
              <a:t>)</a:t>
            </a:r>
          </a:p>
        </p:txBody>
      </p:sp>
      <p:sp>
        <p:nvSpPr>
          <p:cNvPr id="335" name="1"/>
          <p:cNvSpPr txBox="1"/>
          <p:nvPr/>
        </p:nvSpPr>
        <p:spPr>
          <a:xfrm>
            <a:off x="1630238"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1</a:t>
            </a:r>
          </a:p>
        </p:txBody>
      </p:sp>
      <p:sp>
        <p:nvSpPr>
          <p:cNvPr id="336" name="2"/>
          <p:cNvSpPr txBox="1"/>
          <p:nvPr/>
        </p:nvSpPr>
        <p:spPr>
          <a:xfrm>
            <a:off x="2048817"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2</a:t>
            </a:r>
          </a:p>
        </p:txBody>
      </p:sp>
      <p:sp>
        <p:nvSpPr>
          <p:cNvPr id="337" name="3"/>
          <p:cNvSpPr txBox="1"/>
          <p:nvPr/>
        </p:nvSpPr>
        <p:spPr>
          <a:xfrm>
            <a:off x="2505533" y="2280977"/>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3</a:t>
            </a:r>
          </a:p>
        </p:txBody>
      </p:sp>
      <p:sp>
        <p:nvSpPr>
          <p:cNvPr id="338" name="4"/>
          <p:cNvSpPr txBox="1"/>
          <p:nvPr/>
        </p:nvSpPr>
        <p:spPr>
          <a:xfrm>
            <a:off x="1630238"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4</a:t>
            </a:r>
          </a:p>
        </p:txBody>
      </p:sp>
      <p:sp>
        <p:nvSpPr>
          <p:cNvPr id="339" name="5"/>
          <p:cNvSpPr txBox="1"/>
          <p:nvPr/>
        </p:nvSpPr>
        <p:spPr>
          <a:xfrm>
            <a:off x="2048817"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5</a:t>
            </a:r>
          </a:p>
        </p:txBody>
      </p:sp>
      <p:sp>
        <p:nvSpPr>
          <p:cNvPr id="340" name="6"/>
          <p:cNvSpPr txBox="1"/>
          <p:nvPr/>
        </p:nvSpPr>
        <p:spPr>
          <a:xfrm>
            <a:off x="2505533" y="2699556"/>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6</a:t>
            </a:r>
          </a:p>
        </p:txBody>
      </p:sp>
      <p:sp>
        <p:nvSpPr>
          <p:cNvPr id="341" name="7"/>
          <p:cNvSpPr txBox="1"/>
          <p:nvPr/>
        </p:nvSpPr>
        <p:spPr>
          <a:xfrm>
            <a:off x="1630238"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7</a:t>
            </a:r>
          </a:p>
        </p:txBody>
      </p:sp>
      <p:sp>
        <p:nvSpPr>
          <p:cNvPr id="342" name="8"/>
          <p:cNvSpPr txBox="1"/>
          <p:nvPr/>
        </p:nvSpPr>
        <p:spPr>
          <a:xfrm>
            <a:off x="2048817"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8</a:t>
            </a:r>
          </a:p>
        </p:txBody>
      </p:sp>
      <p:sp>
        <p:nvSpPr>
          <p:cNvPr id="343" name="9"/>
          <p:cNvSpPr txBox="1"/>
          <p:nvPr/>
        </p:nvSpPr>
        <p:spPr>
          <a:xfrm>
            <a:off x="2505533" y="3146040"/>
            <a:ext cx="171119"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9</a:t>
            </a:r>
          </a:p>
        </p:txBody>
      </p:sp>
      <p:sp>
        <p:nvSpPr>
          <p:cNvPr id="344" name="Square"/>
          <p:cNvSpPr/>
          <p:nvPr/>
        </p:nvSpPr>
        <p:spPr>
          <a:xfrm>
            <a:off x="4185742" y="2608027"/>
            <a:ext cx="422300" cy="422300"/>
          </a:xfrm>
          <a:prstGeom prst="rect">
            <a:avLst/>
          </a:prstGeom>
          <a:solidFill>
            <a:schemeClr val="accent2">
              <a:hueOff val="-2473792"/>
              <a:satOff val="-50209"/>
              <a:lumOff val="23543"/>
            </a:schemeClr>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45" name="Arrow"/>
          <p:cNvSpPr/>
          <p:nvPr/>
        </p:nvSpPr>
        <p:spPr>
          <a:xfrm>
            <a:off x="3077343" y="2670164"/>
            <a:ext cx="668157" cy="269368"/>
          </a:xfrm>
          <a:prstGeom prst="rightArrow">
            <a:avLst>
              <a:gd name="adj1" fmla="val 67275"/>
              <a:gd name="adj2" fmla="val 73747"/>
            </a:avLst>
          </a:prstGeom>
          <a:blipFill>
            <a:blip r:embed="rId2"/>
          </a:blipFill>
          <a:ln w="12700">
            <a:miter lim="400000"/>
          </a:ln>
          <a:effectLst>
            <a:outerShdw blurRad="50800" dist="12700" rotWithShape="0">
              <a:srgbClr val="000000">
                <a:alpha val="50000"/>
              </a:srgbClr>
            </a:outerShdw>
          </a:effectLst>
        </p:spPr>
        <p:txBody>
          <a:bodyPr lIns="29766" tIns="29766" rIns="29766" bIns="29766" anchor="ctr"/>
          <a:lstStyle/>
          <a:p>
            <a:pPr>
              <a:defRPr sz="2400">
                <a:solidFill>
                  <a:srgbClr val="FFFFFF"/>
                </a:solidFill>
              </a:defRPr>
            </a:pPr>
            <a:endParaRPr sz="1406"/>
          </a:p>
        </p:txBody>
      </p:sp>
      <p:sp>
        <p:nvSpPr>
          <p:cNvPr id="346" name="Square"/>
          <p:cNvSpPr/>
          <p:nvPr/>
        </p:nvSpPr>
        <p:spPr>
          <a:xfrm>
            <a:off x="4597126" y="2608027"/>
            <a:ext cx="422300" cy="422300"/>
          </a:xfrm>
          <a:prstGeom prst="rect">
            <a:avLst/>
          </a:prstGeom>
          <a:solidFill>
            <a:schemeClr val="accent5">
              <a:hueOff val="-176146"/>
              <a:satOff val="3665"/>
              <a:lumOff val="-13986"/>
            </a:schemeClr>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47" name="Square"/>
          <p:cNvSpPr/>
          <p:nvPr/>
        </p:nvSpPr>
        <p:spPr>
          <a:xfrm>
            <a:off x="5018519" y="2608027"/>
            <a:ext cx="422300" cy="422300"/>
          </a:xfrm>
          <a:prstGeom prst="rect">
            <a:avLst/>
          </a:prstGeom>
          <a:solidFill>
            <a:schemeClr val="accent5">
              <a:hueOff val="-444211"/>
              <a:satOff val="-14915"/>
              <a:lumOff val="22857"/>
            </a:schemeClr>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48" name="Square"/>
          <p:cNvSpPr/>
          <p:nvPr/>
        </p:nvSpPr>
        <p:spPr>
          <a:xfrm>
            <a:off x="5444115" y="2608027"/>
            <a:ext cx="422300" cy="422300"/>
          </a:xfrm>
          <a:prstGeom prst="rect">
            <a:avLst/>
          </a:prstGeom>
          <a:solidFill>
            <a:schemeClr val="accent2"/>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49" name="Square"/>
          <p:cNvSpPr/>
          <p:nvPr/>
        </p:nvSpPr>
        <p:spPr>
          <a:xfrm>
            <a:off x="5863611" y="2608027"/>
            <a:ext cx="422300" cy="422300"/>
          </a:xfrm>
          <a:prstGeom prst="rect">
            <a:avLst/>
          </a:prstGeom>
          <a:solidFill>
            <a:schemeClr val="accent2">
              <a:hueOff val="-902888"/>
              <a:satOff val="-15377"/>
              <a:lumOff val="-12864"/>
            </a:schemeClr>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50" name="Square"/>
          <p:cNvSpPr/>
          <p:nvPr/>
        </p:nvSpPr>
        <p:spPr>
          <a:xfrm>
            <a:off x="6284801" y="2608027"/>
            <a:ext cx="422300" cy="422300"/>
          </a:xfrm>
          <a:prstGeom prst="rect">
            <a:avLst/>
          </a:prstGeom>
          <a:solidFill>
            <a:schemeClr val="accent5">
              <a:hueOff val="-522602"/>
              <a:satOff val="-6700"/>
              <a:lumOff val="-22320"/>
            </a:schemeClr>
          </a:solidFill>
          <a:ln w="12700">
            <a:miter lim="400000"/>
          </a:ln>
        </p:spPr>
        <p:txBody>
          <a:bodyPr lIns="26788" rIns="26788" anchor="ctr"/>
          <a:lstStyle/>
          <a:p>
            <a:pPr defTabSz="535747">
              <a:defRPr sz="1800">
                <a:uFill>
                  <a:solidFill>
                    <a:srgbClr val="000000"/>
                  </a:solidFill>
                </a:uFill>
                <a:latin typeface="Trebuchet MS"/>
                <a:ea typeface="Trebuchet MS"/>
                <a:cs typeface="Trebuchet MS"/>
                <a:sym typeface="Trebuchet MS"/>
              </a:defRPr>
            </a:pPr>
            <a:endParaRPr sz="1055"/>
          </a:p>
        </p:txBody>
      </p:sp>
      <p:sp>
        <p:nvSpPr>
          <p:cNvPr id="351" name="-"/>
          <p:cNvSpPr txBox="1"/>
          <p:nvPr/>
        </p:nvSpPr>
        <p:spPr>
          <a:xfrm>
            <a:off x="4315258" y="2651554"/>
            <a:ext cx="1246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52" name="+"/>
          <p:cNvSpPr txBox="1"/>
          <p:nvPr/>
        </p:nvSpPr>
        <p:spPr>
          <a:xfrm>
            <a:off x="4721931" y="2651554"/>
            <a:ext cx="1775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53" name="+"/>
          <p:cNvSpPr txBox="1"/>
          <p:nvPr/>
        </p:nvSpPr>
        <p:spPr>
          <a:xfrm>
            <a:off x="5144477" y="2651554"/>
            <a:ext cx="1775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54" name="-"/>
          <p:cNvSpPr txBox="1"/>
          <p:nvPr/>
        </p:nvSpPr>
        <p:spPr>
          <a:xfrm>
            <a:off x="5595737" y="2665884"/>
            <a:ext cx="1246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55" name="-"/>
          <p:cNvSpPr txBox="1"/>
          <p:nvPr/>
        </p:nvSpPr>
        <p:spPr>
          <a:xfrm>
            <a:off x="6020507" y="2665884"/>
            <a:ext cx="1246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56" name="+"/>
          <p:cNvSpPr txBox="1"/>
          <p:nvPr/>
        </p:nvSpPr>
        <p:spPr>
          <a:xfrm>
            <a:off x="6445276" y="2665884"/>
            <a:ext cx="177531" cy="344838"/>
          </a:xfrm>
          <a:prstGeom prst="rect">
            <a:avLst/>
          </a:prstGeom>
          <a:ln w="12700">
            <a:miter lim="400000"/>
          </a:ln>
          <a:extLst>
            <a:ext uri="{C572A759-6A51-4108-AA02-DFA0A04FC94B}">
              <ma14:wrappingTextBoxFlag xmlns="" xmlns:ma14="http://schemas.microsoft.com/office/mac/drawingml/2011/main" val="1"/>
            </a:ext>
          </a:extLst>
        </p:spPr>
        <p:txBody>
          <a:bodyPr wrap="none" lIns="26788" rIns="26788">
            <a:spAutoFit/>
          </a:bodyPr>
          <a:lstStyle>
            <a:lvl1pPr algn="l" defTabSz="914400">
              <a:defRPr sz="2800">
                <a:solidFill>
                  <a:srgbClr val="FFFFFF"/>
                </a:solidFill>
                <a:uFill>
                  <a:solidFill>
                    <a:srgbClr val="FF0000"/>
                  </a:solidFill>
                </a:uFill>
                <a:latin typeface="Helvetica"/>
                <a:ea typeface="Helvetica"/>
                <a:cs typeface="Helvetica"/>
                <a:sym typeface="Helvetica"/>
              </a:defRPr>
            </a:lvl1pPr>
          </a:lstStyle>
          <a:p>
            <a:pPr>
              <a:defRPr sz="1800">
                <a:uFill>
                  <a:solidFill>
                    <a:srgbClr val="000000"/>
                  </a:solidFill>
                </a:uFill>
              </a:defRPr>
            </a:pPr>
            <a:r>
              <a:rPr sz="1641"/>
              <a:t>+</a:t>
            </a:r>
          </a:p>
        </p:txBody>
      </p:sp>
      <p:sp>
        <p:nvSpPr>
          <p:cNvPr id="357" name="vector of x derivatives"/>
          <p:cNvSpPr txBox="1"/>
          <p:nvPr/>
        </p:nvSpPr>
        <p:spPr>
          <a:xfrm>
            <a:off x="4599940" y="3145479"/>
            <a:ext cx="1802578" cy="276455"/>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400">
                <a:solidFill>
                  <a:schemeClr val="accent2"/>
                </a:solidFill>
              </a:defRPr>
            </a:lvl1pPr>
          </a:lstStyle>
          <a:p>
            <a:r>
              <a:rPr sz="1406"/>
              <a:t>vector of x derivatives</a:t>
            </a:r>
          </a:p>
        </p:txBody>
      </p:sp>
      <p:sp>
        <p:nvSpPr>
          <p:cNvPr id="358" name="What are the problems?"/>
          <p:cNvSpPr txBox="1"/>
          <p:nvPr/>
        </p:nvSpPr>
        <p:spPr>
          <a:xfrm>
            <a:off x="3430666" y="4813514"/>
            <a:ext cx="2302715"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i="1">
                <a:solidFill>
                  <a:schemeClr val="accent1"/>
                </a:solidFill>
                <a:latin typeface="Helvetica"/>
                <a:ea typeface="Helvetica"/>
                <a:cs typeface="Helvetica"/>
                <a:sym typeface="Helvetica"/>
              </a:defRPr>
            </a:lvl1pPr>
          </a:lstStyle>
          <a:p>
            <a:r>
              <a:rPr sz="1641" dirty="0">
                <a:solidFill>
                  <a:srgbClr val="00B0F0"/>
                </a:solidFill>
              </a:rPr>
              <a:t>What are the problems?</a:t>
            </a:r>
          </a:p>
        </p:txBody>
      </p:sp>
      <p:sp>
        <p:nvSpPr>
          <p:cNvPr id="359" name="How can you be less sensitive to deformations?"/>
          <p:cNvSpPr txBox="1"/>
          <p:nvPr/>
        </p:nvSpPr>
        <p:spPr>
          <a:xfrm>
            <a:off x="2295941" y="5119649"/>
            <a:ext cx="4558140"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i="1">
                <a:solidFill>
                  <a:schemeClr val="accent1"/>
                </a:solidFill>
                <a:latin typeface="Helvetica"/>
                <a:ea typeface="Helvetica"/>
                <a:cs typeface="Helvetica"/>
                <a:sym typeface="Helvetica"/>
              </a:defRPr>
            </a:lvl1pPr>
          </a:lstStyle>
          <a:p>
            <a:r>
              <a:rPr sz="1641" dirty="0">
                <a:solidFill>
                  <a:srgbClr val="00B0F0"/>
                </a:solidFill>
              </a:rPr>
              <a:t>How can you be less sensitive to deformations? </a:t>
            </a:r>
          </a:p>
        </p:txBody>
      </p:sp>
      <p:sp>
        <p:nvSpPr>
          <p:cNvPr id="360" name="Feature is invariant to absolute intensity values"/>
          <p:cNvSpPr txBox="1"/>
          <p:nvPr/>
        </p:nvSpPr>
        <p:spPr>
          <a:xfrm>
            <a:off x="2414272" y="3782831"/>
            <a:ext cx="4856298"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r>
              <a:t>Feature is invariant to absolute intensity values</a:t>
            </a:r>
          </a:p>
        </p:txBody>
      </p:sp>
    </p:spTree>
    <p:extLst>
      <p:ext uri="{BB962C8B-B14F-4D97-AF65-F5344CB8AC3E}">
        <p14:creationId xmlns:p14="http://schemas.microsoft.com/office/powerpoint/2010/main" val="139596222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 name="Screenshot 2014-02-10 14.42.24.png" descr="Screenshot 2014-02-10 14.42.24.png"/>
          <p:cNvPicPr>
            <a:picLocks noChangeAspect="1"/>
          </p:cNvPicPr>
          <p:nvPr/>
        </p:nvPicPr>
        <p:blipFill>
          <a:blip r:embed="rId2"/>
          <a:stretch>
            <a:fillRect/>
          </a:stretch>
        </p:blipFill>
        <p:spPr>
          <a:xfrm>
            <a:off x="1673834" y="2249415"/>
            <a:ext cx="1079004" cy="1086446"/>
          </a:xfrm>
          <a:prstGeom prst="rect">
            <a:avLst/>
          </a:prstGeom>
          <a:ln w="12700">
            <a:miter lim="400000"/>
          </a:ln>
        </p:spPr>
      </p:pic>
      <p:pic>
        <p:nvPicPr>
          <p:cNvPr id="363" name="Screenshot 2014-02-10 14.42.24.png" descr="Screenshot 2014-02-10 14.42.24.png"/>
          <p:cNvPicPr>
            <a:picLocks noChangeAspect="1"/>
          </p:cNvPicPr>
          <p:nvPr/>
        </p:nvPicPr>
        <p:blipFill>
          <a:blip r:embed="rId2"/>
          <a:stretch>
            <a:fillRect/>
          </a:stretch>
        </p:blipFill>
        <p:spPr>
          <a:xfrm rot="18316111">
            <a:off x="6644693" y="2399270"/>
            <a:ext cx="781348" cy="786737"/>
          </a:xfrm>
          <a:prstGeom prst="rect">
            <a:avLst/>
          </a:prstGeom>
          <a:ln w="12700">
            <a:miter lim="400000"/>
          </a:ln>
        </p:spPr>
      </p:pic>
      <p:sp>
        <p:nvSpPr>
          <p:cNvPr id="364" name="Color histogram"/>
          <p:cNvSpPr txBox="1">
            <a:spLocks noGrp="1"/>
          </p:cNvSpPr>
          <p:nvPr>
            <p:ph type="title"/>
          </p:nvPr>
        </p:nvSpPr>
        <p:spPr>
          <a:prstGeom prst="rect">
            <a:avLst/>
          </a:prstGeom>
        </p:spPr>
        <p:txBody>
          <a:bodyPr/>
          <a:lstStyle/>
          <a:p>
            <a:r>
              <a:t>Color histogram</a:t>
            </a:r>
          </a:p>
        </p:txBody>
      </p:sp>
      <p:sp>
        <p:nvSpPr>
          <p:cNvPr id="365" name="Invariant to changes in scale and rotation"/>
          <p:cNvSpPr txBox="1"/>
          <p:nvPr/>
        </p:nvSpPr>
        <p:spPr>
          <a:xfrm>
            <a:off x="3638673" y="3647191"/>
            <a:ext cx="4266393"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lgn="r"/>
          </a:lstStyle>
          <a:p>
            <a:r>
              <a:t>Invariant to changes in scale and rotation</a:t>
            </a:r>
          </a:p>
        </p:txBody>
      </p:sp>
      <p:sp>
        <p:nvSpPr>
          <p:cNvPr id="366" name="What are the problems?"/>
          <p:cNvSpPr txBox="1"/>
          <p:nvPr/>
        </p:nvSpPr>
        <p:spPr>
          <a:xfrm>
            <a:off x="3430666" y="4813514"/>
            <a:ext cx="2302715"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i="1">
                <a:solidFill>
                  <a:schemeClr val="accent1"/>
                </a:solidFill>
                <a:latin typeface="Helvetica"/>
                <a:ea typeface="Helvetica"/>
                <a:cs typeface="Helvetica"/>
                <a:sym typeface="Helvetica"/>
              </a:defRPr>
            </a:lvl1pPr>
          </a:lstStyle>
          <a:p>
            <a:r>
              <a:rPr sz="1641" dirty="0">
                <a:solidFill>
                  <a:srgbClr val="00B0F0"/>
                </a:solidFill>
              </a:rPr>
              <a:t>What are the problems?</a:t>
            </a:r>
          </a:p>
        </p:txBody>
      </p:sp>
      <p:graphicFrame>
        <p:nvGraphicFramePr>
          <p:cNvPr id="367" name="2D Column Chart"/>
          <p:cNvGraphicFramePr/>
          <p:nvPr/>
        </p:nvGraphicFramePr>
        <p:xfrm>
          <a:off x="4170373" y="2319262"/>
          <a:ext cx="1300619" cy="1076477"/>
        </p:xfrm>
        <a:graphic>
          <a:graphicData uri="http://schemas.openxmlformats.org/drawingml/2006/chart">
            <c:chart xmlns:c="http://schemas.openxmlformats.org/drawingml/2006/chart" xmlns:r="http://schemas.openxmlformats.org/officeDocument/2006/relationships" r:id="rId3"/>
          </a:graphicData>
        </a:graphic>
      </p:graphicFrame>
      <p:sp>
        <p:nvSpPr>
          <p:cNvPr id="368" name="colors"/>
          <p:cNvSpPr txBox="1"/>
          <p:nvPr/>
        </p:nvSpPr>
        <p:spPr>
          <a:xfrm>
            <a:off x="4645355" y="3166244"/>
            <a:ext cx="340639" cy="18630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1400"/>
            </a:lvl1pPr>
          </a:lstStyle>
          <a:p>
            <a:r>
              <a:rPr sz="820"/>
              <a:t>colors</a:t>
            </a:r>
          </a:p>
        </p:txBody>
      </p:sp>
      <p:pic>
        <p:nvPicPr>
          <p:cNvPr id="372" name="Connection Line" descr="Connection Line"/>
          <p:cNvPicPr>
            <a:picLocks/>
          </p:cNvPicPr>
          <p:nvPr/>
        </p:nvPicPr>
        <p:blipFill>
          <a:blip r:embed="rId4"/>
          <a:stretch>
            <a:fillRect/>
          </a:stretch>
        </p:blipFill>
        <p:spPr>
          <a:xfrm>
            <a:off x="2764408" y="2413635"/>
            <a:ext cx="1613453" cy="364313"/>
          </a:xfrm>
          <a:prstGeom prst="rect">
            <a:avLst/>
          </a:prstGeom>
        </p:spPr>
      </p:pic>
      <p:pic>
        <p:nvPicPr>
          <p:cNvPr id="374" name="Connection Line" descr="Connection Line"/>
          <p:cNvPicPr>
            <a:picLocks/>
          </p:cNvPicPr>
          <p:nvPr/>
        </p:nvPicPr>
        <p:blipFill>
          <a:blip r:embed="rId5"/>
          <a:stretch>
            <a:fillRect/>
          </a:stretch>
        </p:blipFill>
        <p:spPr>
          <a:xfrm>
            <a:off x="5316814" y="2348814"/>
            <a:ext cx="1320854" cy="490641"/>
          </a:xfrm>
          <a:prstGeom prst="rect">
            <a:avLst/>
          </a:prstGeom>
        </p:spPr>
      </p:pic>
      <p:sp>
        <p:nvSpPr>
          <p:cNvPr id="371" name="Count the colors in the image using a histogram"/>
          <p:cNvSpPr txBox="1"/>
          <p:nvPr/>
        </p:nvSpPr>
        <p:spPr>
          <a:xfrm>
            <a:off x="1240884" y="1539076"/>
            <a:ext cx="4946066"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r>
              <a:t>Count the colors in the image using a histogram</a:t>
            </a:r>
          </a:p>
        </p:txBody>
      </p:sp>
    </p:spTree>
    <p:extLst>
      <p:ext uri="{BB962C8B-B14F-4D97-AF65-F5344CB8AC3E}">
        <p14:creationId xmlns:p14="http://schemas.microsoft.com/office/powerpoint/2010/main" val="40261759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 name="Image" descr="Image"/>
          <p:cNvPicPr>
            <a:picLocks noChangeAspect="1"/>
          </p:cNvPicPr>
          <p:nvPr/>
        </p:nvPicPr>
        <p:blipFill>
          <a:blip r:embed="rId2"/>
          <a:stretch>
            <a:fillRect/>
          </a:stretch>
        </p:blipFill>
        <p:spPr>
          <a:xfrm>
            <a:off x="6524933" y="2424174"/>
            <a:ext cx="1154814" cy="866652"/>
          </a:xfrm>
          <a:prstGeom prst="rect">
            <a:avLst/>
          </a:prstGeom>
          <a:ln w="12700">
            <a:miter lim="400000"/>
          </a:ln>
        </p:spPr>
      </p:pic>
      <p:pic>
        <p:nvPicPr>
          <p:cNvPr id="378" name="Screenshot 2014-02-10 14.42.24.png" descr="Screenshot 2014-02-10 14.42.24.png"/>
          <p:cNvPicPr>
            <a:picLocks noChangeAspect="1"/>
          </p:cNvPicPr>
          <p:nvPr/>
        </p:nvPicPr>
        <p:blipFill>
          <a:blip r:embed="rId3"/>
          <a:stretch>
            <a:fillRect/>
          </a:stretch>
        </p:blipFill>
        <p:spPr>
          <a:xfrm>
            <a:off x="1673834" y="2249415"/>
            <a:ext cx="1079004" cy="1086446"/>
          </a:xfrm>
          <a:prstGeom prst="rect">
            <a:avLst/>
          </a:prstGeom>
          <a:ln w="12700">
            <a:miter lim="400000"/>
          </a:ln>
        </p:spPr>
      </p:pic>
      <p:sp>
        <p:nvSpPr>
          <p:cNvPr id="379" name="Color histogram"/>
          <p:cNvSpPr txBox="1">
            <a:spLocks noGrp="1"/>
          </p:cNvSpPr>
          <p:nvPr>
            <p:ph type="title"/>
          </p:nvPr>
        </p:nvSpPr>
        <p:spPr>
          <a:prstGeom prst="rect">
            <a:avLst/>
          </a:prstGeom>
        </p:spPr>
        <p:txBody>
          <a:bodyPr/>
          <a:lstStyle/>
          <a:p>
            <a:r>
              <a:t>Color histogram</a:t>
            </a:r>
          </a:p>
        </p:txBody>
      </p:sp>
      <p:sp>
        <p:nvSpPr>
          <p:cNvPr id="380" name="Invariant to changes in scale and rotation"/>
          <p:cNvSpPr txBox="1"/>
          <p:nvPr/>
        </p:nvSpPr>
        <p:spPr>
          <a:xfrm>
            <a:off x="3638673" y="3647191"/>
            <a:ext cx="4266393"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lgn="r"/>
          </a:lstStyle>
          <a:p>
            <a:r>
              <a:t>Invariant to changes in scale and rotation</a:t>
            </a:r>
          </a:p>
        </p:txBody>
      </p:sp>
      <p:sp>
        <p:nvSpPr>
          <p:cNvPr id="381" name="What are the problems?"/>
          <p:cNvSpPr txBox="1"/>
          <p:nvPr/>
        </p:nvSpPr>
        <p:spPr>
          <a:xfrm>
            <a:off x="3430666" y="4813514"/>
            <a:ext cx="2302715"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i="1">
                <a:solidFill>
                  <a:schemeClr val="accent1"/>
                </a:solidFill>
                <a:latin typeface="Helvetica"/>
                <a:ea typeface="Helvetica"/>
                <a:cs typeface="Helvetica"/>
                <a:sym typeface="Helvetica"/>
              </a:defRPr>
            </a:lvl1pPr>
          </a:lstStyle>
          <a:p>
            <a:r>
              <a:rPr sz="1641" dirty="0">
                <a:solidFill>
                  <a:srgbClr val="00B0F0"/>
                </a:solidFill>
              </a:rPr>
              <a:t>What are the problems?</a:t>
            </a:r>
          </a:p>
        </p:txBody>
      </p:sp>
      <p:graphicFrame>
        <p:nvGraphicFramePr>
          <p:cNvPr id="382" name="2D Column Chart"/>
          <p:cNvGraphicFramePr/>
          <p:nvPr/>
        </p:nvGraphicFramePr>
        <p:xfrm>
          <a:off x="4170373" y="2319262"/>
          <a:ext cx="1300619" cy="1076477"/>
        </p:xfrm>
        <a:graphic>
          <a:graphicData uri="http://schemas.openxmlformats.org/drawingml/2006/chart">
            <c:chart xmlns:c="http://schemas.openxmlformats.org/drawingml/2006/chart" xmlns:r="http://schemas.openxmlformats.org/officeDocument/2006/relationships" r:id="rId4"/>
          </a:graphicData>
        </a:graphic>
      </p:graphicFrame>
      <p:sp>
        <p:nvSpPr>
          <p:cNvPr id="383" name="colors"/>
          <p:cNvSpPr txBox="1"/>
          <p:nvPr/>
        </p:nvSpPr>
        <p:spPr>
          <a:xfrm>
            <a:off x="4645355" y="3166244"/>
            <a:ext cx="340639" cy="18630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1400"/>
            </a:lvl1pPr>
          </a:lstStyle>
          <a:p>
            <a:r>
              <a:rPr sz="820"/>
              <a:t>colors</a:t>
            </a:r>
          </a:p>
        </p:txBody>
      </p:sp>
      <p:pic>
        <p:nvPicPr>
          <p:cNvPr id="387" name="Connection Line" descr="Connection Line"/>
          <p:cNvPicPr>
            <a:picLocks/>
          </p:cNvPicPr>
          <p:nvPr/>
        </p:nvPicPr>
        <p:blipFill>
          <a:blip r:embed="rId5"/>
          <a:stretch>
            <a:fillRect/>
          </a:stretch>
        </p:blipFill>
        <p:spPr>
          <a:xfrm>
            <a:off x="2764408" y="2413635"/>
            <a:ext cx="1613453" cy="364313"/>
          </a:xfrm>
          <a:prstGeom prst="rect">
            <a:avLst/>
          </a:prstGeom>
        </p:spPr>
      </p:pic>
      <p:pic>
        <p:nvPicPr>
          <p:cNvPr id="389" name="Connection Line" descr="Connection Line"/>
          <p:cNvPicPr>
            <a:picLocks/>
          </p:cNvPicPr>
          <p:nvPr/>
        </p:nvPicPr>
        <p:blipFill>
          <a:blip r:embed="rId6"/>
          <a:stretch>
            <a:fillRect/>
          </a:stretch>
        </p:blipFill>
        <p:spPr>
          <a:xfrm>
            <a:off x="5316814" y="2348814"/>
            <a:ext cx="1320854" cy="490641"/>
          </a:xfrm>
          <a:prstGeom prst="rect">
            <a:avLst/>
          </a:prstGeom>
        </p:spPr>
      </p:pic>
      <p:sp>
        <p:nvSpPr>
          <p:cNvPr id="386" name="Count the colors in the image using a histogram"/>
          <p:cNvSpPr txBox="1"/>
          <p:nvPr/>
        </p:nvSpPr>
        <p:spPr>
          <a:xfrm>
            <a:off x="1240884" y="1539076"/>
            <a:ext cx="4946066"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r>
              <a:t>Count the colors in the image using a histogram</a:t>
            </a:r>
          </a:p>
        </p:txBody>
      </p:sp>
    </p:spTree>
    <p:extLst>
      <p:ext uri="{BB962C8B-B14F-4D97-AF65-F5344CB8AC3E}">
        <p14:creationId xmlns:p14="http://schemas.microsoft.com/office/powerpoint/2010/main" val="158005753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 name="Image" descr="Image"/>
          <p:cNvPicPr>
            <a:picLocks noChangeAspect="1"/>
          </p:cNvPicPr>
          <p:nvPr/>
        </p:nvPicPr>
        <p:blipFill>
          <a:blip r:embed="rId2"/>
          <a:srcRect l="12077" t="4263" r="1667" b="12295"/>
          <a:stretch>
            <a:fillRect/>
          </a:stretch>
        </p:blipFill>
        <p:spPr>
          <a:xfrm>
            <a:off x="6524932" y="2438572"/>
            <a:ext cx="1154930" cy="837935"/>
          </a:xfrm>
          <a:prstGeom prst="rect">
            <a:avLst/>
          </a:prstGeom>
          <a:ln w="12700">
            <a:miter lim="400000"/>
          </a:ln>
        </p:spPr>
      </p:pic>
      <p:pic>
        <p:nvPicPr>
          <p:cNvPr id="393" name="Screenshot 2014-02-10 14.42.24.png" descr="Screenshot 2014-02-10 14.42.24.png"/>
          <p:cNvPicPr>
            <a:picLocks noChangeAspect="1"/>
          </p:cNvPicPr>
          <p:nvPr/>
        </p:nvPicPr>
        <p:blipFill>
          <a:blip r:embed="rId3"/>
          <a:stretch>
            <a:fillRect/>
          </a:stretch>
        </p:blipFill>
        <p:spPr>
          <a:xfrm>
            <a:off x="1673834" y="2249415"/>
            <a:ext cx="1079004" cy="1086446"/>
          </a:xfrm>
          <a:prstGeom prst="rect">
            <a:avLst/>
          </a:prstGeom>
          <a:ln w="12700">
            <a:miter lim="400000"/>
          </a:ln>
        </p:spPr>
      </p:pic>
      <p:sp>
        <p:nvSpPr>
          <p:cNvPr id="394" name="Color histogram"/>
          <p:cNvSpPr txBox="1">
            <a:spLocks noGrp="1"/>
          </p:cNvSpPr>
          <p:nvPr>
            <p:ph type="title"/>
          </p:nvPr>
        </p:nvSpPr>
        <p:spPr>
          <a:prstGeom prst="rect">
            <a:avLst/>
          </a:prstGeom>
        </p:spPr>
        <p:txBody>
          <a:bodyPr/>
          <a:lstStyle/>
          <a:p>
            <a:r>
              <a:t>Color histogram</a:t>
            </a:r>
          </a:p>
        </p:txBody>
      </p:sp>
      <p:sp>
        <p:nvSpPr>
          <p:cNvPr id="395" name="Invariant to changes in scale and rotation"/>
          <p:cNvSpPr txBox="1"/>
          <p:nvPr/>
        </p:nvSpPr>
        <p:spPr>
          <a:xfrm>
            <a:off x="3638673" y="3647191"/>
            <a:ext cx="4266393"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lgn="r"/>
          </a:lstStyle>
          <a:p>
            <a:r>
              <a:t>Invariant to changes in scale and rotation</a:t>
            </a:r>
          </a:p>
        </p:txBody>
      </p:sp>
      <p:sp>
        <p:nvSpPr>
          <p:cNvPr id="396" name="What are the problems?"/>
          <p:cNvSpPr txBox="1"/>
          <p:nvPr/>
        </p:nvSpPr>
        <p:spPr>
          <a:xfrm>
            <a:off x="3430666" y="4813514"/>
            <a:ext cx="2302715"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i="1">
                <a:solidFill>
                  <a:schemeClr val="accent1"/>
                </a:solidFill>
                <a:latin typeface="Helvetica"/>
                <a:ea typeface="Helvetica"/>
                <a:cs typeface="Helvetica"/>
                <a:sym typeface="Helvetica"/>
              </a:defRPr>
            </a:lvl1pPr>
          </a:lstStyle>
          <a:p>
            <a:r>
              <a:rPr sz="1641" dirty="0">
                <a:solidFill>
                  <a:srgbClr val="00B0F0"/>
                </a:solidFill>
              </a:rPr>
              <a:t>What are the problems?</a:t>
            </a:r>
          </a:p>
        </p:txBody>
      </p:sp>
      <p:graphicFrame>
        <p:nvGraphicFramePr>
          <p:cNvPr id="398" name="2D Column Chart"/>
          <p:cNvGraphicFramePr/>
          <p:nvPr/>
        </p:nvGraphicFramePr>
        <p:xfrm>
          <a:off x="4170373" y="2319262"/>
          <a:ext cx="1300619" cy="1076477"/>
        </p:xfrm>
        <a:graphic>
          <a:graphicData uri="http://schemas.openxmlformats.org/drawingml/2006/chart">
            <c:chart xmlns:c="http://schemas.openxmlformats.org/drawingml/2006/chart" xmlns:r="http://schemas.openxmlformats.org/officeDocument/2006/relationships" r:id="rId4"/>
          </a:graphicData>
        </a:graphic>
      </p:graphicFrame>
      <p:sp>
        <p:nvSpPr>
          <p:cNvPr id="399" name="colors"/>
          <p:cNvSpPr txBox="1"/>
          <p:nvPr/>
        </p:nvSpPr>
        <p:spPr>
          <a:xfrm>
            <a:off x="4645355" y="3166244"/>
            <a:ext cx="340639" cy="18630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1400"/>
            </a:lvl1pPr>
          </a:lstStyle>
          <a:p>
            <a:r>
              <a:rPr sz="820"/>
              <a:t>colors</a:t>
            </a:r>
          </a:p>
        </p:txBody>
      </p:sp>
      <p:pic>
        <p:nvPicPr>
          <p:cNvPr id="403" name="Connection Line" descr="Connection Line"/>
          <p:cNvPicPr>
            <a:picLocks/>
          </p:cNvPicPr>
          <p:nvPr/>
        </p:nvPicPr>
        <p:blipFill>
          <a:blip r:embed="rId5"/>
          <a:stretch>
            <a:fillRect/>
          </a:stretch>
        </p:blipFill>
        <p:spPr>
          <a:xfrm>
            <a:off x="2764408" y="2413635"/>
            <a:ext cx="1613453" cy="364313"/>
          </a:xfrm>
          <a:prstGeom prst="rect">
            <a:avLst/>
          </a:prstGeom>
        </p:spPr>
      </p:pic>
      <p:pic>
        <p:nvPicPr>
          <p:cNvPr id="405" name="Connection Line" descr="Connection Line"/>
          <p:cNvPicPr>
            <a:picLocks/>
          </p:cNvPicPr>
          <p:nvPr/>
        </p:nvPicPr>
        <p:blipFill>
          <a:blip r:embed="rId6"/>
          <a:stretch>
            <a:fillRect/>
          </a:stretch>
        </p:blipFill>
        <p:spPr>
          <a:xfrm>
            <a:off x="5316814" y="2348814"/>
            <a:ext cx="1320854" cy="490641"/>
          </a:xfrm>
          <a:prstGeom prst="rect">
            <a:avLst/>
          </a:prstGeom>
        </p:spPr>
      </p:pic>
      <p:sp>
        <p:nvSpPr>
          <p:cNvPr id="402" name="Count the colors in the image using a histogram"/>
          <p:cNvSpPr txBox="1"/>
          <p:nvPr/>
        </p:nvSpPr>
        <p:spPr>
          <a:xfrm>
            <a:off x="1240884" y="1539076"/>
            <a:ext cx="4946066"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r>
              <a:t>Count the colors in the image using a histogram</a:t>
            </a:r>
          </a:p>
        </p:txBody>
      </p:sp>
    </p:spTree>
    <p:extLst>
      <p:ext uri="{BB962C8B-B14F-4D97-AF65-F5344CB8AC3E}">
        <p14:creationId xmlns:p14="http://schemas.microsoft.com/office/powerpoint/2010/main" val="218044397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patial histograms"/>
          <p:cNvSpPr txBox="1">
            <a:spLocks noGrp="1"/>
          </p:cNvSpPr>
          <p:nvPr>
            <p:ph type="title"/>
          </p:nvPr>
        </p:nvSpPr>
        <p:spPr>
          <a:prstGeom prst="rect">
            <a:avLst/>
          </a:prstGeom>
        </p:spPr>
        <p:txBody>
          <a:bodyPr/>
          <a:lstStyle/>
          <a:p>
            <a:r>
              <a:t>Spatial histograms</a:t>
            </a:r>
          </a:p>
        </p:txBody>
      </p:sp>
      <p:sp>
        <p:nvSpPr>
          <p:cNvPr id="409" name="What are the problems?"/>
          <p:cNvSpPr txBox="1"/>
          <p:nvPr/>
        </p:nvSpPr>
        <p:spPr>
          <a:xfrm>
            <a:off x="3430666" y="4813514"/>
            <a:ext cx="2302715"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i="1">
                <a:solidFill>
                  <a:schemeClr val="accent1"/>
                </a:solidFill>
                <a:latin typeface="Helvetica"/>
                <a:ea typeface="Helvetica"/>
                <a:cs typeface="Helvetica"/>
                <a:sym typeface="Helvetica"/>
              </a:defRPr>
            </a:lvl1pPr>
          </a:lstStyle>
          <a:p>
            <a:r>
              <a:rPr sz="1641" dirty="0">
                <a:solidFill>
                  <a:srgbClr val="00B0F0"/>
                </a:solidFill>
              </a:rPr>
              <a:t>What are the problems?</a:t>
            </a:r>
          </a:p>
        </p:txBody>
      </p:sp>
      <p:sp>
        <p:nvSpPr>
          <p:cNvPr id="410" name="Compute histograms over spatial ‘cells’"/>
          <p:cNvSpPr txBox="1"/>
          <p:nvPr/>
        </p:nvSpPr>
        <p:spPr>
          <a:xfrm>
            <a:off x="1256392" y="1628373"/>
            <a:ext cx="4061209"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p>
            <a:r>
              <a:t>Compute histograms over spatial ‘cells’</a:t>
            </a:r>
          </a:p>
        </p:txBody>
      </p:sp>
      <p:pic>
        <p:nvPicPr>
          <p:cNvPr id="411" name="Screenshot 2014-02-10 14.49.35.png" descr="Screenshot 2014-02-10 14.49.35.png"/>
          <p:cNvPicPr>
            <a:picLocks noChangeAspect="1"/>
          </p:cNvPicPr>
          <p:nvPr/>
        </p:nvPicPr>
        <p:blipFill>
          <a:blip r:embed="rId2"/>
          <a:stretch>
            <a:fillRect/>
          </a:stretch>
        </p:blipFill>
        <p:spPr>
          <a:xfrm>
            <a:off x="2181099" y="2299395"/>
            <a:ext cx="1116212" cy="1116211"/>
          </a:xfrm>
          <a:prstGeom prst="rect">
            <a:avLst/>
          </a:prstGeom>
          <a:ln w="12700">
            <a:miter lim="400000"/>
          </a:ln>
        </p:spPr>
      </p:pic>
      <p:pic>
        <p:nvPicPr>
          <p:cNvPr id="412" name="Image" descr="Image"/>
          <p:cNvPicPr>
            <a:picLocks noChangeAspect="1"/>
          </p:cNvPicPr>
          <p:nvPr/>
        </p:nvPicPr>
        <p:blipFill>
          <a:blip r:embed="rId3"/>
          <a:stretch>
            <a:fillRect/>
          </a:stretch>
        </p:blipFill>
        <p:spPr>
          <a:xfrm>
            <a:off x="5762625" y="2291953"/>
            <a:ext cx="1131094" cy="1131094"/>
          </a:xfrm>
          <a:prstGeom prst="rect">
            <a:avLst/>
          </a:prstGeom>
          <a:ln w="12700">
            <a:miter lim="400000"/>
          </a:ln>
        </p:spPr>
      </p:pic>
      <p:sp>
        <p:nvSpPr>
          <p:cNvPr id="413" name="Line"/>
          <p:cNvSpPr/>
          <p:nvPr/>
        </p:nvSpPr>
        <p:spPr>
          <a:xfrm>
            <a:off x="2181099" y="2656582"/>
            <a:ext cx="1116212" cy="0"/>
          </a:xfrm>
          <a:prstGeom prst="line">
            <a:avLst/>
          </a:prstGeom>
          <a:ln w="25400">
            <a:solidFill>
              <a:srgbClr val="000000"/>
            </a:solidFill>
            <a:miter lim="400000"/>
          </a:ln>
        </p:spPr>
        <p:txBody>
          <a:bodyPr lIns="29766" tIns="29766" rIns="29766" bIns="29766" anchor="ctr"/>
          <a:lstStyle/>
          <a:p>
            <a:pPr>
              <a:defRPr sz="2400"/>
            </a:pPr>
            <a:endParaRPr sz="1406"/>
          </a:p>
        </p:txBody>
      </p:sp>
      <p:sp>
        <p:nvSpPr>
          <p:cNvPr id="414" name="Line"/>
          <p:cNvSpPr/>
          <p:nvPr/>
        </p:nvSpPr>
        <p:spPr>
          <a:xfrm>
            <a:off x="2181099" y="3043535"/>
            <a:ext cx="1116212" cy="0"/>
          </a:xfrm>
          <a:prstGeom prst="line">
            <a:avLst/>
          </a:prstGeom>
          <a:ln w="25400">
            <a:solidFill>
              <a:srgbClr val="000000"/>
            </a:solidFill>
            <a:miter lim="400000"/>
          </a:ln>
        </p:spPr>
        <p:txBody>
          <a:bodyPr lIns="29766" tIns="29766" rIns="29766" bIns="29766" anchor="ctr"/>
          <a:lstStyle/>
          <a:p>
            <a:pPr>
              <a:defRPr sz="2400"/>
            </a:pPr>
            <a:endParaRPr sz="1406"/>
          </a:p>
        </p:txBody>
      </p:sp>
      <p:sp>
        <p:nvSpPr>
          <p:cNvPr id="415" name="Line"/>
          <p:cNvSpPr/>
          <p:nvPr/>
        </p:nvSpPr>
        <p:spPr>
          <a:xfrm flipV="1">
            <a:off x="2568052" y="2306563"/>
            <a:ext cx="1" cy="1094432"/>
          </a:xfrm>
          <a:prstGeom prst="line">
            <a:avLst/>
          </a:prstGeom>
          <a:ln w="25400">
            <a:solidFill>
              <a:srgbClr val="000000"/>
            </a:solidFill>
            <a:miter lim="400000"/>
          </a:ln>
        </p:spPr>
        <p:txBody>
          <a:bodyPr lIns="29766" tIns="29766" rIns="29766" bIns="29766" anchor="ctr"/>
          <a:lstStyle/>
          <a:p>
            <a:pPr>
              <a:defRPr sz="2400"/>
            </a:pPr>
            <a:endParaRPr sz="1406"/>
          </a:p>
        </p:txBody>
      </p:sp>
      <p:sp>
        <p:nvSpPr>
          <p:cNvPr id="416" name="Line"/>
          <p:cNvSpPr/>
          <p:nvPr/>
        </p:nvSpPr>
        <p:spPr>
          <a:xfrm flipV="1">
            <a:off x="2932681" y="2306563"/>
            <a:ext cx="1" cy="1094432"/>
          </a:xfrm>
          <a:prstGeom prst="line">
            <a:avLst/>
          </a:prstGeom>
          <a:ln w="25400">
            <a:solidFill>
              <a:srgbClr val="000000"/>
            </a:solidFill>
            <a:miter lim="400000"/>
          </a:ln>
        </p:spPr>
        <p:txBody>
          <a:bodyPr lIns="29766" tIns="29766" rIns="29766" bIns="29766" anchor="ctr"/>
          <a:lstStyle/>
          <a:p>
            <a:pPr>
              <a:defRPr sz="2400"/>
            </a:pPr>
            <a:endParaRPr sz="1406"/>
          </a:p>
        </p:txBody>
      </p:sp>
      <p:sp>
        <p:nvSpPr>
          <p:cNvPr id="417" name="Line"/>
          <p:cNvSpPr/>
          <p:nvPr/>
        </p:nvSpPr>
        <p:spPr>
          <a:xfrm>
            <a:off x="5770066" y="2660303"/>
            <a:ext cx="1116211" cy="0"/>
          </a:xfrm>
          <a:prstGeom prst="line">
            <a:avLst/>
          </a:prstGeom>
          <a:ln w="25400">
            <a:solidFill>
              <a:srgbClr val="000000"/>
            </a:solidFill>
            <a:miter lim="400000"/>
          </a:ln>
        </p:spPr>
        <p:txBody>
          <a:bodyPr lIns="29766" tIns="29766" rIns="29766" bIns="29766" anchor="ctr"/>
          <a:lstStyle/>
          <a:p>
            <a:pPr>
              <a:defRPr sz="2400"/>
            </a:pPr>
            <a:endParaRPr sz="1406"/>
          </a:p>
        </p:txBody>
      </p:sp>
      <p:sp>
        <p:nvSpPr>
          <p:cNvPr id="418" name="Line"/>
          <p:cNvSpPr/>
          <p:nvPr/>
        </p:nvSpPr>
        <p:spPr>
          <a:xfrm>
            <a:off x="5770066" y="3047256"/>
            <a:ext cx="1116211" cy="0"/>
          </a:xfrm>
          <a:prstGeom prst="line">
            <a:avLst/>
          </a:prstGeom>
          <a:ln w="25400">
            <a:solidFill>
              <a:srgbClr val="000000"/>
            </a:solidFill>
            <a:miter lim="400000"/>
          </a:ln>
        </p:spPr>
        <p:txBody>
          <a:bodyPr lIns="29766" tIns="29766" rIns="29766" bIns="29766" anchor="ctr"/>
          <a:lstStyle/>
          <a:p>
            <a:pPr>
              <a:defRPr sz="2400"/>
            </a:pPr>
            <a:endParaRPr sz="1406"/>
          </a:p>
        </p:txBody>
      </p:sp>
      <p:sp>
        <p:nvSpPr>
          <p:cNvPr id="419" name="Line"/>
          <p:cNvSpPr/>
          <p:nvPr/>
        </p:nvSpPr>
        <p:spPr>
          <a:xfrm flipV="1">
            <a:off x="6157019" y="2310284"/>
            <a:ext cx="1" cy="1094432"/>
          </a:xfrm>
          <a:prstGeom prst="line">
            <a:avLst/>
          </a:prstGeom>
          <a:ln w="25400">
            <a:solidFill>
              <a:srgbClr val="000000"/>
            </a:solidFill>
            <a:miter lim="400000"/>
          </a:ln>
        </p:spPr>
        <p:txBody>
          <a:bodyPr lIns="29766" tIns="29766" rIns="29766" bIns="29766" anchor="ctr"/>
          <a:lstStyle/>
          <a:p>
            <a:pPr>
              <a:defRPr sz="2400"/>
            </a:pPr>
            <a:endParaRPr sz="1406"/>
          </a:p>
        </p:txBody>
      </p:sp>
      <p:sp>
        <p:nvSpPr>
          <p:cNvPr id="420" name="Line"/>
          <p:cNvSpPr/>
          <p:nvPr/>
        </p:nvSpPr>
        <p:spPr>
          <a:xfrm flipV="1">
            <a:off x="6521648" y="2310284"/>
            <a:ext cx="1" cy="1094432"/>
          </a:xfrm>
          <a:prstGeom prst="line">
            <a:avLst/>
          </a:prstGeom>
          <a:ln w="25400">
            <a:solidFill>
              <a:srgbClr val="000000"/>
            </a:solidFill>
            <a:miter lim="400000"/>
          </a:ln>
        </p:spPr>
        <p:txBody>
          <a:bodyPr lIns="29766" tIns="29766" rIns="29766" bIns="29766" anchor="ctr"/>
          <a:lstStyle/>
          <a:p>
            <a:pPr>
              <a:defRPr sz="2400"/>
            </a:pPr>
            <a:endParaRPr sz="1406"/>
          </a:p>
        </p:txBody>
      </p:sp>
      <p:graphicFrame>
        <p:nvGraphicFramePr>
          <p:cNvPr id="421" name="2D Column Chart"/>
          <p:cNvGraphicFramePr/>
          <p:nvPr/>
        </p:nvGraphicFramePr>
        <p:xfrm>
          <a:off x="4192697" y="2177875"/>
          <a:ext cx="496250" cy="67464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22" name="2D Column Chart"/>
          <p:cNvGraphicFramePr/>
          <p:nvPr/>
        </p:nvGraphicFramePr>
        <p:xfrm>
          <a:off x="4728478" y="2175929"/>
          <a:ext cx="496249" cy="67464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3" name="2D Column Chart"/>
          <p:cNvGraphicFramePr/>
          <p:nvPr/>
        </p:nvGraphicFramePr>
        <p:xfrm>
          <a:off x="3686891" y="2175929"/>
          <a:ext cx="496250" cy="67464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4" name="2D Column Chart"/>
          <p:cNvGraphicFramePr/>
          <p:nvPr/>
        </p:nvGraphicFramePr>
        <p:xfrm>
          <a:off x="3694332" y="2520180"/>
          <a:ext cx="496250" cy="67464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25" name="2D Column Chart"/>
          <p:cNvGraphicFramePr/>
          <p:nvPr/>
        </p:nvGraphicFramePr>
        <p:xfrm>
          <a:off x="4211405" y="2520180"/>
          <a:ext cx="496249" cy="67464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26" name="2D Column Chart"/>
          <p:cNvGraphicFramePr/>
          <p:nvPr/>
        </p:nvGraphicFramePr>
        <p:xfrm>
          <a:off x="4735920" y="2520180"/>
          <a:ext cx="496249" cy="67464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27" name="2D Column Chart"/>
          <p:cNvGraphicFramePr/>
          <p:nvPr/>
        </p:nvGraphicFramePr>
        <p:xfrm>
          <a:off x="3686891" y="2892250"/>
          <a:ext cx="496250" cy="674641"/>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28" name="2D Column Chart"/>
          <p:cNvGraphicFramePr/>
          <p:nvPr/>
        </p:nvGraphicFramePr>
        <p:xfrm>
          <a:off x="4211405" y="2892250"/>
          <a:ext cx="496249" cy="674641"/>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429" name="2D Column Chart"/>
          <p:cNvGraphicFramePr/>
          <p:nvPr/>
        </p:nvGraphicFramePr>
        <p:xfrm>
          <a:off x="4738890" y="2892250"/>
          <a:ext cx="496250" cy="674641"/>
        </p:xfrm>
        <a:graphic>
          <a:graphicData uri="http://schemas.openxmlformats.org/drawingml/2006/chart">
            <c:chart xmlns:c="http://schemas.openxmlformats.org/drawingml/2006/chart" xmlns:r="http://schemas.openxmlformats.org/officeDocument/2006/relationships" r:id="rId12"/>
          </a:graphicData>
        </a:graphic>
      </p:graphicFrame>
      <p:sp>
        <p:nvSpPr>
          <p:cNvPr id="430" name="Retains rough spatial layout"/>
          <p:cNvSpPr txBox="1"/>
          <p:nvPr/>
        </p:nvSpPr>
        <p:spPr>
          <a:xfrm>
            <a:off x="4586182" y="3664478"/>
            <a:ext cx="2907047"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lgn="r"/>
          </a:lstStyle>
          <a:p>
            <a:r>
              <a:t>Retains rough spatial layout</a:t>
            </a:r>
          </a:p>
        </p:txBody>
      </p:sp>
      <p:sp>
        <p:nvSpPr>
          <p:cNvPr id="431" name="Some invariance to deformations"/>
          <p:cNvSpPr txBox="1"/>
          <p:nvPr/>
        </p:nvSpPr>
        <p:spPr>
          <a:xfrm>
            <a:off x="4058194" y="4021666"/>
            <a:ext cx="3432832" cy="337112"/>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lgn="r"/>
          </a:lstStyle>
          <a:p>
            <a:r>
              <a:t>Some invariance to deformations</a:t>
            </a:r>
          </a:p>
        </p:txBody>
      </p:sp>
    </p:spTree>
    <p:extLst>
      <p:ext uri="{BB962C8B-B14F-4D97-AF65-F5344CB8AC3E}">
        <p14:creationId xmlns:p14="http://schemas.microsoft.com/office/powerpoint/2010/main" val="27217812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6"/>
          <p:cNvSpPr>
            <a:spLocks noGrp="1" noChangeArrowheads="1"/>
          </p:cNvSpPr>
          <p:nvPr>
            <p:ph type="sldNum" sz="quarter" idx="4294967295"/>
          </p:nvPr>
        </p:nvSpPr>
        <p:spPr>
          <a:xfrm>
            <a:off x="6553200" y="5397503"/>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BAC6B45-8206-4598-9C65-2FDB70106D19}" type="slidenum">
              <a:rPr lang="en-US" sz="1400"/>
              <a:pPr eaLnBrk="1" hangingPunct="1"/>
              <a:t>5</a:t>
            </a:fld>
            <a:endParaRPr lang="en-US" sz="1400"/>
          </a:p>
        </p:txBody>
      </p:sp>
      <p:sp>
        <p:nvSpPr>
          <p:cNvPr id="1547266"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4000">
                <a:ea typeface="+mj-ea"/>
              </a:rPr>
              <a:t>Automatic Scale Selection</a:t>
            </a:r>
            <a:endParaRPr lang="de-CH" sz="4000">
              <a:ea typeface="+mj-ea"/>
            </a:endParaRPr>
          </a:p>
        </p:txBody>
      </p:sp>
      <p:sp>
        <p:nvSpPr>
          <p:cNvPr id="1547267" name="Content Placeholder 2"/>
          <p:cNvSpPr>
            <a:spLocks noGrp="1"/>
          </p:cNvSpPr>
          <p:nvPr>
            <p:ph idx="4294967295"/>
          </p:nvPr>
        </p:nvSpPr>
        <p:spPr>
          <a:xfrm>
            <a:off x="457200" y="825500"/>
            <a:ext cx="8458200" cy="42796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2400">
                <a:ea typeface="+mn-ea"/>
              </a:rPr>
              <a:t>Function responses for increasing scale (scale signature) </a:t>
            </a:r>
            <a:endParaRPr lang="de-CH" sz="2400">
              <a:ea typeface="+mn-ea"/>
            </a:endParaRPr>
          </a:p>
        </p:txBody>
      </p:sp>
      <p:sp>
        <p:nvSpPr>
          <p:cNvPr id="10247" name="Footer Placeholder 4"/>
          <p:cNvSpPr txBox="1">
            <a:spLocks noGrp="1"/>
          </p:cNvSpPr>
          <p:nvPr/>
        </p:nvSpPr>
        <p:spPr>
          <a:xfrm>
            <a:off x="3124200" y="5296963"/>
            <a:ext cx="2895600" cy="304271"/>
          </a:xfrm>
          <a:prstGeom prst="rect">
            <a:avLst/>
          </a:prstGeom>
          <a:noFill/>
        </p:spPr>
        <p:txBody>
          <a:bodyPr anchor="ctr"/>
          <a:lstStyle/>
          <a:p>
            <a:pPr algn="ctr" fontAlgn="auto">
              <a:spcBef>
                <a:spcPts val="0"/>
              </a:spcBef>
              <a:spcAft>
                <a:spcPts val="0"/>
              </a:spcAft>
              <a:defRPr/>
            </a:pPr>
            <a:r>
              <a:rPr lang="de-DE" sz="1200">
                <a:solidFill>
                  <a:schemeClr val="tx1">
                    <a:tint val="75000"/>
                  </a:schemeClr>
                </a:solidFill>
                <a:latin typeface="+mn-lt"/>
                <a:ea typeface="+mn-ea"/>
              </a:rPr>
              <a:t>K. Grauman, B. Leibe</a:t>
            </a:r>
          </a:p>
        </p:txBody>
      </p:sp>
      <p:graphicFrame>
        <p:nvGraphicFramePr>
          <p:cNvPr id="66565" name="Object 5"/>
          <p:cNvGraphicFramePr>
            <a:graphicFrameLocks noChangeAspect="1"/>
          </p:cNvGraphicFramePr>
          <p:nvPr/>
        </p:nvGraphicFramePr>
        <p:xfrm>
          <a:off x="2093922" y="5172609"/>
          <a:ext cx="1038225" cy="231511"/>
        </p:xfrm>
        <a:graphic>
          <a:graphicData uri="http://schemas.openxmlformats.org/presentationml/2006/ole">
            <mc:AlternateContent xmlns:mc="http://schemas.openxmlformats.org/markup-compatibility/2006">
              <mc:Choice xmlns:v="urn:schemas-microsoft-com:vml" Requires="v">
                <p:oleObj spid="_x0000_s116762" name="Equation" r:id="rId4" imgW="901309" imgH="241195" progId="Equation.3">
                  <p:embed/>
                </p:oleObj>
              </mc:Choice>
              <mc:Fallback>
                <p:oleObj name="Equation" r:id="rId4" imgW="901309"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22" y="5172609"/>
                        <a:ext cx="1038225" cy="231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6656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4934" y="3926417"/>
            <a:ext cx="2619375"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66567"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988" y="1473729"/>
            <a:ext cx="3313112" cy="22079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568"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5747" y="1504157"/>
            <a:ext cx="261937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569" name="Rectangle 8"/>
          <p:cNvSpPr>
            <a:spLocks noChangeArrowheads="1"/>
          </p:cNvSpPr>
          <p:nvPr/>
        </p:nvSpPr>
        <p:spPr bwMode="auto">
          <a:xfrm>
            <a:off x="1906588" y="2014804"/>
            <a:ext cx="144462" cy="119063"/>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grpSp>
        <p:nvGrpSpPr>
          <p:cNvPr id="66570" name="Group 9"/>
          <p:cNvGrpSpPr>
            <a:grpSpLocks/>
          </p:cNvGrpSpPr>
          <p:nvPr/>
        </p:nvGrpSpPr>
        <p:grpSpPr bwMode="auto">
          <a:xfrm>
            <a:off x="5821372" y="1841500"/>
            <a:ext cx="73025" cy="60854"/>
            <a:chOff x="1292" y="2205"/>
            <a:chExt cx="46" cy="46"/>
          </a:xfrm>
        </p:grpSpPr>
        <p:sp>
          <p:nvSpPr>
            <p:cNvPr id="66583" name="Line 10"/>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66584" name="Line 11"/>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grpSp>
        <p:nvGrpSpPr>
          <p:cNvPr id="66571" name="Group 12"/>
          <p:cNvGrpSpPr>
            <a:grpSpLocks/>
          </p:cNvGrpSpPr>
          <p:nvPr/>
        </p:nvGrpSpPr>
        <p:grpSpPr bwMode="auto">
          <a:xfrm>
            <a:off x="1943102" y="2043907"/>
            <a:ext cx="73025" cy="60854"/>
            <a:chOff x="1292" y="2205"/>
            <a:chExt cx="46" cy="46"/>
          </a:xfrm>
        </p:grpSpPr>
        <p:sp>
          <p:nvSpPr>
            <p:cNvPr id="66581" name="Line 13"/>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66582" name="Line 14"/>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pic>
        <p:nvPicPr>
          <p:cNvPr id="66572"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7659" y="3903928"/>
            <a:ext cx="2562225"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sp>
        <p:nvSpPr>
          <p:cNvPr id="66573" name="Rectangle 20"/>
          <p:cNvSpPr>
            <a:spLocks noChangeArrowheads="1"/>
          </p:cNvSpPr>
          <p:nvPr/>
        </p:nvSpPr>
        <p:spPr bwMode="auto">
          <a:xfrm>
            <a:off x="5472113" y="3964782"/>
            <a:ext cx="2303462" cy="930010"/>
          </a:xfrm>
          <a:prstGeom prst="rect">
            <a:avLst/>
          </a:prstGeom>
          <a:solidFill>
            <a:schemeClr val="tx1"/>
          </a:solidFill>
          <a:ln>
            <a:noFill/>
          </a:ln>
          <a:extLs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graphicFrame>
        <p:nvGraphicFramePr>
          <p:cNvPr id="66574" name="Object 18"/>
          <p:cNvGraphicFramePr>
            <a:graphicFrameLocks noChangeAspect="1"/>
          </p:cNvGraphicFramePr>
          <p:nvPr/>
        </p:nvGraphicFramePr>
        <p:xfrm>
          <a:off x="5953125" y="5127625"/>
          <a:ext cx="1301750" cy="279136"/>
        </p:xfrm>
        <a:graphic>
          <a:graphicData uri="http://schemas.openxmlformats.org/presentationml/2006/ole">
            <mc:AlternateContent xmlns:mc="http://schemas.openxmlformats.org/markup-compatibility/2006">
              <mc:Choice xmlns:v="urn:schemas-microsoft-com:vml" Requires="v">
                <p:oleObj spid="_x0000_s116763" name="Equation" r:id="rId10" imgW="939392" imgH="241195" progId="Equation.3">
                  <p:embed/>
                </p:oleObj>
              </mc:Choice>
              <mc:Fallback>
                <p:oleObj name="Equation" r:id="rId10" imgW="939392"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3125" y="5127625"/>
                        <a:ext cx="1301750" cy="279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6575" name="Rectangle 22"/>
          <p:cNvSpPr>
            <a:spLocks noChangeArrowheads="1"/>
          </p:cNvSpPr>
          <p:nvPr/>
        </p:nvSpPr>
        <p:spPr bwMode="auto">
          <a:xfrm>
            <a:off x="1511300" y="3972721"/>
            <a:ext cx="2305050" cy="959114"/>
          </a:xfrm>
          <a:prstGeom prst="rect">
            <a:avLst/>
          </a:prstGeom>
          <a:solidFill>
            <a:schemeClr val="tx1"/>
          </a:solidFill>
          <a:ln>
            <a:noFill/>
          </a:ln>
          <a:extLs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66576" name="Line 16"/>
          <p:cNvSpPr>
            <a:spLocks noChangeShapeType="1"/>
          </p:cNvSpPr>
          <p:nvPr/>
        </p:nvSpPr>
        <p:spPr bwMode="auto">
          <a:xfrm flipH="1">
            <a:off x="1584325" y="2193398"/>
            <a:ext cx="395288" cy="1920875"/>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6577" name="Rectangle 24"/>
          <p:cNvSpPr>
            <a:spLocks noChangeArrowheads="1"/>
          </p:cNvSpPr>
          <p:nvPr/>
        </p:nvSpPr>
        <p:spPr bwMode="auto">
          <a:xfrm>
            <a:off x="5786438" y="1812399"/>
            <a:ext cx="144462" cy="119063"/>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66578" name="Line 25"/>
          <p:cNvSpPr>
            <a:spLocks noChangeShapeType="1"/>
          </p:cNvSpPr>
          <p:nvPr/>
        </p:nvSpPr>
        <p:spPr bwMode="auto">
          <a:xfrm flipH="1">
            <a:off x="5543555" y="1953949"/>
            <a:ext cx="360363" cy="2700073"/>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6579" name="Oval 26"/>
          <p:cNvSpPr>
            <a:spLocks noChangeArrowheads="1"/>
          </p:cNvSpPr>
          <p:nvPr/>
        </p:nvSpPr>
        <p:spPr bwMode="auto">
          <a:xfrm>
            <a:off x="1511306" y="4263762"/>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66580" name="Oval 27"/>
          <p:cNvSpPr>
            <a:spLocks noChangeArrowheads="1"/>
          </p:cNvSpPr>
          <p:nvPr/>
        </p:nvSpPr>
        <p:spPr bwMode="auto">
          <a:xfrm>
            <a:off x="5543559" y="4714875"/>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Tree>
    <p:extLst>
      <p:ext uri="{BB962C8B-B14F-4D97-AF65-F5344CB8AC3E}">
        <p14:creationId xmlns:p14="http://schemas.microsoft.com/office/powerpoint/2010/main" val="1549954980"/>
      </p:ext>
    </p:extLst>
  </p:cSld>
  <p:clrMapOvr>
    <a:masterClrMapping/>
  </p:clrMapOvr>
  <p:transition spd="slow" advTm="2414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FF"/>
                </a:solidFill>
              </a:rPr>
              <a:t>S</a:t>
            </a:r>
            <a:r>
              <a:rPr lang="en-US" dirty="0"/>
              <a:t>cale </a:t>
            </a:r>
            <a:r>
              <a:rPr lang="en-US" dirty="0">
                <a:solidFill>
                  <a:srgbClr val="0066FF"/>
                </a:solidFill>
              </a:rPr>
              <a:t>I</a:t>
            </a:r>
            <a:r>
              <a:rPr lang="en-US" dirty="0"/>
              <a:t>nvariant </a:t>
            </a:r>
            <a:r>
              <a:rPr lang="en-US" dirty="0">
                <a:solidFill>
                  <a:srgbClr val="0066FF"/>
                </a:solidFill>
              </a:rPr>
              <a:t>F</a:t>
            </a:r>
            <a:r>
              <a:rPr lang="en-US" dirty="0"/>
              <a:t>eature </a:t>
            </a:r>
            <a:r>
              <a:rPr lang="en-US" dirty="0">
                <a:solidFill>
                  <a:srgbClr val="0066FF"/>
                </a:solidFill>
              </a:rPr>
              <a:t>T</a:t>
            </a:r>
            <a:r>
              <a:rPr lang="en-US" dirty="0"/>
              <a:t>ransform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22" y="1409700"/>
            <a:ext cx="8568156" cy="1750483"/>
          </a:xfrm>
          <a:prstGeom prst="rect">
            <a:avLst/>
          </a:prstGeom>
        </p:spPr>
      </p:pic>
    </p:spTree>
    <p:extLst>
      <p:ext uri="{BB962C8B-B14F-4D97-AF65-F5344CB8AC3E}">
        <p14:creationId xmlns:p14="http://schemas.microsoft.com/office/powerpoint/2010/main" val="167008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1002C618-D61E-4800-B7A5-846B0E8B2151}" type="slidenum">
              <a:rPr lang="en-US" sz="1167">
                <a:solidFill>
                  <a:srgbClr val="000000"/>
                </a:solidFill>
              </a:rPr>
              <a:pPr eaLnBrk="1" hangingPunct="1"/>
              <a:t>51</a:t>
            </a:fld>
            <a:endParaRPr lang="en-US" sz="1167">
              <a:solidFill>
                <a:srgbClr val="000000"/>
              </a:solidFill>
            </a:endParaRPr>
          </a:p>
        </p:txBody>
      </p:sp>
      <p:sp>
        <p:nvSpPr>
          <p:cNvPr id="124930" name="Rectangle 4"/>
          <p:cNvSpPr txBox="1">
            <a:spLocks noChangeArrowheads="1"/>
          </p:cNvSpPr>
          <p:nvPr>
            <p:custDataLst>
              <p:tags r:id="rId1"/>
            </p:custDataLst>
          </p:nvPr>
        </p:nvSpPr>
        <p:spPr bwMode="auto">
          <a:xfrm>
            <a:off x="457200" y="762000"/>
            <a:ext cx="8458200" cy="438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spcBef>
                <a:spcPct val="20000"/>
              </a:spcBef>
            </a:pPr>
            <a:r>
              <a:rPr lang="en-US" dirty="0">
                <a:solidFill>
                  <a:srgbClr val="000000"/>
                </a:solidFill>
              </a:rPr>
              <a:t>Basic idea:</a:t>
            </a:r>
          </a:p>
          <a:p>
            <a:pPr lvl="1" defTabSz="761970">
              <a:spcBef>
                <a:spcPct val="20000"/>
              </a:spcBef>
              <a:buFontTx/>
              <a:buChar char="•"/>
            </a:pPr>
            <a:r>
              <a:rPr lang="en-US" sz="2000" dirty="0">
                <a:solidFill>
                  <a:srgbClr val="000000"/>
                </a:solidFill>
              </a:rPr>
              <a:t>Take 16x16 square window around detected feature</a:t>
            </a:r>
          </a:p>
          <a:p>
            <a:pPr lvl="1" defTabSz="761970">
              <a:spcBef>
                <a:spcPct val="20000"/>
              </a:spcBef>
              <a:buFontTx/>
              <a:buChar char="•"/>
            </a:pPr>
            <a:r>
              <a:rPr lang="en-US" sz="2000" dirty="0">
                <a:solidFill>
                  <a:srgbClr val="000000"/>
                </a:solidFill>
              </a:rPr>
              <a:t>Compute gradient orientation for each pixel</a:t>
            </a:r>
          </a:p>
          <a:p>
            <a:pPr lvl="1" defTabSz="761970">
              <a:spcBef>
                <a:spcPct val="20000"/>
              </a:spcBef>
              <a:buFontTx/>
              <a:buChar char="•"/>
            </a:pPr>
            <a:r>
              <a:rPr lang="en-US" sz="2000" dirty="0">
                <a:solidFill>
                  <a:srgbClr val="000000"/>
                </a:solidFill>
              </a:rPr>
              <a:t>Create histogram over edge orientations weighted by magnitude</a:t>
            </a:r>
          </a:p>
        </p:txBody>
      </p:sp>
      <p:sp>
        <p:nvSpPr>
          <p:cNvPr id="1588227" name="Rectangle 2"/>
          <p:cNvSpPr>
            <a:spLocks noGrp="1" noChangeArrowheads="1"/>
          </p:cNvSpPr>
          <p:nvPr>
            <p:ph type="title" idx="4294967295"/>
            <p:custDataLst>
              <p:tags r:id="rId2"/>
            </p:custDataLst>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dirty="0">
                <a:solidFill>
                  <a:srgbClr val="0066FF"/>
                </a:solidFill>
                <a:ea typeface="+mj-ea"/>
              </a:rPr>
              <a:t>S</a:t>
            </a:r>
            <a:r>
              <a:rPr lang="en-US" dirty="0">
                <a:ea typeface="+mj-ea"/>
              </a:rPr>
              <a:t>cale </a:t>
            </a:r>
            <a:r>
              <a:rPr lang="en-US" dirty="0">
                <a:solidFill>
                  <a:srgbClr val="0066FF"/>
                </a:solidFill>
                <a:ea typeface="+mj-ea"/>
              </a:rPr>
              <a:t>I</a:t>
            </a:r>
            <a:r>
              <a:rPr lang="en-US" dirty="0">
                <a:ea typeface="+mj-ea"/>
              </a:rPr>
              <a:t>nvariant </a:t>
            </a:r>
            <a:r>
              <a:rPr lang="en-US" dirty="0">
                <a:solidFill>
                  <a:srgbClr val="0066FF"/>
                </a:solidFill>
                <a:ea typeface="+mj-ea"/>
              </a:rPr>
              <a:t>F</a:t>
            </a:r>
            <a:r>
              <a:rPr lang="en-US" dirty="0">
                <a:ea typeface="+mj-ea"/>
              </a:rPr>
              <a:t>eature </a:t>
            </a:r>
            <a:r>
              <a:rPr lang="en-US" dirty="0">
                <a:solidFill>
                  <a:srgbClr val="0066FF"/>
                </a:solidFill>
                <a:ea typeface="+mj-ea"/>
              </a:rPr>
              <a:t>T</a:t>
            </a:r>
            <a:r>
              <a:rPr lang="en-US" dirty="0">
                <a:ea typeface="+mj-ea"/>
              </a:rPr>
              <a:t>ransform</a:t>
            </a:r>
          </a:p>
        </p:txBody>
      </p:sp>
      <p:sp>
        <p:nvSpPr>
          <p:cNvPr id="124932" name="Rectangle 14"/>
          <p:cNvSpPr>
            <a:spLocks noChangeArrowheads="1"/>
          </p:cNvSpPr>
          <p:nvPr>
            <p:custDataLst>
              <p:tags r:id="rId3"/>
            </p:custDataLst>
          </p:nvPr>
        </p:nvSpPr>
        <p:spPr bwMode="auto">
          <a:xfrm>
            <a:off x="2894544" y="5343261"/>
            <a:ext cx="310854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lang="en-US" sz="1500">
                <a:solidFill>
                  <a:srgbClr val="000000"/>
                </a:solidFill>
              </a:rPr>
              <a:t>Adapted from slide by David Lowe</a:t>
            </a:r>
          </a:p>
        </p:txBody>
      </p:sp>
      <p:pic>
        <p:nvPicPr>
          <p:cNvPr id="124933" name="Picture 4" descr="descrip"/>
          <p:cNvPicPr>
            <a:picLocks noChangeAspect="1" noChangeArrowheads="1"/>
          </p:cNvPicPr>
          <p:nvPr>
            <p:custDataLst>
              <p:tags r:id="rId4"/>
            </p:custDataLst>
          </p:nvPr>
        </p:nvPicPr>
        <p:blipFill>
          <a:blip r:embed="rId31">
            <a:extLst>
              <a:ext uri="{28A0092B-C50C-407E-A947-70E740481C1C}">
                <a14:useLocalDpi xmlns:a14="http://schemas.microsoft.com/office/drawing/2010/main" val="0"/>
              </a:ext>
            </a:extLst>
          </a:blip>
          <a:srcRect/>
          <a:stretch>
            <a:fillRect/>
          </a:stretch>
        </p:blipFill>
        <p:spPr bwMode="auto">
          <a:xfrm>
            <a:off x="2073013" y="2413001"/>
            <a:ext cx="5483489" cy="2610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4934" name="Rectangle 11"/>
          <p:cNvSpPr>
            <a:spLocks noChangeArrowheads="1"/>
          </p:cNvSpPr>
          <p:nvPr>
            <p:custDataLst>
              <p:tags r:id="rId5"/>
            </p:custDataLst>
          </p:nvPr>
        </p:nvSpPr>
        <p:spPr bwMode="auto">
          <a:xfrm>
            <a:off x="5397500" y="2413001"/>
            <a:ext cx="2159000" cy="261011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grpSp>
        <p:nvGrpSpPr>
          <p:cNvPr id="124935" name="Group 26"/>
          <p:cNvGrpSpPr>
            <a:grpSpLocks/>
          </p:cNvGrpSpPr>
          <p:nvPr>
            <p:custDataLst>
              <p:tags r:id="rId6"/>
            </p:custDataLst>
          </p:nvPr>
        </p:nvGrpSpPr>
        <p:grpSpPr bwMode="auto">
          <a:xfrm>
            <a:off x="5524500" y="2540001"/>
            <a:ext cx="1968500" cy="1098610"/>
            <a:chOff x="5715000" y="4343400"/>
            <a:chExt cx="2362200" cy="1318030"/>
          </a:xfrm>
        </p:grpSpPr>
        <p:cxnSp>
          <p:nvCxnSpPr>
            <p:cNvPr id="124947" name="Straight Arrow Connector 13"/>
            <p:cNvCxnSpPr>
              <a:cxnSpLocks noChangeShapeType="1"/>
            </p:cNvCxnSpPr>
            <p:nvPr>
              <p:custDataLst>
                <p:tags r:id="rId18"/>
              </p:custDataLst>
            </p:nvPr>
          </p:nvCxnSpPr>
          <p:spPr bwMode="auto">
            <a:xfrm>
              <a:off x="5791200" y="5256212"/>
              <a:ext cx="2133600"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24948" name="Rectangle 20"/>
            <p:cNvSpPr>
              <a:spLocks noChangeArrowheads="1"/>
            </p:cNvSpPr>
            <p:nvPr>
              <p:custDataLst>
                <p:tags r:id="rId19"/>
              </p:custDataLst>
            </p:nvPr>
          </p:nvSpPr>
          <p:spPr bwMode="auto">
            <a:xfrm>
              <a:off x="5791200" y="4343400"/>
              <a:ext cx="228600" cy="912812"/>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4949" name="Rectangle 15"/>
            <p:cNvSpPr>
              <a:spLocks noChangeArrowheads="1"/>
            </p:cNvSpPr>
            <p:nvPr>
              <p:custDataLst>
                <p:tags r:id="rId20"/>
              </p:custDataLst>
            </p:nvPr>
          </p:nvSpPr>
          <p:spPr bwMode="auto">
            <a:xfrm>
              <a:off x="6019800" y="4800600"/>
              <a:ext cx="228600" cy="455612"/>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4950" name="Rectangle 16"/>
            <p:cNvSpPr>
              <a:spLocks noChangeArrowheads="1"/>
            </p:cNvSpPr>
            <p:nvPr>
              <p:custDataLst>
                <p:tags r:id="rId21"/>
              </p:custDataLst>
            </p:nvPr>
          </p:nvSpPr>
          <p:spPr bwMode="auto">
            <a:xfrm>
              <a:off x="6248400" y="4953000"/>
              <a:ext cx="228600" cy="303212"/>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4951" name="Rectangle 17"/>
            <p:cNvSpPr>
              <a:spLocks noChangeArrowheads="1"/>
            </p:cNvSpPr>
            <p:nvPr>
              <p:custDataLst>
                <p:tags r:id="rId22"/>
              </p:custDataLst>
            </p:nvPr>
          </p:nvSpPr>
          <p:spPr bwMode="auto">
            <a:xfrm>
              <a:off x="6477000" y="5177134"/>
              <a:ext cx="228600" cy="79077"/>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4952" name="Rectangle 18"/>
            <p:cNvSpPr>
              <a:spLocks noChangeArrowheads="1"/>
            </p:cNvSpPr>
            <p:nvPr>
              <p:custDataLst>
                <p:tags r:id="rId23"/>
              </p:custDataLst>
            </p:nvPr>
          </p:nvSpPr>
          <p:spPr bwMode="auto">
            <a:xfrm>
              <a:off x="6705600" y="4953000"/>
              <a:ext cx="228600" cy="303212"/>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4953" name="Rectangle 19"/>
            <p:cNvSpPr>
              <a:spLocks noChangeArrowheads="1"/>
            </p:cNvSpPr>
            <p:nvPr>
              <p:custDataLst>
                <p:tags r:id="rId24"/>
              </p:custDataLst>
            </p:nvPr>
          </p:nvSpPr>
          <p:spPr bwMode="auto">
            <a:xfrm>
              <a:off x="6934200" y="5177134"/>
              <a:ext cx="228600" cy="79078"/>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4954" name="Rectangle 20"/>
            <p:cNvSpPr>
              <a:spLocks noChangeArrowheads="1"/>
            </p:cNvSpPr>
            <p:nvPr>
              <p:custDataLst>
                <p:tags r:id="rId25"/>
              </p:custDataLst>
            </p:nvPr>
          </p:nvSpPr>
          <p:spPr bwMode="auto">
            <a:xfrm>
              <a:off x="7162800" y="4953000"/>
              <a:ext cx="228600" cy="303212"/>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4955" name="Rectangle 21"/>
            <p:cNvSpPr>
              <a:spLocks noChangeArrowheads="1"/>
            </p:cNvSpPr>
            <p:nvPr>
              <p:custDataLst>
                <p:tags r:id="rId26"/>
              </p:custDataLst>
            </p:nvPr>
          </p:nvSpPr>
          <p:spPr bwMode="auto">
            <a:xfrm>
              <a:off x="7391400" y="4953000"/>
              <a:ext cx="228600" cy="304800"/>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4956" name="TextBox 23"/>
            <p:cNvSpPr txBox="1">
              <a:spLocks noChangeArrowheads="1"/>
            </p:cNvSpPr>
            <p:nvPr>
              <p:custDataLst>
                <p:tags r:id="rId27"/>
              </p:custDataLst>
            </p:nvPr>
          </p:nvSpPr>
          <p:spPr bwMode="auto">
            <a:xfrm>
              <a:off x="5715000" y="5181408"/>
              <a:ext cx="457200" cy="480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lang="en-US" sz="2000" b="1">
                  <a:solidFill>
                    <a:srgbClr val="000000"/>
                  </a:solidFill>
                </a:rPr>
                <a:t>0</a:t>
              </a:r>
            </a:p>
          </p:txBody>
        </p:sp>
        <p:sp>
          <p:nvSpPr>
            <p:cNvPr id="124957" name="TextBox 24"/>
            <p:cNvSpPr txBox="1">
              <a:spLocks noChangeArrowheads="1"/>
            </p:cNvSpPr>
            <p:nvPr>
              <p:custDataLst>
                <p:tags r:id="rId28"/>
              </p:custDataLst>
            </p:nvPr>
          </p:nvSpPr>
          <p:spPr bwMode="auto">
            <a:xfrm>
              <a:off x="7239000" y="5176647"/>
              <a:ext cx="838200" cy="480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lang="en-US" sz="2000" b="1">
                  <a:solidFill>
                    <a:srgbClr val="000000"/>
                  </a:solidFill>
                  <a:sym typeface="Symbol" panose="05050102010706020507" pitchFamily="18" charset="2"/>
                </a:rPr>
                <a:t>2</a:t>
              </a:r>
              <a:r>
                <a:rPr lang="el-GR" sz="2000" b="1">
                  <a:solidFill>
                    <a:srgbClr val="000000"/>
                  </a:solidFill>
                  <a:sym typeface="Symbol" panose="05050102010706020507" pitchFamily="18" charset="2"/>
                </a:rPr>
                <a:t></a:t>
              </a:r>
              <a:endParaRPr lang="en-US" sz="2000" b="1">
                <a:solidFill>
                  <a:srgbClr val="000000"/>
                </a:solidFill>
              </a:endParaRPr>
            </a:p>
          </p:txBody>
        </p:sp>
      </p:grpSp>
      <p:sp>
        <p:nvSpPr>
          <p:cNvPr id="124936" name="Rectangle 8"/>
          <p:cNvSpPr>
            <a:spLocks noChangeArrowheads="1"/>
          </p:cNvSpPr>
          <p:nvPr>
            <p:custDataLst>
              <p:tags r:id="rId7"/>
            </p:custDataLst>
          </p:nvPr>
        </p:nvSpPr>
        <p:spPr bwMode="auto">
          <a:xfrm>
            <a:off x="5696480" y="3565261"/>
            <a:ext cx="1556836"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lang="en-US" sz="1500">
                <a:solidFill>
                  <a:srgbClr val="000000"/>
                </a:solidFill>
              </a:rPr>
              <a:t>angle histogram</a:t>
            </a:r>
          </a:p>
        </p:txBody>
      </p:sp>
      <p:grpSp>
        <p:nvGrpSpPr>
          <p:cNvPr id="124937" name="Group 46"/>
          <p:cNvGrpSpPr>
            <a:grpSpLocks/>
          </p:cNvGrpSpPr>
          <p:nvPr>
            <p:custDataLst>
              <p:tags r:id="rId8"/>
            </p:custDataLst>
          </p:nvPr>
        </p:nvGrpSpPr>
        <p:grpSpPr bwMode="auto">
          <a:xfrm>
            <a:off x="6032500" y="4127500"/>
            <a:ext cx="1016000" cy="635000"/>
            <a:chOff x="6324600" y="4953000"/>
            <a:chExt cx="1219200" cy="762000"/>
          </a:xfrm>
        </p:grpSpPr>
        <p:cxnSp>
          <p:nvCxnSpPr>
            <p:cNvPr id="124938" name="Straight Arrow Connector 31"/>
            <p:cNvCxnSpPr>
              <a:cxnSpLocks noChangeShapeType="1"/>
            </p:cNvCxnSpPr>
            <p:nvPr>
              <p:custDataLst>
                <p:tags r:id="rId9"/>
              </p:custDataLst>
            </p:nvPr>
          </p:nvCxnSpPr>
          <p:spPr bwMode="auto">
            <a:xfrm>
              <a:off x="6705600" y="5334000"/>
              <a:ext cx="838200" cy="1588"/>
            </a:xfrm>
            <a:prstGeom prst="straightConnector1">
              <a:avLst/>
            </a:prstGeom>
            <a:noFill/>
            <a:ln w="28575">
              <a:solidFill>
                <a:srgbClr val="002060"/>
              </a:solidFill>
              <a:round/>
              <a:headEnd/>
              <a:tailEnd type="arrow" w="med" len="med"/>
            </a:ln>
            <a:extLst>
              <a:ext uri="{909E8E84-426E-40dd-AFC4-6F175D3DCCD1}">
                <a14:hiddenFill xmlns:a14="http://schemas.microsoft.com/office/drawing/2010/main" xmlns="">
                  <a:noFill/>
                </a14:hiddenFill>
              </a:ext>
            </a:extLst>
          </p:spPr>
        </p:cxnSp>
        <p:cxnSp>
          <p:nvCxnSpPr>
            <p:cNvPr id="124939" name="Straight Arrow Connector 33"/>
            <p:cNvCxnSpPr>
              <a:cxnSpLocks noChangeShapeType="1"/>
            </p:cNvCxnSpPr>
            <p:nvPr>
              <p:custDataLst>
                <p:tags r:id="rId10"/>
              </p:custDataLst>
            </p:nvPr>
          </p:nvCxnSpPr>
          <p:spPr bwMode="auto">
            <a:xfrm rot="5400000" flipH="1" flipV="1">
              <a:off x="6705600" y="4953000"/>
              <a:ext cx="381000" cy="381000"/>
            </a:xfrm>
            <a:prstGeom prst="straightConnector1">
              <a:avLst/>
            </a:prstGeom>
            <a:noFill/>
            <a:ln w="28575">
              <a:solidFill>
                <a:srgbClr val="002060"/>
              </a:solidFill>
              <a:round/>
              <a:headEnd/>
              <a:tailEnd type="arrow" w="med" len="med"/>
            </a:ln>
            <a:extLst>
              <a:ext uri="{909E8E84-426E-40dd-AFC4-6F175D3DCCD1}">
                <a14:hiddenFill xmlns:a14="http://schemas.microsoft.com/office/drawing/2010/main" xmlns="">
                  <a:noFill/>
                </a14:hiddenFill>
              </a:ext>
            </a:extLst>
          </p:spPr>
        </p:cxnSp>
        <p:cxnSp>
          <p:nvCxnSpPr>
            <p:cNvPr id="124940" name="Straight Arrow Connector 35"/>
            <p:cNvCxnSpPr>
              <a:cxnSpLocks noChangeShapeType="1"/>
            </p:cNvCxnSpPr>
            <p:nvPr>
              <p:custDataLst>
                <p:tags r:id="rId11"/>
              </p:custDataLst>
            </p:nvPr>
          </p:nvCxnSpPr>
          <p:spPr bwMode="auto">
            <a:xfrm rot="5400000" flipH="1" flipV="1">
              <a:off x="6514306" y="5144294"/>
              <a:ext cx="382588" cy="1588"/>
            </a:xfrm>
            <a:prstGeom prst="straightConnector1">
              <a:avLst/>
            </a:prstGeom>
            <a:noFill/>
            <a:ln w="28575">
              <a:solidFill>
                <a:srgbClr val="002060"/>
              </a:solidFill>
              <a:round/>
              <a:headEnd/>
              <a:tailEnd type="arrow" w="med" len="med"/>
            </a:ln>
            <a:extLst>
              <a:ext uri="{909E8E84-426E-40dd-AFC4-6F175D3DCCD1}">
                <a14:hiddenFill xmlns:a14="http://schemas.microsoft.com/office/drawing/2010/main" xmlns="">
                  <a:noFill/>
                </a14:hiddenFill>
              </a:ext>
            </a:extLst>
          </p:spPr>
        </p:cxnSp>
        <p:cxnSp>
          <p:nvCxnSpPr>
            <p:cNvPr id="124941" name="Straight Arrow Connector 37"/>
            <p:cNvCxnSpPr>
              <a:cxnSpLocks noChangeShapeType="1"/>
            </p:cNvCxnSpPr>
            <p:nvPr>
              <p:custDataLst>
                <p:tags r:id="rId12"/>
              </p:custDataLst>
            </p:nvPr>
          </p:nvCxnSpPr>
          <p:spPr bwMode="auto">
            <a:xfrm rot="16200000" flipV="1">
              <a:off x="6550024" y="5181600"/>
              <a:ext cx="154782" cy="154782"/>
            </a:xfrm>
            <a:prstGeom prst="straightConnector1">
              <a:avLst/>
            </a:prstGeom>
            <a:noFill/>
            <a:ln w="28575">
              <a:solidFill>
                <a:srgbClr val="002060"/>
              </a:solidFill>
              <a:round/>
              <a:headEnd/>
              <a:tailEnd type="arrow" w="med" len="med"/>
            </a:ln>
            <a:extLst>
              <a:ext uri="{909E8E84-426E-40dd-AFC4-6F175D3DCCD1}">
                <a14:hiddenFill xmlns:a14="http://schemas.microsoft.com/office/drawing/2010/main" xmlns="">
                  <a:noFill/>
                </a14:hiddenFill>
              </a:ext>
            </a:extLst>
          </p:spPr>
        </p:cxnSp>
        <p:cxnSp>
          <p:nvCxnSpPr>
            <p:cNvPr id="124942" name="Straight Arrow Connector 39"/>
            <p:cNvCxnSpPr>
              <a:cxnSpLocks noChangeShapeType="1"/>
            </p:cNvCxnSpPr>
            <p:nvPr>
              <p:custDataLst>
                <p:tags r:id="rId13"/>
              </p:custDataLst>
            </p:nvPr>
          </p:nvCxnSpPr>
          <p:spPr bwMode="auto">
            <a:xfrm rot="10800000">
              <a:off x="6324600" y="5336382"/>
              <a:ext cx="380206" cy="1588"/>
            </a:xfrm>
            <a:prstGeom prst="straightConnector1">
              <a:avLst/>
            </a:prstGeom>
            <a:noFill/>
            <a:ln w="28575">
              <a:solidFill>
                <a:srgbClr val="002060"/>
              </a:solidFill>
              <a:round/>
              <a:headEnd/>
              <a:tailEnd type="arrow" w="med" len="med"/>
            </a:ln>
            <a:extLst>
              <a:ext uri="{909E8E84-426E-40dd-AFC4-6F175D3DCCD1}">
                <a14:hiddenFill xmlns:a14="http://schemas.microsoft.com/office/drawing/2010/main" xmlns="">
                  <a:noFill/>
                </a14:hiddenFill>
              </a:ext>
            </a:extLst>
          </p:spPr>
        </p:cxnSp>
        <p:cxnSp>
          <p:nvCxnSpPr>
            <p:cNvPr id="124943" name="Straight Arrow Connector 42"/>
            <p:cNvCxnSpPr>
              <a:cxnSpLocks noChangeShapeType="1"/>
            </p:cNvCxnSpPr>
            <p:nvPr>
              <p:custDataLst>
                <p:tags r:id="rId14"/>
              </p:custDataLst>
            </p:nvPr>
          </p:nvCxnSpPr>
          <p:spPr bwMode="auto">
            <a:xfrm rot="5400000">
              <a:off x="6553200" y="5331618"/>
              <a:ext cx="154782" cy="154782"/>
            </a:xfrm>
            <a:prstGeom prst="straightConnector1">
              <a:avLst/>
            </a:prstGeom>
            <a:noFill/>
            <a:ln w="28575">
              <a:solidFill>
                <a:srgbClr val="002060"/>
              </a:solidFill>
              <a:round/>
              <a:headEnd/>
              <a:tailEnd type="arrow" w="med" len="med"/>
            </a:ln>
            <a:extLst>
              <a:ext uri="{909E8E84-426E-40dd-AFC4-6F175D3DCCD1}">
                <a14:hiddenFill xmlns:a14="http://schemas.microsoft.com/office/drawing/2010/main" xmlns="">
                  <a:noFill/>
                </a14:hiddenFill>
              </a:ext>
            </a:extLst>
          </p:spPr>
        </p:cxnSp>
        <p:cxnSp>
          <p:nvCxnSpPr>
            <p:cNvPr id="124944" name="Straight Arrow Connector 43"/>
            <p:cNvCxnSpPr>
              <a:cxnSpLocks noChangeShapeType="1"/>
            </p:cNvCxnSpPr>
            <p:nvPr>
              <p:custDataLst>
                <p:tags r:id="rId15"/>
              </p:custDataLst>
            </p:nvPr>
          </p:nvCxnSpPr>
          <p:spPr bwMode="auto">
            <a:xfrm rot="16200000" flipH="1">
              <a:off x="6515100" y="5522912"/>
              <a:ext cx="382588" cy="1588"/>
            </a:xfrm>
            <a:prstGeom prst="straightConnector1">
              <a:avLst/>
            </a:prstGeom>
            <a:noFill/>
            <a:ln w="28575">
              <a:solidFill>
                <a:srgbClr val="002060"/>
              </a:solidFill>
              <a:round/>
              <a:headEnd/>
              <a:tailEnd type="arrow" w="med" len="med"/>
            </a:ln>
            <a:extLst>
              <a:ext uri="{909E8E84-426E-40dd-AFC4-6F175D3DCCD1}">
                <a14:hiddenFill xmlns:a14="http://schemas.microsoft.com/office/drawing/2010/main" xmlns="">
                  <a:noFill/>
                </a14:hiddenFill>
              </a:ext>
            </a:extLst>
          </p:spPr>
        </p:cxnSp>
        <p:cxnSp>
          <p:nvCxnSpPr>
            <p:cNvPr id="124945" name="Straight Arrow Connector 44"/>
            <p:cNvCxnSpPr>
              <a:cxnSpLocks noChangeShapeType="1"/>
            </p:cNvCxnSpPr>
            <p:nvPr>
              <p:custDataLst>
                <p:tags r:id="rId16"/>
              </p:custDataLst>
            </p:nvPr>
          </p:nvCxnSpPr>
          <p:spPr bwMode="auto">
            <a:xfrm rot="16200000" flipH="1">
              <a:off x="6701632" y="5337969"/>
              <a:ext cx="312737" cy="304800"/>
            </a:xfrm>
            <a:prstGeom prst="straightConnector1">
              <a:avLst/>
            </a:prstGeom>
            <a:noFill/>
            <a:ln w="28575">
              <a:solidFill>
                <a:srgbClr val="002060"/>
              </a:solidFill>
              <a:round/>
              <a:headEnd/>
              <a:tailEnd type="arrow" w="med" len="med"/>
            </a:ln>
            <a:extLst>
              <a:ext uri="{909E8E84-426E-40dd-AFC4-6F175D3DCCD1}">
                <a14:hiddenFill xmlns:a14="http://schemas.microsoft.com/office/drawing/2010/main" xmlns="">
                  <a:noFill/>
                </a14:hiddenFill>
              </a:ext>
            </a:extLst>
          </p:spPr>
        </p:cxnSp>
        <p:sp>
          <p:nvSpPr>
            <p:cNvPr id="124946" name="Oval 27"/>
            <p:cNvSpPr>
              <a:spLocks noChangeArrowheads="1"/>
            </p:cNvSpPr>
            <p:nvPr>
              <p:custDataLst>
                <p:tags r:id="rId17"/>
              </p:custDataLst>
            </p:nvPr>
          </p:nvSpPr>
          <p:spPr bwMode="auto">
            <a:xfrm>
              <a:off x="6657976" y="5286376"/>
              <a:ext cx="76200" cy="76200"/>
            </a:xfrm>
            <a:prstGeom prst="ellipse">
              <a:avLst/>
            </a:prstGeom>
            <a:solidFill>
              <a:schemeClr val="tx1"/>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grpSp>
    </p:spTree>
    <p:extLst>
      <p:ext uri="{BB962C8B-B14F-4D97-AF65-F5344CB8AC3E}">
        <p14:creationId xmlns:p14="http://schemas.microsoft.com/office/powerpoint/2010/main" val="3988828526"/>
      </p:ext>
    </p:extLst>
  </p:cSld>
  <p:clrMapOvr>
    <a:masterClrMapping/>
  </p:clrMapOvr>
  <p:transition spd="slow"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1333500" y="0"/>
            <a:ext cx="6477000" cy="952500"/>
          </a:xfrm>
        </p:spPr>
        <p:txBody>
          <a:bodyPr>
            <a:normAutofit/>
          </a:bodyPr>
          <a:lstStyle/>
          <a:p>
            <a:pPr eaLnBrk="1" hangingPunct="1"/>
            <a:r>
              <a:rPr lang="en-US" dirty="0">
                <a:cs typeface="Times New Roman" charset="0"/>
              </a:rPr>
              <a:t>Becoming rotation invariant</a:t>
            </a:r>
          </a:p>
        </p:txBody>
      </p:sp>
      <p:sp>
        <p:nvSpPr>
          <p:cNvPr id="3" name="Slide Number Placeholder 2"/>
          <p:cNvSpPr>
            <a:spLocks noGrp="1"/>
          </p:cNvSpPr>
          <p:nvPr>
            <p:ph type="sldNum" sz="quarter" idx="12"/>
          </p:nvPr>
        </p:nvSpPr>
        <p:spPr/>
        <p:txBody>
          <a:bodyPr/>
          <a:lstStyle/>
          <a:p>
            <a:fld id="{CF7DC490-98B8-074B-BB30-37775A2447EF}" type="slidenum">
              <a:rPr lang="en-US" smtClean="0"/>
              <a:pPr/>
              <a:t>52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167" y="963083"/>
            <a:ext cx="4783667" cy="3746500"/>
          </a:xfrm>
          <a:prstGeom prst="rect">
            <a:avLst/>
          </a:prstGeom>
        </p:spPr>
      </p:pic>
    </p:spTree>
    <p:extLst>
      <p:ext uri="{BB962C8B-B14F-4D97-AF65-F5344CB8AC3E}">
        <p14:creationId xmlns:p14="http://schemas.microsoft.com/office/powerpoint/2010/main" val="2039626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ko-KR">
                <a:ea typeface="굴림" pitchFamily="34" charset="-127"/>
              </a:rPr>
              <a:t>Eliminating rotation ambiguity</a:t>
            </a:r>
            <a:endParaRPr lang="en-US"/>
          </a:p>
        </p:txBody>
      </p:sp>
      <p:sp>
        <p:nvSpPr>
          <p:cNvPr id="66563" name="Rectangle 3"/>
          <p:cNvSpPr>
            <a:spLocks noGrp="1" noChangeArrowheads="1"/>
          </p:cNvSpPr>
          <p:nvPr>
            <p:ph type="body" idx="1"/>
          </p:nvPr>
        </p:nvSpPr>
        <p:spPr>
          <a:xfrm>
            <a:off x="381000" y="964332"/>
            <a:ext cx="8763000" cy="997833"/>
          </a:xfrm>
        </p:spPr>
        <p:txBody>
          <a:bodyPr/>
          <a:lstStyle/>
          <a:p>
            <a:pPr marL="492106" indent="-444482"/>
            <a:r>
              <a:rPr lang="en-US" sz="2734"/>
              <a:t>Create </a:t>
            </a:r>
            <a:r>
              <a:rPr lang="en-US" sz="2734" dirty="0"/>
              <a:t>histogram of local gradient directions in the patch</a:t>
            </a:r>
          </a:p>
          <a:p>
            <a:pPr marL="492106" indent="-444482"/>
            <a:r>
              <a:rPr lang="en-US" sz="2734" dirty="0"/>
              <a:t>Assign canonical orientation at peak of smoothed histogram</a:t>
            </a:r>
          </a:p>
        </p:txBody>
      </p:sp>
      <p:pic>
        <p:nvPicPr>
          <p:cNvPr id="66564" name="Picture 55" descr="descrip"/>
          <p:cNvPicPr>
            <a:picLocks noChangeAspect="1" noChangeArrowheads="1"/>
          </p:cNvPicPr>
          <p:nvPr/>
        </p:nvPicPr>
        <p:blipFill>
          <a:blip r:embed="rId3" cstate="print"/>
          <a:srcRect r="56557" b="8105"/>
          <a:stretch>
            <a:fillRect/>
          </a:stretch>
        </p:blipFill>
        <p:spPr bwMode="auto">
          <a:xfrm>
            <a:off x="1841500" y="2476500"/>
            <a:ext cx="1990990" cy="2004219"/>
          </a:xfrm>
          <a:prstGeom prst="rect">
            <a:avLst/>
          </a:prstGeom>
          <a:noFill/>
          <a:ln w="9525">
            <a:noFill/>
            <a:miter lim="800000"/>
            <a:headEnd/>
            <a:tailEnd/>
          </a:ln>
        </p:spPr>
      </p:pic>
      <p:sp>
        <p:nvSpPr>
          <p:cNvPr id="1347640" name="Line 56"/>
          <p:cNvSpPr>
            <a:spLocks noChangeShapeType="1"/>
          </p:cNvSpPr>
          <p:nvPr/>
        </p:nvSpPr>
        <p:spPr bwMode="auto">
          <a:xfrm flipV="1">
            <a:off x="2730500" y="3122899"/>
            <a:ext cx="1143000" cy="867833"/>
          </a:xfrm>
          <a:prstGeom prst="line">
            <a:avLst/>
          </a:prstGeom>
          <a:noFill/>
          <a:ln w="63500">
            <a:solidFill>
              <a:schemeClr val="tx1"/>
            </a:solidFill>
            <a:round/>
            <a:headEnd/>
            <a:tailEnd type="stealth" w="lg" len="lg"/>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grpSp>
        <p:nvGrpSpPr>
          <p:cNvPr id="2" name="Group 58"/>
          <p:cNvGrpSpPr>
            <a:grpSpLocks/>
          </p:cNvGrpSpPr>
          <p:nvPr/>
        </p:nvGrpSpPr>
        <p:grpSpPr bwMode="auto">
          <a:xfrm>
            <a:off x="4049449" y="2791354"/>
            <a:ext cx="3189552" cy="1844146"/>
            <a:chOff x="2725" y="2782"/>
            <a:chExt cx="2411" cy="1394"/>
          </a:xfrm>
        </p:grpSpPr>
        <p:grpSp>
          <p:nvGrpSpPr>
            <p:cNvPr id="66567" name="Group 10"/>
            <p:cNvGrpSpPr>
              <a:grpSpLocks/>
            </p:cNvGrpSpPr>
            <p:nvPr/>
          </p:nvGrpSpPr>
          <p:grpSpPr bwMode="auto">
            <a:xfrm>
              <a:off x="3455" y="2782"/>
              <a:ext cx="1681" cy="1394"/>
              <a:chOff x="4080" y="3573"/>
              <a:chExt cx="1066" cy="699"/>
            </a:xfrm>
          </p:grpSpPr>
          <p:sp>
            <p:nvSpPr>
              <p:cNvPr id="66569" name="Freeform 11"/>
              <p:cNvSpPr>
                <a:spLocks/>
              </p:cNvSpPr>
              <p:nvPr/>
            </p:nvSpPr>
            <p:spPr bwMode="auto">
              <a:xfrm>
                <a:off x="4129" y="3573"/>
                <a:ext cx="958" cy="11"/>
              </a:xfrm>
              <a:custGeom>
                <a:avLst/>
                <a:gdLst>
                  <a:gd name="T0" fmla="*/ 0 w 8621"/>
                  <a:gd name="T1" fmla="*/ 0 h 101"/>
                  <a:gd name="T2" fmla="*/ 0 w 8621"/>
                  <a:gd name="T3" fmla="*/ 0 h 101"/>
                  <a:gd name="T4" fmla="*/ 0 w 8621"/>
                  <a:gd name="T5" fmla="*/ 0 h 101"/>
                  <a:gd name="T6" fmla="*/ 0 w 8621"/>
                  <a:gd name="T7" fmla="*/ 0 h 101"/>
                  <a:gd name="T8" fmla="*/ 0 w 8621"/>
                  <a:gd name="T9" fmla="*/ 0 h 101"/>
                  <a:gd name="T10" fmla="*/ 0 w 8621"/>
                  <a:gd name="T11" fmla="*/ 0 h 101"/>
                  <a:gd name="T12" fmla="*/ 0 w 8621"/>
                  <a:gd name="T13" fmla="*/ 0 h 101"/>
                  <a:gd name="T14" fmla="*/ 0 w 8621"/>
                  <a:gd name="T15" fmla="*/ 0 h 101"/>
                  <a:gd name="T16" fmla="*/ 0 w 8621"/>
                  <a:gd name="T17" fmla="*/ 0 h 101"/>
                  <a:gd name="T18" fmla="*/ 0 w 8621"/>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70" name="Freeform 12"/>
              <p:cNvSpPr>
                <a:spLocks/>
              </p:cNvSpPr>
              <p:nvPr/>
            </p:nvSpPr>
            <p:spPr bwMode="auto">
              <a:xfrm>
                <a:off x="5076" y="3579"/>
                <a:ext cx="11" cy="545"/>
              </a:xfrm>
              <a:custGeom>
                <a:avLst/>
                <a:gdLst>
                  <a:gd name="T0" fmla="*/ 0 w 91"/>
                  <a:gd name="T1" fmla="*/ 0 h 5457"/>
                  <a:gd name="T2" fmla="*/ 0 w 91"/>
                  <a:gd name="T3" fmla="*/ 0 h 5457"/>
                  <a:gd name="T4" fmla="*/ 0 w 91"/>
                  <a:gd name="T5" fmla="*/ 0 h 5457"/>
                  <a:gd name="T6" fmla="*/ 0 w 91"/>
                  <a:gd name="T7" fmla="*/ 0 h 5457"/>
                  <a:gd name="T8" fmla="*/ 0 w 91"/>
                  <a:gd name="T9" fmla="*/ 0 h 5457"/>
                  <a:gd name="T10" fmla="*/ 0 w 91"/>
                  <a:gd name="T11" fmla="*/ 0 h 5457"/>
                  <a:gd name="T12" fmla="*/ 0 w 91"/>
                  <a:gd name="T13" fmla="*/ 0 h 5457"/>
                  <a:gd name="T14" fmla="*/ 0 w 91"/>
                  <a:gd name="T15" fmla="*/ 0 h 5457"/>
                  <a:gd name="T16" fmla="*/ 0 w 91"/>
                  <a:gd name="T17" fmla="*/ 0 h 5457"/>
                  <a:gd name="T18" fmla="*/ 0 w 91"/>
                  <a:gd name="T19" fmla="*/ 0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71" name="Freeform 13"/>
              <p:cNvSpPr>
                <a:spLocks/>
              </p:cNvSpPr>
              <p:nvPr/>
            </p:nvSpPr>
            <p:spPr bwMode="auto">
              <a:xfrm>
                <a:off x="4124" y="4114"/>
                <a:ext cx="958" cy="10"/>
              </a:xfrm>
              <a:custGeom>
                <a:avLst/>
                <a:gdLst>
                  <a:gd name="T0" fmla="*/ 0 w 8622"/>
                  <a:gd name="T1" fmla="*/ 0 h 100"/>
                  <a:gd name="T2" fmla="*/ 0 w 8622"/>
                  <a:gd name="T3" fmla="*/ 0 h 100"/>
                  <a:gd name="T4" fmla="*/ 0 w 8622"/>
                  <a:gd name="T5" fmla="*/ 0 h 100"/>
                  <a:gd name="T6" fmla="*/ 0 w 8622"/>
                  <a:gd name="T7" fmla="*/ 0 h 100"/>
                  <a:gd name="T8" fmla="*/ 0 w 8622"/>
                  <a:gd name="T9" fmla="*/ 0 h 100"/>
                  <a:gd name="T10" fmla="*/ 0 w 8622"/>
                  <a:gd name="T11" fmla="*/ 0 h 100"/>
                  <a:gd name="T12" fmla="*/ 0 w 8622"/>
                  <a:gd name="T13" fmla="*/ 0 h 100"/>
                  <a:gd name="T14" fmla="*/ 0 w 8622"/>
                  <a:gd name="T15" fmla="*/ 0 h 100"/>
                  <a:gd name="T16" fmla="*/ 0 w 8622"/>
                  <a:gd name="T17" fmla="*/ 0 h 100"/>
                  <a:gd name="T18" fmla="*/ 0 w 862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72" name="Freeform 14"/>
              <p:cNvSpPr>
                <a:spLocks/>
              </p:cNvSpPr>
              <p:nvPr/>
            </p:nvSpPr>
            <p:spPr bwMode="auto">
              <a:xfrm>
                <a:off x="4124" y="3573"/>
                <a:ext cx="10" cy="546"/>
              </a:xfrm>
              <a:custGeom>
                <a:avLst/>
                <a:gdLst>
                  <a:gd name="T0" fmla="*/ 0 w 91"/>
                  <a:gd name="T1" fmla="*/ 0 h 5458"/>
                  <a:gd name="T2" fmla="*/ 0 w 91"/>
                  <a:gd name="T3" fmla="*/ 0 h 5458"/>
                  <a:gd name="T4" fmla="*/ 0 w 91"/>
                  <a:gd name="T5" fmla="*/ 0 h 5458"/>
                  <a:gd name="T6" fmla="*/ 0 w 91"/>
                  <a:gd name="T7" fmla="*/ 0 h 5458"/>
                  <a:gd name="T8" fmla="*/ 0 w 91"/>
                  <a:gd name="T9" fmla="*/ 0 h 5458"/>
                  <a:gd name="T10" fmla="*/ 0 w 91"/>
                  <a:gd name="T11" fmla="*/ 0 h 5458"/>
                  <a:gd name="T12" fmla="*/ 0 w 91"/>
                  <a:gd name="T13" fmla="*/ 0 h 5458"/>
                  <a:gd name="T14" fmla="*/ 0 w 91"/>
                  <a:gd name="T15" fmla="*/ 0 h 5458"/>
                  <a:gd name="T16" fmla="*/ 0 w 91"/>
                  <a:gd name="T17" fmla="*/ 0 h 5458"/>
                  <a:gd name="T18" fmla="*/ 0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73" name="Rectangle 15"/>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74" name="Freeform 16"/>
              <p:cNvSpPr>
                <a:spLocks/>
              </p:cNvSpPr>
              <p:nvPr/>
            </p:nvSpPr>
            <p:spPr bwMode="auto">
              <a:xfrm>
                <a:off x="4129" y="3979"/>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75" name="Freeform 17"/>
              <p:cNvSpPr>
                <a:spLocks/>
              </p:cNvSpPr>
              <p:nvPr/>
            </p:nvSpPr>
            <p:spPr bwMode="auto">
              <a:xfrm>
                <a:off x="4260" y="3984"/>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76" name="Freeform 18"/>
              <p:cNvSpPr>
                <a:spLocks/>
              </p:cNvSpPr>
              <p:nvPr/>
            </p:nvSpPr>
            <p:spPr bwMode="auto">
              <a:xfrm>
                <a:off x="4124"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77" name="Freeform 19"/>
              <p:cNvSpPr>
                <a:spLocks/>
              </p:cNvSpPr>
              <p:nvPr/>
            </p:nvSpPr>
            <p:spPr bwMode="auto">
              <a:xfrm>
                <a:off x="4124" y="3979"/>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78" name="Rectangle 20"/>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79" name="Freeform 21"/>
              <p:cNvSpPr>
                <a:spLocks/>
              </p:cNvSpPr>
              <p:nvPr/>
            </p:nvSpPr>
            <p:spPr bwMode="auto">
              <a:xfrm>
                <a:off x="4265" y="370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80" name="Freeform 22"/>
              <p:cNvSpPr>
                <a:spLocks/>
              </p:cNvSpPr>
              <p:nvPr/>
            </p:nvSpPr>
            <p:spPr bwMode="auto">
              <a:xfrm>
                <a:off x="4396" y="3714"/>
                <a:ext cx="10" cy="410"/>
              </a:xfrm>
              <a:custGeom>
                <a:avLst/>
                <a:gdLst>
                  <a:gd name="T0" fmla="*/ 0 w 92"/>
                  <a:gd name="T1" fmla="*/ 0 h 4106"/>
                  <a:gd name="T2" fmla="*/ 0 w 92"/>
                  <a:gd name="T3" fmla="*/ 0 h 4106"/>
                  <a:gd name="T4" fmla="*/ 0 w 92"/>
                  <a:gd name="T5" fmla="*/ 0 h 4106"/>
                  <a:gd name="T6" fmla="*/ 0 w 92"/>
                  <a:gd name="T7" fmla="*/ 0 h 4106"/>
                  <a:gd name="T8" fmla="*/ 0 w 92"/>
                  <a:gd name="T9" fmla="*/ 0 h 4106"/>
                  <a:gd name="T10" fmla="*/ 0 w 92"/>
                  <a:gd name="T11" fmla="*/ 0 h 4106"/>
                  <a:gd name="T12" fmla="*/ 0 w 92"/>
                  <a:gd name="T13" fmla="*/ 0 h 4106"/>
                  <a:gd name="T14" fmla="*/ 0 w 92"/>
                  <a:gd name="T15" fmla="*/ 0 h 4106"/>
                  <a:gd name="T16" fmla="*/ 0 w 92"/>
                  <a:gd name="T17" fmla="*/ 0 h 4106"/>
                  <a:gd name="T18" fmla="*/ 0 w 92"/>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81" name="Freeform 23"/>
              <p:cNvSpPr>
                <a:spLocks/>
              </p:cNvSpPr>
              <p:nvPr/>
            </p:nvSpPr>
            <p:spPr bwMode="auto">
              <a:xfrm>
                <a:off x="4260"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82" name="Freeform 24"/>
              <p:cNvSpPr>
                <a:spLocks/>
              </p:cNvSpPr>
              <p:nvPr/>
            </p:nvSpPr>
            <p:spPr bwMode="auto">
              <a:xfrm>
                <a:off x="4260" y="3709"/>
                <a:ext cx="10" cy="410"/>
              </a:xfrm>
              <a:custGeom>
                <a:avLst/>
                <a:gdLst>
                  <a:gd name="T0" fmla="*/ 0 w 90"/>
                  <a:gd name="T1" fmla="*/ 0 h 4106"/>
                  <a:gd name="T2" fmla="*/ 0 w 90"/>
                  <a:gd name="T3" fmla="*/ 0 h 4106"/>
                  <a:gd name="T4" fmla="*/ 0 w 90"/>
                  <a:gd name="T5" fmla="*/ 0 h 4106"/>
                  <a:gd name="T6" fmla="*/ 0 w 90"/>
                  <a:gd name="T7" fmla="*/ 0 h 4106"/>
                  <a:gd name="T8" fmla="*/ 0 w 90"/>
                  <a:gd name="T9" fmla="*/ 0 h 4106"/>
                  <a:gd name="T10" fmla="*/ 0 w 90"/>
                  <a:gd name="T11" fmla="*/ 0 h 4106"/>
                  <a:gd name="T12" fmla="*/ 0 w 90"/>
                  <a:gd name="T13" fmla="*/ 0 h 4106"/>
                  <a:gd name="T14" fmla="*/ 0 w 90"/>
                  <a:gd name="T15" fmla="*/ 0 h 4106"/>
                  <a:gd name="T16" fmla="*/ 0 w 90"/>
                  <a:gd name="T17" fmla="*/ 0 h 4106"/>
                  <a:gd name="T18" fmla="*/ 0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83" name="Rectangle 25"/>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84" name="Freeform 26"/>
              <p:cNvSpPr>
                <a:spLocks/>
              </p:cNvSpPr>
              <p:nvPr/>
            </p:nvSpPr>
            <p:spPr bwMode="auto">
              <a:xfrm>
                <a:off x="4396" y="384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85" name="Freeform 27"/>
              <p:cNvSpPr>
                <a:spLocks/>
              </p:cNvSpPr>
              <p:nvPr/>
            </p:nvSpPr>
            <p:spPr bwMode="auto">
              <a:xfrm>
                <a:off x="4396" y="3849"/>
                <a:ext cx="10" cy="275"/>
              </a:xfrm>
              <a:custGeom>
                <a:avLst/>
                <a:gdLst>
                  <a:gd name="T0" fmla="*/ 0 w 92"/>
                  <a:gd name="T1" fmla="*/ 0 h 2754"/>
                  <a:gd name="T2" fmla="*/ 0 w 92"/>
                  <a:gd name="T3" fmla="*/ 0 h 2754"/>
                  <a:gd name="T4" fmla="*/ 0 w 92"/>
                  <a:gd name="T5" fmla="*/ 0 h 2754"/>
                  <a:gd name="T6" fmla="*/ 0 w 92"/>
                  <a:gd name="T7" fmla="*/ 0 h 2754"/>
                  <a:gd name="T8" fmla="*/ 0 w 92"/>
                  <a:gd name="T9" fmla="*/ 0 h 2754"/>
                  <a:gd name="T10" fmla="*/ 0 w 92"/>
                  <a:gd name="T11" fmla="*/ 0 h 2754"/>
                  <a:gd name="T12" fmla="*/ 0 w 92"/>
                  <a:gd name="T13" fmla="*/ 0 h 2754"/>
                  <a:gd name="T14" fmla="*/ 0 w 92"/>
                  <a:gd name="T15" fmla="*/ 0 h 2754"/>
                  <a:gd name="T16" fmla="*/ 0 w 92"/>
                  <a:gd name="T17" fmla="*/ 0 h 2754"/>
                  <a:gd name="T18" fmla="*/ 0 w 92"/>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86" name="Freeform 28"/>
              <p:cNvSpPr>
                <a:spLocks/>
              </p:cNvSpPr>
              <p:nvPr/>
            </p:nvSpPr>
            <p:spPr bwMode="auto">
              <a:xfrm>
                <a:off x="4401"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87" name="Freeform 29"/>
              <p:cNvSpPr>
                <a:spLocks/>
              </p:cNvSpPr>
              <p:nvPr/>
            </p:nvSpPr>
            <p:spPr bwMode="auto">
              <a:xfrm>
                <a:off x="4532" y="3844"/>
                <a:ext cx="10" cy="275"/>
              </a:xfrm>
              <a:custGeom>
                <a:avLst/>
                <a:gdLst>
                  <a:gd name="T0" fmla="*/ 0 w 91"/>
                  <a:gd name="T1" fmla="*/ 0 h 2754"/>
                  <a:gd name="T2" fmla="*/ 0 w 91"/>
                  <a:gd name="T3" fmla="*/ 0 h 2754"/>
                  <a:gd name="T4" fmla="*/ 0 w 91"/>
                  <a:gd name="T5" fmla="*/ 0 h 2754"/>
                  <a:gd name="T6" fmla="*/ 0 w 91"/>
                  <a:gd name="T7" fmla="*/ 0 h 2754"/>
                  <a:gd name="T8" fmla="*/ 0 w 91"/>
                  <a:gd name="T9" fmla="*/ 0 h 2754"/>
                  <a:gd name="T10" fmla="*/ 0 w 91"/>
                  <a:gd name="T11" fmla="*/ 0 h 2754"/>
                  <a:gd name="T12" fmla="*/ 0 w 91"/>
                  <a:gd name="T13" fmla="*/ 0 h 2754"/>
                  <a:gd name="T14" fmla="*/ 0 w 91"/>
                  <a:gd name="T15" fmla="*/ 0 h 2754"/>
                  <a:gd name="T16" fmla="*/ 0 w 91"/>
                  <a:gd name="T17" fmla="*/ 0 h 2754"/>
                  <a:gd name="T18" fmla="*/ 0 w 91"/>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88" name="Rectangle 30"/>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89" name="Freeform 31"/>
              <p:cNvSpPr>
                <a:spLocks/>
              </p:cNvSpPr>
              <p:nvPr/>
            </p:nvSpPr>
            <p:spPr bwMode="auto">
              <a:xfrm>
                <a:off x="4537" y="402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90" name="Freeform 32"/>
              <p:cNvSpPr>
                <a:spLocks/>
              </p:cNvSpPr>
              <p:nvPr/>
            </p:nvSpPr>
            <p:spPr bwMode="auto">
              <a:xfrm>
                <a:off x="4668" y="4029"/>
                <a:ext cx="10" cy="95"/>
              </a:xfrm>
              <a:custGeom>
                <a:avLst/>
                <a:gdLst>
                  <a:gd name="T0" fmla="*/ 0 w 90"/>
                  <a:gd name="T1" fmla="*/ 0 h 952"/>
                  <a:gd name="T2" fmla="*/ 0 w 90"/>
                  <a:gd name="T3" fmla="*/ 0 h 952"/>
                  <a:gd name="T4" fmla="*/ 0 w 90"/>
                  <a:gd name="T5" fmla="*/ 0 h 952"/>
                  <a:gd name="T6" fmla="*/ 0 w 90"/>
                  <a:gd name="T7" fmla="*/ 0 h 952"/>
                  <a:gd name="T8" fmla="*/ 0 w 90"/>
                  <a:gd name="T9" fmla="*/ 0 h 952"/>
                  <a:gd name="T10" fmla="*/ 0 w 90"/>
                  <a:gd name="T11" fmla="*/ 0 h 952"/>
                  <a:gd name="T12" fmla="*/ 0 w 90"/>
                  <a:gd name="T13" fmla="*/ 0 h 952"/>
                  <a:gd name="T14" fmla="*/ 0 w 90"/>
                  <a:gd name="T15" fmla="*/ 0 h 952"/>
                  <a:gd name="T16" fmla="*/ 0 w 90"/>
                  <a:gd name="T17" fmla="*/ 0 h 952"/>
                  <a:gd name="T18" fmla="*/ 0 w 90"/>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91" name="Freeform 33"/>
              <p:cNvSpPr>
                <a:spLocks/>
              </p:cNvSpPr>
              <p:nvPr/>
            </p:nvSpPr>
            <p:spPr bwMode="auto">
              <a:xfrm>
                <a:off x="4532"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92" name="Freeform 34"/>
              <p:cNvSpPr>
                <a:spLocks/>
              </p:cNvSpPr>
              <p:nvPr/>
            </p:nvSpPr>
            <p:spPr bwMode="auto">
              <a:xfrm>
                <a:off x="4532"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93" name="Rectangle 35"/>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94" name="Freeform 36"/>
              <p:cNvSpPr>
                <a:spLocks/>
              </p:cNvSpPr>
              <p:nvPr/>
            </p:nvSpPr>
            <p:spPr bwMode="auto">
              <a:xfrm>
                <a:off x="4673" y="397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95" name="Freeform 37"/>
              <p:cNvSpPr>
                <a:spLocks/>
              </p:cNvSpPr>
              <p:nvPr/>
            </p:nvSpPr>
            <p:spPr bwMode="auto">
              <a:xfrm>
                <a:off x="4804" y="3984"/>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96" name="Freeform 38"/>
              <p:cNvSpPr>
                <a:spLocks/>
              </p:cNvSpPr>
              <p:nvPr/>
            </p:nvSpPr>
            <p:spPr bwMode="auto">
              <a:xfrm>
                <a:off x="4668"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97" name="Freeform 39"/>
              <p:cNvSpPr>
                <a:spLocks/>
              </p:cNvSpPr>
              <p:nvPr/>
            </p:nvSpPr>
            <p:spPr bwMode="auto">
              <a:xfrm>
                <a:off x="4668" y="3979"/>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98" name="Rectangle 40"/>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599" name="Freeform 41"/>
              <p:cNvSpPr>
                <a:spLocks/>
              </p:cNvSpPr>
              <p:nvPr/>
            </p:nvSpPr>
            <p:spPr bwMode="auto">
              <a:xfrm>
                <a:off x="4804" y="406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600" name="Freeform 42"/>
              <p:cNvSpPr>
                <a:spLocks/>
              </p:cNvSpPr>
              <p:nvPr/>
            </p:nvSpPr>
            <p:spPr bwMode="auto">
              <a:xfrm>
                <a:off x="4804" y="4074"/>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601" name="Freeform 43"/>
              <p:cNvSpPr>
                <a:spLocks/>
              </p:cNvSpPr>
              <p:nvPr/>
            </p:nvSpPr>
            <p:spPr bwMode="auto">
              <a:xfrm>
                <a:off x="4809"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602" name="Freeform 44"/>
              <p:cNvSpPr>
                <a:spLocks/>
              </p:cNvSpPr>
              <p:nvPr/>
            </p:nvSpPr>
            <p:spPr bwMode="auto">
              <a:xfrm>
                <a:off x="4940" y="4069"/>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603" name="Rectangle 45"/>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604" name="Freeform 46"/>
              <p:cNvSpPr>
                <a:spLocks/>
              </p:cNvSpPr>
              <p:nvPr/>
            </p:nvSpPr>
            <p:spPr bwMode="auto">
              <a:xfrm>
                <a:off x="4945" y="4024"/>
                <a:ext cx="142"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605" name="Freeform 47"/>
              <p:cNvSpPr>
                <a:spLocks/>
              </p:cNvSpPr>
              <p:nvPr/>
            </p:nvSpPr>
            <p:spPr bwMode="auto">
              <a:xfrm>
                <a:off x="5076" y="4029"/>
                <a:ext cx="11"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606" name="Freeform 48"/>
              <p:cNvSpPr>
                <a:spLocks/>
              </p:cNvSpPr>
              <p:nvPr/>
            </p:nvSpPr>
            <p:spPr bwMode="auto">
              <a:xfrm>
                <a:off x="4940" y="4114"/>
                <a:ext cx="142"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607" name="Freeform 49"/>
              <p:cNvSpPr>
                <a:spLocks/>
              </p:cNvSpPr>
              <p:nvPr/>
            </p:nvSpPr>
            <p:spPr bwMode="auto">
              <a:xfrm>
                <a:off x="4940"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608" name="Rectangle 50"/>
              <p:cNvSpPr>
                <a:spLocks noChangeArrowheads="1"/>
              </p:cNvSpPr>
              <p:nvPr/>
            </p:nvSpPr>
            <p:spPr bwMode="auto">
              <a:xfrm>
                <a:off x="4080" y="4160"/>
                <a:ext cx="38" cy="73"/>
              </a:xfrm>
              <a:prstGeom prst="rect">
                <a:avLst/>
              </a:prstGeom>
              <a:noFill/>
              <a:ln w="9525">
                <a:noFill/>
                <a:miter lim="800000"/>
                <a:headEnd/>
                <a:tailEnd/>
              </a:ln>
            </p:spPr>
            <p:txBody>
              <a:bodyPr wrap="none" lIns="0" tIns="0" rIns="0" bIns="0">
                <a:spAutoFit/>
              </a:bodyPr>
              <a:lstStyle/>
              <a:p>
                <a:pPr defTabSz="761970"/>
                <a:r>
                  <a:rPr lang="en-US" sz="1250">
                    <a:solidFill>
                      <a:srgbClr val="000000"/>
                    </a:solidFill>
                    <a:latin typeface="AvantGarde Bk BT" charset="0"/>
                    <a:ea typeface="MS PGothic" panose="020B0600070205080204" pitchFamily="34" charset="-128"/>
                  </a:rPr>
                  <a:t>0</a:t>
                </a:r>
                <a:endParaRPr lang="en-US">
                  <a:solidFill>
                    <a:srgbClr val="000000"/>
                  </a:solidFill>
                  <a:latin typeface="Arial" panose="020B0604020202020204" pitchFamily="34" charset="0"/>
                  <a:ea typeface="MS PGothic" panose="020B0600070205080204" pitchFamily="34" charset="-128"/>
                </a:endParaRPr>
              </a:p>
            </p:txBody>
          </p:sp>
          <p:sp>
            <p:nvSpPr>
              <p:cNvPr id="66609" name="Rectangle 51"/>
              <p:cNvSpPr>
                <a:spLocks noChangeArrowheads="1"/>
              </p:cNvSpPr>
              <p:nvPr/>
            </p:nvSpPr>
            <p:spPr bwMode="auto">
              <a:xfrm>
                <a:off x="5036" y="4145"/>
                <a:ext cx="38" cy="73"/>
              </a:xfrm>
              <a:prstGeom prst="rect">
                <a:avLst/>
              </a:prstGeom>
              <a:noFill/>
              <a:ln w="9525">
                <a:noFill/>
                <a:miter lim="800000"/>
                <a:headEnd/>
                <a:tailEnd/>
              </a:ln>
            </p:spPr>
            <p:txBody>
              <a:bodyPr wrap="none" lIns="0" tIns="0" rIns="0" bIns="0">
                <a:spAutoFit/>
              </a:bodyPr>
              <a:lstStyle/>
              <a:p>
                <a:pPr defTabSz="761970"/>
                <a:r>
                  <a:rPr lang="en-US" sz="1250">
                    <a:solidFill>
                      <a:srgbClr val="000000"/>
                    </a:solidFill>
                    <a:latin typeface="AvantGarde Bk BT" charset="0"/>
                    <a:ea typeface="MS PGothic" panose="020B0600070205080204" pitchFamily="34" charset="-128"/>
                  </a:rPr>
                  <a:t>2</a:t>
                </a:r>
                <a:endParaRPr lang="en-US">
                  <a:solidFill>
                    <a:srgbClr val="000000"/>
                  </a:solidFill>
                  <a:latin typeface="Arial" panose="020B0604020202020204" pitchFamily="34" charset="0"/>
                  <a:ea typeface="MS PGothic" panose="020B0600070205080204" pitchFamily="34" charset="-128"/>
                </a:endParaRPr>
              </a:p>
            </p:txBody>
          </p:sp>
          <p:sp>
            <p:nvSpPr>
              <p:cNvPr id="66610" name="Rectangle 52"/>
              <p:cNvSpPr>
                <a:spLocks noChangeArrowheads="1"/>
              </p:cNvSpPr>
              <p:nvPr/>
            </p:nvSpPr>
            <p:spPr bwMode="auto">
              <a:xfrm>
                <a:off x="5104" y="4133"/>
                <a:ext cx="42" cy="73"/>
              </a:xfrm>
              <a:prstGeom prst="rect">
                <a:avLst/>
              </a:prstGeom>
              <a:noFill/>
              <a:ln w="9525">
                <a:noFill/>
                <a:miter lim="800000"/>
                <a:headEnd/>
                <a:tailEnd/>
              </a:ln>
            </p:spPr>
            <p:txBody>
              <a:bodyPr wrap="none" lIns="0" tIns="0" rIns="0" bIns="0">
                <a:spAutoFit/>
              </a:bodyPr>
              <a:lstStyle/>
              <a:p>
                <a:pPr defTabSz="761970"/>
                <a:r>
                  <a:rPr lang="en-US" sz="1250">
                    <a:solidFill>
                      <a:srgbClr val="000000"/>
                    </a:solidFill>
                    <a:latin typeface="Symbol" pitchFamily="18" charset="2"/>
                    <a:ea typeface="MS PGothic" panose="020B0600070205080204" pitchFamily="34" charset="-128"/>
                  </a:rPr>
                  <a:t>p</a:t>
                </a:r>
                <a:endParaRPr lang="en-US">
                  <a:solidFill>
                    <a:srgbClr val="000000"/>
                  </a:solidFill>
                  <a:latin typeface="Arial" panose="020B0604020202020204" pitchFamily="34" charset="0"/>
                  <a:ea typeface="MS PGothic" panose="020B0600070205080204" pitchFamily="34" charset="-128"/>
                </a:endParaRPr>
              </a:p>
            </p:txBody>
          </p:sp>
          <p:sp>
            <p:nvSpPr>
              <p:cNvPr id="66611" name="Freeform 53"/>
              <p:cNvSpPr>
                <a:spLocks/>
              </p:cNvSpPr>
              <p:nvPr/>
            </p:nvSpPr>
            <p:spPr bwMode="auto">
              <a:xfrm>
                <a:off x="4329" y="4153"/>
                <a:ext cx="53" cy="47"/>
              </a:xfrm>
              <a:custGeom>
                <a:avLst/>
                <a:gdLst>
                  <a:gd name="T0" fmla="*/ 0 w 474"/>
                  <a:gd name="T1" fmla="*/ 0 h 476"/>
                  <a:gd name="T2" fmla="*/ 0 w 474"/>
                  <a:gd name="T3" fmla="*/ 0 h 476"/>
                  <a:gd name="T4" fmla="*/ 0 w 474"/>
                  <a:gd name="T5" fmla="*/ 0 h 476"/>
                  <a:gd name="T6" fmla="*/ 0 w 474"/>
                  <a:gd name="T7" fmla="*/ 0 h 476"/>
                  <a:gd name="T8" fmla="*/ 0 w 474"/>
                  <a:gd name="T9" fmla="*/ 0 h 476"/>
                  <a:gd name="T10" fmla="*/ 0 w 474"/>
                  <a:gd name="T11" fmla="*/ 0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66612" name="Freeform 54"/>
              <p:cNvSpPr>
                <a:spLocks/>
              </p:cNvSpPr>
              <p:nvPr/>
            </p:nvSpPr>
            <p:spPr bwMode="auto">
              <a:xfrm>
                <a:off x="4350" y="4196"/>
                <a:ext cx="11" cy="76"/>
              </a:xfrm>
              <a:custGeom>
                <a:avLst/>
                <a:gdLst>
                  <a:gd name="T0" fmla="*/ 0 w 91"/>
                  <a:gd name="T1" fmla="*/ 0 h 760"/>
                  <a:gd name="T2" fmla="*/ 0 w 91"/>
                  <a:gd name="T3" fmla="*/ 0 h 760"/>
                  <a:gd name="T4" fmla="*/ 0 w 91"/>
                  <a:gd name="T5" fmla="*/ 0 h 760"/>
                  <a:gd name="T6" fmla="*/ 0 w 91"/>
                  <a:gd name="T7" fmla="*/ 0 h 760"/>
                  <a:gd name="T8" fmla="*/ 0 w 91"/>
                  <a:gd name="T9" fmla="*/ 0 h 760"/>
                  <a:gd name="T10" fmla="*/ 0 w 91"/>
                  <a:gd name="T11" fmla="*/ 0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grpSp>
        <p:sp>
          <p:nvSpPr>
            <p:cNvPr id="66568" name="AutoShape 57"/>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pPr defTabSz="761970"/>
              <a:endParaRPr lang="en-US">
                <a:solidFill>
                  <a:srgbClr val="000000"/>
                </a:solidFill>
                <a:latin typeface="Arial" panose="020B0604020202020204" pitchFamily="34" charset="0"/>
                <a:ea typeface="MS PGothic" panose="020B0600070205080204" pitchFamily="34" charset="-128"/>
              </a:endParaRPr>
            </a:p>
          </p:txBody>
        </p:sp>
      </p:grpSp>
    </p:spTree>
    <p:extLst>
      <p:ext uri="{BB962C8B-B14F-4D97-AF65-F5344CB8AC3E}">
        <p14:creationId xmlns:p14="http://schemas.microsoft.com/office/powerpoint/2010/main" val="245765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7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76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BF3357D3-583E-4687-BF39-2A2A914D384B}" type="slidenum">
              <a:rPr lang="en-US" sz="1167">
                <a:solidFill>
                  <a:srgbClr val="000000"/>
                </a:solidFill>
              </a:rPr>
              <a:pPr eaLnBrk="1" hangingPunct="1"/>
              <a:t>54</a:t>
            </a:fld>
            <a:endParaRPr lang="en-US" sz="1167">
              <a:solidFill>
                <a:srgbClr val="000000"/>
              </a:solidFill>
            </a:endParaRPr>
          </a:p>
        </p:txBody>
      </p:sp>
      <p:sp>
        <p:nvSpPr>
          <p:cNvPr id="131074" name="Footer Placeholder 4"/>
          <p:cNvSpPr txBox="1">
            <a:spLocks noGrp="1"/>
          </p:cNvSpPr>
          <p:nvPr/>
        </p:nvSpPr>
        <p:spPr bwMode="auto">
          <a:xfrm>
            <a:off x="3365500" y="3754438"/>
            <a:ext cx="2413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a:r>
              <a:rPr lang="en-US" sz="1167">
                <a:solidFill>
                  <a:srgbClr val="000000"/>
                </a:solidFill>
                <a:latin typeface="Times New Roman" panose="02020603050405020304" pitchFamily="18" charset="0"/>
              </a:rPr>
              <a:t>CSE 576: Computer Vision</a:t>
            </a:r>
          </a:p>
        </p:txBody>
      </p:sp>
      <p:pic>
        <p:nvPicPr>
          <p:cNvPr id="131075" name="Picture 2" descr="matier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2" y="1214439"/>
            <a:ext cx="4135438" cy="291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81380" name="Rectangle 3"/>
          <p:cNvSpPr>
            <a:spLocks noGrp="1" noChangeArrowheads="1"/>
          </p:cNvSpPr>
          <p:nvPr>
            <p:ph type="title" idx="4294967295"/>
          </p:nvPr>
        </p:nvSpPr>
        <p:spPr>
          <a:xfrm>
            <a:off x="533401" y="109803"/>
            <a:ext cx="7558882" cy="715698"/>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r>
              <a:rPr lang="en-US" sz="2800"/>
              <a:t>Making descriptor rotation invariant</a:t>
            </a:r>
          </a:p>
        </p:txBody>
      </p:sp>
      <p:pic>
        <p:nvPicPr>
          <p:cNvPr id="131077" name="Picture 5" descr="matierbf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4584" y="2284677"/>
            <a:ext cx="1652323" cy="1656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1078" name="Line 6"/>
          <p:cNvSpPr>
            <a:spLocks noChangeShapeType="1"/>
          </p:cNvSpPr>
          <p:nvPr/>
        </p:nvSpPr>
        <p:spPr bwMode="auto">
          <a:xfrm>
            <a:off x="5334002" y="2039939"/>
            <a:ext cx="1658938" cy="1323"/>
          </a:xfrm>
          <a:prstGeom prst="line">
            <a:avLst/>
          </a:prstGeom>
          <a:noFill/>
          <a:ln w="50800">
            <a:solidFill>
              <a:srgbClr val="0000FF"/>
            </a:solidFill>
            <a:round/>
            <a:headEnd type="triangle" w="lg" len="med"/>
            <a:tailEnd type="triangle" w="lg"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31079" name="Line 7"/>
          <p:cNvSpPr>
            <a:spLocks noChangeShapeType="1"/>
          </p:cNvSpPr>
          <p:nvPr/>
        </p:nvSpPr>
        <p:spPr bwMode="auto">
          <a:xfrm>
            <a:off x="4381500" y="1834886"/>
            <a:ext cx="497417" cy="103188"/>
          </a:xfrm>
          <a:prstGeom prst="line">
            <a:avLst/>
          </a:prstGeom>
          <a:noFill/>
          <a:ln w="31750">
            <a:solidFill>
              <a:srgbClr val="0000FF"/>
            </a:solidFill>
            <a:round/>
            <a:headEnd type="triangle" w="lg" len="med"/>
            <a:tailEnd type="triangle" w="lg"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31080" name="Rectangle 14"/>
          <p:cNvSpPr>
            <a:spLocks noChangeArrowheads="1"/>
          </p:cNvSpPr>
          <p:nvPr/>
        </p:nvSpPr>
        <p:spPr bwMode="auto">
          <a:xfrm>
            <a:off x="6548438" y="5474229"/>
            <a:ext cx="1880643" cy="2589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lang="en-US" sz="1083">
                <a:solidFill>
                  <a:srgbClr val="000000"/>
                </a:solidFill>
              </a:rPr>
              <a:t>Image from Matthew Brown</a:t>
            </a:r>
          </a:p>
        </p:txBody>
      </p:sp>
      <p:sp>
        <p:nvSpPr>
          <p:cNvPr id="131081" name="Rectangle 8"/>
          <p:cNvSpPr>
            <a:spLocks noChangeArrowheads="1"/>
          </p:cNvSpPr>
          <p:nvPr/>
        </p:nvSpPr>
        <p:spPr bwMode="auto">
          <a:xfrm>
            <a:off x="533400" y="4196292"/>
            <a:ext cx="8458200" cy="81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buFontTx/>
              <a:buChar char="•"/>
            </a:pPr>
            <a:r>
              <a:rPr lang="en-US" sz="2333">
                <a:solidFill>
                  <a:srgbClr val="000000"/>
                </a:solidFill>
                <a:cs typeface="Times New Roman" panose="02020603050405020304" pitchFamily="18" charset="0"/>
              </a:rPr>
              <a:t>Rotate patch according to its dominant gradient orientation</a:t>
            </a:r>
          </a:p>
          <a:p>
            <a:pPr defTabSz="761970">
              <a:buFontTx/>
              <a:buChar char="•"/>
            </a:pPr>
            <a:r>
              <a:rPr lang="en-US" sz="2333" dirty="0">
                <a:solidFill>
                  <a:srgbClr val="000000"/>
                </a:solidFill>
                <a:cs typeface="Times New Roman" panose="02020603050405020304" pitchFamily="18" charset="0"/>
              </a:rPr>
              <a:t>This puts the patches into a canonical orientation.</a:t>
            </a:r>
            <a:endParaRPr lang="ru-RU" sz="2333"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2959834319"/>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228600" y="38100"/>
            <a:ext cx="6343650" cy="857250"/>
          </a:xfrm>
        </p:spPr>
        <p:txBody>
          <a:bodyPr/>
          <a:lstStyle/>
          <a:p>
            <a:pPr eaLnBrk="1" hangingPunct="1"/>
            <a:r>
              <a:rPr lang="en-US" dirty="0">
                <a:cs typeface="Times New Roman" charset="0"/>
              </a:rPr>
              <a:t>SIFT descriptor formation</a:t>
            </a:r>
          </a:p>
        </p:txBody>
      </p:sp>
      <p:sp>
        <p:nvSpPr>
          <p:cNvPr id="192515" name="Rectangle 3"/>
          <p:cNvSpPr>
            <a:spLocks noGrp="1" noChangeArrowheads="1"/>
          </p:cNvSpPr>
          <p:nvPr>
            <p:ph idx="1"/>
          </p:nvPr>
        </p:nvSpPr>
        <p:spPr>
          <a:xfrm>
            <a:off x="0" y="3691787"/>
            <a:ext cx="9144000" cy="1577919"/>
          </a:xfrm>
        </p:spPr>
        <p:txBody>
          <a:bodyPr>
            <a:noAutofit/>
          </a:bodyPr>
          <a:lstStyle/>
          <a:p>
            <a:pPr eaLnBrk="1" hangingPunct="1"/>
            <a:r>
              <a:rPr lang="en-US" sz="1600" dirty="0">
                <a:cs typeface="Times New Roman" charset="0"/>
              </a:rPr>
              <a:t>Use the blurred image associated with the keypoint’s scale</a:t>
            </a:r>
          </a:p>
          <a:p>
            <a:pPr eaLnBrk="1" hangingPunct="1"/>
            <a:r>
              <a:rPr lang="en-US" sz="1600" dirty="0">
                <a:cs typeface="Times New Roman" charset="0"/>
              </a:rPr>
              <a:t>Take image gradients over the keypoint neighborhood.</a:t>
            </a:r>
          </a:p>
          <a:p>
            <a:pPr eaLnBrk="1" hangingPunct="1"/>
            <a:r>
              <a:rPr lang="en-US" sz="1600" dirty="0">
                <a:cs typeface="Times New Roman" charset="0"/>
              </a:rPr>
              <a:t>To become rotation invariant, rotate the gradient directions AND locations by (-keypoint orientation)</a:t>
            </a:r>
          </a:p>
          <a:p>
            <a:pPr lvl="1"/>
            <a:r>
              <a:rPr lang="en-US" sz="1400" dirty="0">
                <a:cs typeface="Times New Roman" charset="0"/>
              </a:rPr>
              <a:t>Now we’ve cancelled out rotation and have gradients expressed at locations </a:t>
            </a:r>
            <a:r>
              <a:rPr lang="en-US" sz="1400" b="1" dirty="0">
                <a:cs typeface="Times New Roman" charset="0"/>
              </a:rPr>
              <a:t>relative</a:t>
            </a:r>
            <a:r>
              <a:rPr lang="en-US" sz="1400" dirty="0">
                <a:cs typeface="Times New Roman" charset="0"/>
              </a:rPr>
              <a:t> to keypoint orientation </a:t>
            </a:r>
            <a:r>
              <a:rPr lang="el-GR" sz="1400" dirty="0">
                <a:cs typeface="Times New Roman" charset="0"/>
              </a:rPr>
              <a:t>θ</a:t>
            </a:r>
            <a:endParaRPr lang="en-US" sz="1400" dirty="0">
              <a:cs typeface="Times New Roman" charset="0"/>
            </a:endParaRPr>
          </a:p>
          <a:p>
            <a:pPr lvl="1"/>
            <a:r>
              <a:rPr lang="en-US" sz="1400" dirty="0">
                <a:cs typeface="Times New Roman" charset="0"/>
              </a:rPr>
              <a:t>We could also have just rotated the whole image by -</a:t>
            </a:r>
            <a:r>
              <a:rPr lang="el-GR" sz="1400" dirty="0">
                <a:cs typeface="Times New Roman" charset="0"/>
              </a:rPr>
              <a:t>θ</a:t>
            </a:r>
            <a:r>
              <a:rPr lang="en-US" sz="1400" dirty="0">
                <a:cs typeface="Times New Roman" charset="0"/>
              </a:rPr>
              <a:t>, but that would be slower.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72811"/>
            <a:ext cx="3657600" cy="2670489"/>
          </a:xfrm>
          <a:prstGeom prst="rect">
            <a:avLst/>
          </a:prstGeom>
        </p:spPr>
      </p:pic>
    </p:spTree>
    <p:extLst>
      <p:ext uri="{BB962C8B-B14F-4D97-AF65-F5344CB8AC3E}">
        <p14:creationId xmlns:p14="http://schemas.microsoft.com/office/powerpoint/2010/main" val="1235274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457200" y="163665"/>
            <a:ext cx="6151664" cy="857250"/>
          </a:xfrm>
        </p:spPr>
        <p:txBody>
          <a:bodyPr/>
          <a:lstStyle/>
          <a:p>
            <a:pPr eaLnBrk="1" hangingPunct="1"/>
            <a:r>
              <a:rPr lang="en-US" dirty="0">
                <a:cs typeface="Times New Roman" charset="0"/>
              </a:rPr>
              <a:t>SIFT descriptor formation</a:t>
            </a:r>
          </a:p>
        </p:txBody>
      </p:sp>
      <p:sp>
        <p:nvSpPr>
          <p:cNvPr id="192515" name="Rectangle 3"/>
          <p:cNvSpPr>
            <a:spLocks noGrp="1" noChangeArrowheads="1"/>
          </p:cNvSpPr>
          <p:nvPr>
            <p:ph idx="1"/>
          </p:nvPr>
        </p:nvSpPr>
        <p:spPr>
          <a:xfrm>
            <a:off x="499312" y="2866688"/>
            <a:ext cx="8364436" cy="2574917"/>
          </a:xfrm>
        </p:spPr>
        <p:txBody>
          <a:bodyPr>
            <a:normAutofit/>
          </a:bodyPr>
          <a:lstStyle/>
          <a:p>
            <a:r>
              <a:rPr lang="en-US" sz="1800" dirty="0">
                <a:cs typeface="Times New Roman" charset="0"/>
              </a:rPr>
              <a:t>Using precise gradient locations is fragile. We’d like to allow some “slop” in the image, and still produce a very similar descriptor</a:t>
            </a:r>
          </a:p>
          <a:p>
            <a:r>
              <a:rPr lang="en-US" sz="1800" dirty="0">
                <a:cs typeface="Times New Roman" charset="0"/>
              </a:rPr>
              <a:t>Create array of orientation histograms (a 4x4 array is shown)</a:t>
            </a:r>
          </a:p>
          <a:p>
            <a:pPr eaLnBrk="1" hangingPunct="1"/>
            <a:r>
              <a:rPr lang="en-US" sz="1800" dirty="0">
                <a:cs typeface="Times New Roman" charset="0"/>
              </a:rPr>
              <a:t>Put the rotated gradients into their local orientation histograms</a:t>
            </a:r>
          </a:p>
          <a:p>
            <a:pPr lvl="1"/>
            <a:r>
              <a:rPr lang="en-US" sz="1500" dirty="0">
                <a:cs typeface="Times New Roman" charset="0"/>
              </a:rPr>
              <a:t>A </a:t>
            </a:r>
            <a:r>
              <a:rPr lang="en-US" sz="1500" dirty="0" err="1">
                <a:cs typeface="Times New Roman" charset="0"/>
              </a:rPr>
              <a:t>gradients’s</a:t>
            </a:r>
            <a:r>
              <a:rPr lang="en-US" sz="1500" dirty="0">
                <a:cs typeface="Times New Roman" charset="0"/>
              </a:rPr>
              <a:t> contribution is divided among the nearby histograms based on distance. If it’s halfway between two histogram locations, it gives a half contribution to both.</a:t>
            </a:r>
          </a:p>
          <a:p>
            <a:pPr lvl="1"/>
            <a:r>
              <a:rPr lang="en-US" sz="1500" dirty="0">
                <a:cs typeface="Times New Roman" charset="0"/>
              </a:rPr>
              <a:t>Also, scale down gradient contributions for gradients far from the center</a:t>
            </a:r>
          </a:p>
          <a:p>
            <a:pPr eaLnBrk="1" hangingPunct="1"/>
            <a:r>
              <a:rPr lang="en-US" sz="1800" dirty="0">
                <a:cs typeface="Times New Roman" charset="0"/>
              </a:rPr>
              <a:t>The SIFT authors found that best results were with 8 orientation bins per histogram.</a:t>
            </a:r>
          </a:p>
        </p:txBody>
      </p:sp>
      <p:grpSp>
        <p:nvGrpSpPr>
          <p:cNvPr id="7" name="Group 5"/>
          <p:cNvGrpSpPr>
            <a:grpSpLocks/>
          </p:cNvGrpSpPr>
          <p:nvPr/>
        </p:nvGrpSpPr>
        <p:grpSpPr bwMode="auto">
          <a:xfrm>
            <a:off x="457200" y="1028700"/>
            <a:ext cx="4540432" cy="1943574"/>
            <a:chOff x="1381" y="2880"/>
            <a:chExt cx="3292" cy="1341"/>
          </a:xfrm>
        </p:grpSpPr>
        <p:grpSp>
          <p:nvGrpSpPr>
            <p:cNvPr id="8" name="Group 6"/>
            <p:cNvGrpSpPr>
              <a:grpSpLocks/>
            </p:cNvGrpSpPr>
            <p:nvPr/>
          </p:nvGrpSpPr>
          <p:grpSpPr bwMode="auto">
            <a:xfrm>
              <a:off x="1381" y="2880"/>
              <a:ext cx="3292" cy="1315"/>
              <a:chOff x="1056" y="2544"/>
              <a:chExt cx="4054" cy="1656"/>
            </a:xfrm>
          </p:grpSpPr>
          <p:pic>
            <p:nvPicPr>
              <p:cNvPr id="10" name="Picture 7" descr="descrip"/>
              <p:cNvPicPr>
                <a:picLocks noChangeAspect="1" noChangeArrowheads="1"/>
              </p:cNvPicPr>
              <p:nvPr/>
            </p:nvPicPr>
            <p:blipFill>
              <a:blip r:embed="rId3" cstate="print"/>
              <a:srcRect r="56557" b="8105"/>
              <a:stretch>
                <a:fillRect/>
              </a:stretch>
            </p:blipFill>
            <p:spPr bwMode="auto">
              <a:xfrm>
                <a:off x="1056" y="2544"/>
                <a:ext cx="1505" cy="1515"/>
              </a:xfrm>
              <a:prstGeom prst="rect">
                <a:avLst/>
              </a:prstGeom>
              <a:noFill/>
              <a:ln w="9525">
                <a:noFill/>
                <a:miter lim="800000"/>
                <a:headEnd/>
                <a:tailEnd/>
              </a:ln>
            </p:spPr>
          </p:pic>
          <p:grpSp>
            <p:nvGrpSpPr>
              <p:cNvPr id="11" name="Group 9"/>
              <p:cNvGrpSpPr>
                <a:grpSpLocks/>
              </p:cNvGrpSpPr>
              <p:nvPr/>
            </p:nvGrpSpPr>
            <p:grpSpPr bwMode="auto">
              <a:xfrm>
                <a:off x="3456" y="2802"/>
                <a:ext cx="1654" cy="1398"/>
                <a:chOff x="4080" y="3573"/>
                <a:chExt cx="1049" cy="699"/>
              </a:xfrm>
            </p:grpSpPr>
            <p:sp>
              <p:nvSpPr>
                <p:cNvPr id="12" name="Freeform 10"/>
                <p:cNvSpPr>
                  <a:spLocks/>
                </p:cNvSpPr>
                <p:nvPr/>
              </p:nvSpPr>
              <p:spPr bwMode="auto">
                <a:xfrm>
                  <a:off x="4129" y="3573"/>
                  <a:ext cx="958" cy="11"/>
                </a:xfrm>
                <a:custGeom>
                  <a:avLst/>
                  <a:gdLst>
                    <a:gd name="T0" fmla="*/ 106 w 8621"/>
                    <a:gd name="T1" fmla="*/ 1 h 101"/>
                    <a:gd name="T2" fmla="*/ 106 w 8621"/>
                    <a:gd name="T3" fmla="*/ 0 h 101"/>
                    <a:gd name="T4" fmla="*/ 0 w 8621"/>
                    <a:gd name="T5" fmla="*/ 0 h 101"/>
                    <a:gd name="T6" fmla="*/ 0 w 8621"/>
                    <a:gd name="T7" fmla="*/ 1 h 101"/>
                    <a:gd name="T8" fmla="*/ 106 w 8621"/>
                    <a:gd name="T9" fmla="*/ 1 h 101"/>
                    <a:gd name="T10" fmla="*/ 105 w 8621"/>
                    <a:gd name="T11" fmla="*/ 1 h 101"/>
                    <a:gd name="T12" fmla="*/ 106 w 8621"/>
                    <a:gd name="T13" fmla="*/ 1 h 101"/>
                    <a:gd name="T14" fmla="*/ 106 w 8621"/>
                    <a:gd name="T15" fmla="*/ 0 h 101"/>
                    <a:gd name="T16" fmla="*/ 106 w 8621"/>
                    <a:gd name="T17" fmla="*/ 0 h 101"/>
                    <a:gd name="T18" fmla="*/ 106 w 8621"/>
                    <a:gd name="T19" fmla="*/ 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13" name="Freeform 11"/>
                <p:cNvSpPr>
                  <a:spLocks/>
                </p:cNvSpPr>
                <p:nvPr/>
              </p:nvSpPr>
              <p:spPr bwMode="auto">
                <a:xfrm>
                  <a:off x="5076" y="3579"/>
                  <a:ext cx="11" cy="545"/>
                </a:xfrm>
                <a:custGeom>
                  <a:avLst/>
                  <a:gdLst>
                    <a:gd name="T0" fmla="*/ 1 w 91"/>
                    <a:gd name="T1" fmla="*/ 54 h 5457"/>
                    <a:gd name="T2" fmla="*/ 1 w 91"/>
                    <a:gd name="T3" fmla="*/ 54 h 5457"/>
                    <a:gd name="T4" fmla="*/ 1 w 91"/>
                    <a:gd name="T5" fmla="*/ 0 h 5457"/>
                    <a:gd name="T6" fmla="*/ 0 w 91"/>
                    <a:gd name="T7" fmla="*/ 0 h 5457"/>
                    <a:gd name="T8" fmla="*/ 0 w 91"/>
                    <a:gd name="T9" fmla="*/ 54 h 5457"/>
                    <a:gd name="T10" fmla="*/ 1 w 91"/>
                    <a:gd name="T11" fmla="*/ 53 h 5457"/>
                    <a:gd name="T12" fmla="*/ 1 w 91"/>
                    <a:gd name="T13" fmla="*/ 54 h 5457"/>
                    <a:gd name="T14" fmla="*/ 1 w 91"/>
                    <a:gd name="T15" fmla="*/ 54 h 5457"/>
                    <a:gd name="T16" fmla="*/ 1 w 91"/>
                    <a:gd name="T17" fmla="*/ 54 h 5457"/>
                    <a:gd name="T18" fmla="*/ 1 w 91"/>
                    <a:gd name="T19" fmla="*/ 54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14" name="Freeform 12"/>
                <p:cNvSpPr>
                  <a:spLocks/>
                </p:cNvSpPr>
                <p:nvPr/>
              </p:nvSpPr>
              <p:spPr bwMode="auto">
                <a:xfrm>
                  <a:off x="4124" y="4114"/>
                  <a:ext cx="958" cy="10"/>
                </a:xfrm>
                <a:custGeom>
                  <a:avLst/>
                  <a:gdLst>
                    <a:gd name="T0" fmla="*/ 0 w 8622"/>
                    <a:gd name="T1" fmla="*/ 1 h 100"/>
                    <a:gd name="T2" fmla="*/ 1 w 8622"/>
                    <a:gd name="T3" fmla="*/ 1 h 100"/>
                    <a:gd name="T4" fmla="*/ 106 w 8622"/>
                    <a:gd name="T5" fmla="*/ 1 h 100"/>
                    <a:gd name="T6" fmla="*/ 106 w 8622"/>
                    <a:gd name="T7" fmla="*/ 0 h 100"/>
                    <a:gd name="T8" fmla="*/ 1 w 8622"/>
                    <a:gd name="T9" fmla="*/ 0 h 100"/>
                    <a:gd name="T10" fmla="*/ 1 w 8622"/>
                    <a:gd name="T11" fmla="*/ 1 h 100"/>
                    <a:gd name="T12" fmla="*/ 0 w 8622"/>
                    <a:gd name="T13" fmla="*/ 1 h 100"/>
                    <a:gd name="T14" fmla="*/ 0 w 8622"/>
                    <a:gd name="T15" fmla="*/ 1 h 100"/>
                    <a:gd name="T16" fmla="*/ 1 w 8622"/>
                    <a:gd name="T17" fmla="*/ 1 h 100"/>
                    <a:gd name="T18" fmla="*/ 0 w 8622"/>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15" name="Freeform 13"/>
                <p:cNvSpPr>
                  <a:spLocks/>
                </p:cNvSpPr>
                <p:nvPr/>
              </p:nvSpPr>
              <p:spPr bwMode="auto">
                <a:xfrm>
                  <a:off x="4124" y="3573"/>
                  <a:ext cx="10" cy="546"/>
                </a:xfrm>
                <a:custGeom>
                  <a:avLst/>
                  <a:gdLst>
                    <a:gd name="T0" fmla="*/ 1 w 91"/>
                    <a:gd name="T1" fmla="*/ 0 h 5458"/>
                    <a:gd name="T2" fmla="*/ 0 w 91"/>
                    <a:gd name="T3" fmla="*/ 1 h 5458"/>
                    <a:gd name="T4" fmla="*/ 0 w 91"/>
                    <a:gd name="T5" fmla="*/ 55 h 5458"/>
                    <a:gd name="T6" fmla="*/ 1 w 91"/>
                    <a:gd name="T7" fmla="*/ 55 h 5458"/>
                    <a:gd name="T8" fmla="*/ 1 w 91"/>
                    <a:gd name="T9" fmla="*/ 1 h 5458"/>
                    <a:gd name="T10" fmla="*/ 1 w 91"/>
                    <a:gd name="T11" fmla="*/ 1 h 5458"/>
                    <a:gd name="T12" fmla="*/ 1 w 91"/>
                    <a:gd name="T13" fmla="*/ 0 h 5458"/>
                    <a:gd name="T14" fmla="*/ 0 w 91"/>
                    <a:gd name="T15" fmla="*/ 0 h 5458"/>
                    <a:gd name="T16" fmla="*/ 0 w 91"/>
                    <a:gd name="T17" fmla="*/ 1 h 5458"/>
                    <a:gd name="T18" fmla="*/ 1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16" name="Rectangle 14"/>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17" name="Freeform 15"/>
                <p:cNvSpPr>
                  <a:spLocks/>
                </p:cNvSpPr>
                <p:nvPr/>
              </p:nvSpPr>
              <p:spPr bwMode="auto">
                <a:xfrm>
                  <a:off x="4129" y="3979"/>
                  <a:ext cx="141"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18" name="Freeform 16"/>
                <p:cNvSpPr>
                  <a:spLocks/>
                </p:cNvSpPr>
                <p:nvPr/>
              </p:nvSpPr>
              <p:spPr bwMode="auto">
                <a:xfrm>
                  <a:off x="4260" y="3984"/>
                  <a:ext cx="10" cy="140"/>
                </a:xfrm>
                <a:custGeom>
                  <a:avLst/>
                  <a:gdLst>
                    <a:gd name="T0" fmla="*/ 1 w 90"/>
                    <a:gd name="T1" fmla="*/ 14 h 1402"/>
                    <a:gd name="T2" fmla="*/ 1 w 90"/>
                    <a:gd name="T3" fmla="*/ 13 h 1402"/>
                    <a:gd name="T4" fmla="*/ 1 w 90"/>
                    <a:gd name="T5" fmla="*/ 0 h 1402"/>
                    <a:gd name="T6" fmla="*/ 0 w 90"/>
                    <a:gd name="T7" fmla="*/ 0 h 1402"/>
                    <a:gd name="T8" fmla="*/ 0 w 90"/>
                    <a:gd name="T9" fmla="*/ 13 h 1402"/>
                    <a:gd name="T10" fmla="*/ 1 w 90"/>
                    <a:gd name="T11" fmla="*/ 13 h 1402"/>
                    <a:gd name="T12" fmla="*/ 1 w 90"/>
                    <a:gd name="T13" fmla="*/ 14 h 1402"/>
                    <a:gd name="T14" fmla="*/ 1 w 90"/>
                    <a:gd name="T15" fmla="*/ 14 h 1402"/>
                    <a:gd name="T16" fmla="*/ 1 w 90"/>
                    <a:gd name="T17" fmla="*/ 13 h 1402"/>
                    <a:gd name="T18" fmla="*/ 1 w 90"/>
                    <a:gd name="T19" fmla="*/ 14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19" name="Freeform 17"/>
                <p:cNvSpPr>
                  <a:spLocks/>
                </p:cNvSpPr>
                <p:nvPr/>
              </p:nvSpPr>
              <p:spPr bwMode="auto">
                <a:xfrm>
                  <a:off x="4124" y="4114"/>
                  <a:ext cx="141"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20" name="Freeform 18"/>
                <p:cNvSpPr>
                  <a:spLocks/>
                </p:cNvSpPr>
                <p:nvPr/>
              </p:nvSpPr>
              <p:spPr bwMode="auto">
                <a:xfrm>
                  <a:off x="4124" y="3979"/>
                  <a:ext cx="10" cy="140"/>
                </a:xfrm>
                <a:custGeom>
                  <a:avLst/>
                  <a:gdLst>
                    <a:gd name="T0" fmla="*/ 1 w 91"/>
                    <a:gd name="T1" fmla="*/ 0 h 1402"/>
                    <a:gd name="T2" fmla="*/ 0 w 91"/>
                    <a:gd name="T3" fmla="*/ 0 h 1402"/>
                    <a:gd name="T4" fmla="*/ 0 w 91"/>
                    <a:gd name="T5" fmla="*/ 14 h 1402"/>
                    <a:gd name="T6" fmla="*/ 1 w 91"/>
                    <a:gd name="T7" fmla="*/ 14 h 1402"/>
                    <a:gd name="T8" fmla="*/ 1 w 91"/>
                    <a:gd name="T9" fmla="*/ 0 h 1402"/>
                    <a:gd name="T10" fmla="*/ 1 w 91"/>
                    <a:gd name="T11" fmla="*/ 1 h 1402"/>
                    <a:gd name="T12" fmla="*/ 1 w 91"/>
                    <a:gd name="T13" fmla="*/ 0 h 1402"/>
                    <a:gd name="T14" fmla="*/ 0 w 91"/>
                    <a:gd name="T15" fmla="*/ 0 h 1402"/>
                    <a:gd name="T16" fmla="*/ 0 w 91"/>
                    <a:gd name="T17" fmla="*/ 0 h 1402"/>
                    <a:gd name="T18" fmla="*/ 1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21" name="Rectangle 19"/>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22" name="Freeform 20"/>
                <p:cNvSpPr>
                  <a:spLocks/>
                </p:cNvSpPr>
                <p:nvPr/>
              </p:nvSpPr>
              <p:spPr bwMode="auto">
                <a:xfrm>
                  <a:off x="4265" y="3709"/>
                  <a:ext cx="141" cy="10"/>
                </a:xfrm>
                <a:custGeom>
                  <a:avLst/>
                  <a:gdLst>
                    <a:gd name="T0" fmla="*/ 16 w 1271"/>
                    <a:gd name="T1" fmla="*/ 1 h 100"/>
                    <a:gd name="T2" fmla="*/ 15 w 1271"/>
                    <a:gd name="T3" fmla="*/ 0 h 100"/>
                    <a:gd name="T4" fmla="*/ 0 w 1271"/>
                    <a:gd name="T5" fmla="*/ 0 h 100"/>
                    <a:gd name="T6" fmla="*/ 0 w 1271"/>
                    <a:gd name="T7" fmla="*/ 1 h 100"/>
                    <a:gd name="T8" fmla="*/ 15 w 1271"/>
                    <a:gd name="T9" fmla="*/ 1 h 100"/>
                    <a:gd name="T10" fmla="*/ 15 w 1271"/>
                    <a:gd name="T11" fmla="*/ 1 h 100"/>
                    <a:gd name="T12" fmla="*/ 16 w 1271"/>
                    <a:gd name="T13" fmla="*/ 1 h 100"/>
                    <a:gd name="T14" fmla="*/ 16 w 1271"/>
                    <a:gd name="T15" fmla="*/ 0 h 100"/>
                    <a:gd name="T16" fmla="*/ 15 w 1271"/>
                    <a:gd name="T17" fmla="*/ 0 h 100"/>
                    <a:gd name="T18" fmla="*/ 16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23" name="Freeform 21"/>
                <p:cNvSpPr>
                  <a:spLocks/>
                </p:cNvSpPr>
                <p:nvPr/>
              </p:nvSpPr>
              <p:spPr bwMode="auto">
                <a:xfrm>
                  <a:off x="4396" y="3714"/>
                  <a:ext cx="10" cy="410"/>
                </a:xfrm>
                <a:custGeom>
                  <a:avLst/>
                  <a:gdLst>
                    <a:gd name="T0" fmla="*/ 1 w 92"/>
                    <a:gd name="T1" fmla="*/ 41 h 4106"/>
                    <a:gd name="T2" fmla="*/ 1 w 92"/>
                    <a:gd name="T3" fmla="*/ 40 h 4106"/>
                    <a:gd name="T4" fmla="*/ 1 w 92"/>
                    <a:gd name="T5" fmla="*/ 0 h 4106"/>
                    <a:gd name="T6" fmla="*/ 0 w 92"/>
                    <a:gd name="T7" fmla="*/ 0 h 4106"/>
                    <a:gd name="T8" fmla="*/ 0 w 92"/>
                    <a:gd name="T9" fmla="*/ 40 h 4106"/>
                    <a:gd name="T10" fmla="*/ 1 w 92"/>
                    <a:gd name="T11" fmla="*/ 40 h 4106"/>
                    <a:gd name="T12" fmla="*/ 1 w 92"/>
                    <a:gd name="T13" fmla="*/ 41 h 4106"/>
                    <a:gd name="T14" fmla="*/ 1 w 92"/>
                    <a:gd name="T15" fmla="*/ 41 h 4106"/>
                    <a:gd name="T16" fmla="*/ 1 w 92"/>
                    <a:gd name="T17" fmla="*/ 40 h 4106"/>
                    <a:gd name="T18" fmla="*/ 1 w 92"/>
                    <a:gd name="T19" fmla="*/ 41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24" name="Freeform 22"/>
                <p:cNvSpPr>
                  <a:spLocks/>
                </p:cNvSpPr>
                <p:nvPr/>
              </p:nvSpPr>
              <p:spPr bwMode="auto">
                <a:xfrm>
                  <a:off x="4260" y="4114"/>
                  <a:ext cx="141" cy="10"/>
                </a:xfrm>
                <a:custGeom>
                  <a:avLst/>
                  <a:gdLst>
                    <a:gd name="T0" fmla="*/ 0 w 1270"/>
                    <a:gd name="T1" fmla="*/ 1 h 100"/>
                    <a:gd name="T2" fmla="*/ 1 w 1270"/>
                    <a:gd name="T3" fmla="*/ 1 h 100"/>
                    <a:gd name="T4" fmla="*/ 16 w 1270"/>
                    <a:gd name="T5" fmla="*/ 1 h 100"/>
                    <a:gd name="T6" fmla="*/ 16 w 1270"/>
                    <a:gd name="T7" fmla="*/ 0 h 100"/>
                    <a:gd name="T8" fmla="*/ 1 w 1270"/>
                    <a:gd name="T9" fmla="*/ 0 h 100"/>
                    <a:gd name="T10" fmla="*/ 1 w 1270"/>
                    <a:gd name="T11" fmla="*/ 1 h 100"/>
                    <a:gd name="T12" fmla="*/ 0 w 1270"/>
                    <a:gd name="T13" fmla="*/ 1 h 100"/>
                    <a:gd name="T14" fmla="*/ 0 w 1270"/>
                    <a:gd name="T15" fmla="*/ 1 h 100"/>
                    <a:gd name="T16" fmla="*/ 1 w 1270"/>
                    <a:gd name="T17" fmla="*/ 1 h 100"/>
                    <a:gd name="T18" fmla="*/ 0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25" name="Freeform 23"/>
                <p:cNvSpPr>
                  <a:spLocks/>
                </p:cNvSpPr>
                <p:nvPr/>
              </p:nvSpPr>
              <p:spPr bwMode="auto">
                <a:xfrm>
                  <a:off x="4260" y="3709"/>
                  <a:ext cx="10" cy="410"/>
                </a:xfrm>
                <a:custGeom>
                  <a:avLst/>
                  <a:gdLst>
                    <a:gd name="T0" fmla="*/ 1 w 90"/>
                    <a:gd name="T1" fmla="*/ 0 h 4106"/>
                    <a:gd name="T2" fmla="*/ 0 w 90"/>
                    <a:gd name="T3" fmla="*/ 0 h 4106"/>
                    <a:gd name="T4" fmla="*/ 0 w 90"/>
                    <a:gd name="T5" fmla="*/ 41 h 4106"/>
                    <a:gd name="T6" fmla="*/ 1 w 90"/>
                    <a:gd name="T7" fmla="*/ 41 h 4106"/>
                    <a:gd name="T8" fmla="*/ 1 w 90"/>
                    <a:gd name="T9" fmla="*/ 0 h 4106"/>
                    <a:gd name="T10" fmla="*/ 1 w 90"/>
                    <a:gd name="T11" fmla="*/ 1 h 4106"/>
                    <a:gd name="T12" fmla="*/ 1 w 90"/>
                    <a:gd name="T13" fmla="*/ 0 h 4106"/>
                    <a:gd name="T14" fmla="*/ 0 w 90"/>
                    <a:gd name="T15" fmla="*/ 0 h 4106"/>
                    <a:gd name="T16" fmla="*/ 0 w 90"/>
                    <a:gd name="T17" fmla="*/ 0 h 4106"/>
                    <a:gd name="T18" fmla="*/ 1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26" name="Rectangle 24"/>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27" name="Freeform 25"/>
                <p:cNvSpPr>
                  <a:spLocks/>
                </p:cNvSpPr>
                <p:nvPr/>
              </p:nvSpPr>
              <p:spPr bwMode="auto">
                <a:xfrm>
                  <a:off x="4396" y="3844"/>
                  <a:ext cx="141" cy="10"/>
                </a:xfrm>
                <a:custGeom>
                  <a:avLst/>
                  <a:gdLst>
                    <a:gd name="T0" fmla="*/ 1 w 1271"/>
                    <a:gd name="T1" fmla="*/ 1 h 100"/>
                    <a:gd name="T2" fmla="*/ 1 w 1271"/>
                    <a:gd name="T3" fmla="*/ 1 h 100"/>
                    <a:gd name="T4" fmla="*/ 16 w 1271"/>
                    <a:gd name="T5" fmla="*/ 1 h 100"/>
                    <a:gd name="T6" fmla="*/ 16 w 1271"/>
                    <a:gd name="T7" fmla="*/ 0 h 100"/>
                    <a:gd name="T8" fmla="*/ 1 w 1271"/>
                    <a:gd name="T9" fmla="*/ 0 h 100"/>
                    <a:gd name="T10" fmla="*/ 0 w 1271"/>
                    <a:gd name="T11" fmla="*/ 1 h 100"/>
                    <a:gd name="T12" fmla="*/ 1 w 1271"/>
                    <a:gd name="T13" fmla="*/ 0 h 100"/>
                    <a:gd name="T14" fmla="*/ 0 w 1271"/>
                    <a:gd name="T15" fmla="*/ 0 h 100"/>
                    <a:gd name="T16" fmla="*/ 0 w 1271"/>
                    <a:gd name="T17" fmla="*/ 1 h 100"/>
                    <a:gd name="T18" fmla="*/ 1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28" name="Freeform 26"/>
                <p:cNvSpPr>
                  <a:spLocks/>
                </p:cNvSpPr>
                <p:nvPr/>
              </p:nvSpPr>
              <p:spPr bwMode="auto">
                <a:xfrm>
                  <a:off x="4396" y="3849"/>
                  <a:ext cx="10" cy="275"/>
                </a:xfrm>
                <a:custGeom>
                  <a:avLst/>
                  <a:gdLst>
                    <a:gd name="T0" fmla="*/ 1 w 92"/>
                    <a:gd name="T1" fmla="*/ 26 h 2754"/>
                    <a:gd name="T2" fmla="*/ 1 w 92"/>
                    <a:gd name="T3" fmla="*/ 27 h 2754"/>
                    <a:gd name="T4" fmla="*/ 1 w 92"/>
                    <a:gd name="T5" fmla="*/ 0 h 2754"/>
                    <a:gd name="T6" fmla="*/ 0 w 92"/>
                    <a:gd name="T7" fmla="*/ 0 h 2754"/>
                    <a:gd name="T8" fmla="*/ 0 w 92"/>
                    <a:gd name="T9" fmla="*/ 27 h 2754"/>
                    <a:gd name="T10" fmla="*/ 1 w 92"/>
                    <a:gd name="T11" fmla="*/ 27 h 2754"/>
                    <a:gd name="T12" fmla="*/ 0 w 92"/>
                    <a:gd name="T13" fmla="*/ 27 h 2754"/>
                    <a:gd name="T14" fmla="*/ 0 w 92"/>
                    <a:gd name="T15" fmla="*/ 27 h 2754"/>
                    <a:gd name="T16" fmla="*/ 1 w 92"/>
                    <a:gd name="T17" fmla="*/ 27 h 2754"/>
                    <a:gd name="T18" fmla="*/ 1 w 92"/>
                    <a:gd name="T19" fmla="*/ 26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29" name="Freeform 27"/>
                <p:cNvSpPr>
                  <a:spLocks/>
                </p:cNvSpPr>
                <p:nvPr/>
              </p:nvSpPr>
              <p:spPr bwMode="auto">
                <a:xfrm>
                  <a:off x="4401" y="4114"/>
                  <a:ext cx="141" cy="10"/>
                </a:xfrm>
                <a:custGeom>
                  <a:avLst/>
                  <a:gdLst>
                    <a:gd name="T0" fmla="*/ 15 w 1270"/>
                    <a:gd name="T1" fmla="*/ 1 h 100"/>
                    <a:gd name="T2" fmla="*/ 15 w 1270"/>
                    <a:gd name="T3" fmla="*/ 0 h 100"/>
                    <a:gd name="T4" fmla="*/ 0 w 1270"/>
                    <a:gd name="T5" fmla="*/ 0 h 100"/>
                    <a:gd name="T6" fmla="*/ 0 w 1270"/>
                    <a:gd name="T7" fmla="*/ 1 h 100"/>
                    <a:gd name="T8" fmla="*/ 15 w 1270"/>
                    <a:gd name="T9" fmla="*/ 1 h 100"/>
                    <a:gd name="T10" fmla="*/ 16 w 1270"/>
                    <a:gd name="T11" fmla="*/ 1 h 100"/>
                    <a:gd name="T12" fmla="*/ 15 w 1270"/>
                    <a:gd name="T13" fmla="*/ 1 h 100"/>
                    <a:gd name="T14" fmla="*/ 16 w 1270"/>
                    <a:gd name="T15" fmla="*/ 1 h 100"/>
                    <a:gd name="T16" fmla="*/ 16 w 1270"/>
                    <a:gd name="T17" fmla="*/ 1 h 100"/>
                    <a:gd name="T18" fmla="*/ 15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0" name="Freeform 28"/>
                <p:cNvSpPr>
                  <a:spLocks/>
                </p:cNvSpPr>
                <p:nvPr/>
              </p:nvSpPr>
              <p:spPr bwMode="auto">
                <a:xfrm>
                  <a:off x="4532" y="3844"/>
                  <a:ext cx="10" cy="275"/>
                </a:xfrm>
                <a:custGeom>
                  <a:avLst/>
                  <a:gdLst>
                    <a:gd name="T0" fmla="*/ 1 w 91"/>
                    <a:gd name="T1" fmla="*/ 1 h 2754"/>
                    <a:gd name="T2" fmla="*/ 0 w 91"/>
                    <a:gd name="T3" fmla="*/ 0 h 2754"/>
                    <a:gd name="T4" fmla="*/ 0 w 91"/>
                    <a:gd name="T5" fmla="*/ 27 h 2754"/>
                    <a:gd name="T6" fmla="*/ 1 w 91"/>
                    <a:gd name="T7" fmla="*/ 27 h 2754"/>
                    <a:gd name="T8" fmla="*/ 1 w 91"/>
                    <a:gd name="T9" fmla="*/ 0 h 2754"/>
                    <a:gd name="T10" fmla="*/ 1 w 91"/>
                    <a:gd name="T11" fmla="*/ 0 h 2754"/>
                    <a:gd name="T12" fmla="*/ 1 w 91"/>
                    <a:gd name="T13" fmla="*/ 0 h 2754"/>
                    <a:gd name="T14" fmla="*/ 1 w 91"/>
                    <a:gd name="T15" fmla="*/ 0 h 2754"/>
                    <a:gd name="T16" fmla="*/ 1 w 91"/>
                    <a:gd name="T17" fmla="*/ 0 h 2754"/>
                    <a:gd name="T18" fmla="*/ 1 w 91"/>
                    <a:gd name="T19" fmla="*/ 1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1" name="Rectangle 29"/>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2" name="Freeform 30"/>
                <p:cNvSpPr>
                  <a:spLocks/>
                </p:cNvSpPr>
                <p:nvPr/>
              </p:nvSpPr>
              <p:spPr bwMode="auto">
                <a:xfrm>
                  <a:off x="4537" y="4024"/>
                  <a:ext cx="141"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3" name="Freeform 31"/>
                <p:cNvSpPr>
                  <a:spLocks/>
                </p:cNvSpPr>
                <p:nvPr/>
              </p:nvSpPr>
              <p:spPr bwMode="auto">
                <a:xfrm>
                  <a:off x="4668" y="4029"/>
                  <a:ext cx="10" cy="95"/>
                </a:xfrm>
                <a:custGeom>
                  <a:avLst/>
                  <a:gdLst>
                    <a:gd name="T0" fmla="*/ 1 w 90"/>
                    <a:gd name="T1" fmla="*/ 9 h 952"/>
                    <a:gd name="T2" fmla="*/ 1 w 90"/>
                    <a:gd name="T3" fmla="*/ 9 h 952"/>
                    <a:gd name="T4" fmla="*/ 1 w 90"/>
                    <a:gd name="T5" fmla="*/ 0 h 952"/>
                    <a:gd name="T6" fmla="*/ 0 w 90"/>
                    <a:gd name="T7" fmla="*/ 0 h 952"/>
                    <a:gd name="T8" fmla="*/ 0 w 90"/>
                    <a:gd name="T9" fmla="*/ 9 h 952"/>
                    <a:gd name="T10" fmla="*/ 1 w 90"/>
                    <a:gd name="T11" fmla="*/ 8 h 952"/>
                    <a:gd name="T12" fmla="*/ 1 w 90"/>
                    <a:gd name="T13" fmla="*/ 9 h 952"/>
                    <a:gd name="T14" fmla="*/ 1 w 90"/>
                    <a:gd name="T15" fmla="*/ 9 h 952"/>
                    <a:gd name="T16" fmla="*/ 1 w 90"/>
                    <a:gd name="T17" fmla="*/ 9 h 952"/>
                    <a:gd name="T18" fmla="*/ 1 w 90"/>
                    <a:gd name="T19" fmla="*/ 9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4" name="Freeform 32"/>
                <p:cNvSpPr>
                  <a:spLocks/>
                </p:cNvSpPr>
                <p:nvPr/>
              </p:nvSpPr>
              <p:spPr bwMode="auto">
                <a:xfrm>
                  <a:off x="4532" y="4114"/>
                  <a:ext cx="141"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5" name="Freeform 33"/>
                <p:cNvSpPr>
                  <a:spLocks/>
                </p:cNvSpPr>
                <p:nvPr/>
              </p:nvSpPr>
              <p:spPr bwMode="auto">
                <a:xfrm>
                  <a:off x="4532" y="4024"/>
                  <a:ext cx="10" cy="95"/>
                </a:xfrm>
                <a:custGeom>
                  <a:avLst/>
                  <a:gdLst>
                    <a:gd name="T0" fmla="*/ 1 w 91"/>
                    <a:gd name="T1" fmla="*/ 0 h 952"/>
                    <a:gd name="T2" fmla="*/ 0 w 91"/>
                    <a:gd name="T3" fmla="*/ 0 h 952"/>
                    <a:gd name="T4" fmla="*/ 0 w 91"/>
                    <a:gd name="T5" fmla="*/ 9 h 952"/>
                    <a:gd name="T6" fmla="*/ 1 w 91"/>
                    <a:gd name="T7" fmla="*/ 9 h 952"/>
                    <a:gd name="T8" fmla="*/ 1 w 91"/>
                    <a:gd name="T9" fmla="*/ 0 h 952"/>
                    <a:gd name="T10" fmla="*/ 1 w 91"/>
                    <a:gd name="T11" fmla="*/ 1 h 952"/>
                    <a:gd name="T12" fmla="*/ 1 w 91"/>
                    <a:gd name="T13" fmla="*/ 0 h 952"/>
                    <a:gd name="T14" fmla="*/ 0 w 91"/>
                    <a:gd name="T15" fmla="*/ 0 h 952"/>
                    <a:gd name="T16" fmla="*/ 0 w 91"/>
                    <a:gd name="T17" fmla="*/ 0 h 952"/>
                    <a:gd name="T18" fmla="*/ 1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6" name="Rectangle 34"/>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7" name="Freeform 35"/>
                <p:cNvSpPr>
                  <a:spLocks/>
                </p:cNvSpPr>
                <p:nvPr/>
              </p:nvSpPr>
              <p:spPr bwMode="auto">
                <a:xfrm>
                  <a:off x="4673" y="3979"/>
                  <a:ext cx="141" cy="10"/>
                </a:xfrm>
                <a:custGeom>
                  <a:avLst/>
                  <a:gdLst>
                    <a:gd name="T0" fmla="*/ 16 w 1271"/>
                    <a:gd name="T1" fmla="*/ 1 h 100"/>
                    <a:gd name="T2" fmla="*/ 15 w 1271"/>
                    <a:gd name="T3" fmla="*/ 0 h 100"/>
                    <a:gd name="T4" fmla="*/ 0 w 1271"/>
                    <a:gd name="T5" fmla="*/ 0 h 100"/>
                    <a:gd name="T6" fmla="*/ 0 w 1271"/>
                    <a:gd name="T7" fmla="*/ 1 h 100"/>
                    <a:gd name="T8" fmla="*/ 15 w 1271"/>
                    <a:gd name="T9" fmla="*/ 1 h 100"/>
                    <a:gd name="T10" fmla="*/ 15 w 1271"/>
                    <a:gd name="T11" fmla="*/ 1 h 100"/>
                    <a:gd name="T12" fmla="*/ 16 w 1271"/>
                    <a:gd name="T13" fmla="*/ 1 h 100"/>
                    <a:gd name="T14" fmla="*/ 16 w 1271"/>
                    <a:gd name="T15" fmla="*/ 0 h 100"/>
                    <a:gd name="T16" fmla="*/ 15 w 1271"/>
                    <a:gd name="T17" fmla="*/ 0 h 100"/>
                    <a:gd name="T18" fmla="*/ 16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 name="Freeform 36"/>
                <p:cNvSpPr>
                  <a:spLocks/>
                </p:cNvSpPr>
                <p:nvPr/>
              </p:nvSpPr>
              <p:spPr bwMode="auto">
                <a:xfrm>
                  <a:off x="4804" y="3984"/>
                  <a:ext cx="10" cy="140"/>
                </a:xfrm>
                <a:custGeom>
                  <a:avLst/>
                  <a:gdLst>
                    <a:gd name="T0" fmla="*/ 1 w 91"/>
                    <a:gd name="T1" fmla="*/ 14 h 1402"/>
                    <a:gd name="T2" fmla="*/ 1 w 91"/>
                    <a:gd name="T3" fmla="*/ 13 h 1402"/>
                    <a:gd name="T4" fmla="*/ 1 w 91"/>
                    <a:gd name="T5" fmla="*/ 0 h 1402"/>
                    <a:gd name="T6" fmla="*/ 0 w 91"/>
                    <a:gd name="T7" fmla="*/ 0 h 1402"/>
                    <a:gd name="T8" fmla="*/ 0 w 91"/>
                    <a:gd name="T9" fmla="*/ 13 h 1402"/>
                    <a:gd name="T10" fmla="*/ 1 w 91"/>
                    <a:gd name="T11" fmla="*/ 13 h 1402"/>
                    <a:gd name="T12" fmla="*/ 1 w 91"/>
                    <a:gd name="T13" fmla="*/ 14 h 1402"/>
                    <a:gd name="T14" fmla="*/ 1 w 91"/>
                    <a:gd name="T15" fmla="*/ 14 h 1402"/>
                    <a:gd name="T16" fmla="*/ 1 w 91"/>
                    <a:gd name="T17" fmla="*/ 13 h 1402"/>
                    <a:gd name="T18" fmla="*/ 1 w 91"/>
                    <a:gd name="T19" fmla="*/ 14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 name="Freeform 37"/>
                <p:cNvSpPr>
                  <a:spLocks/>
                </p:cNvSpPr>
                <p:nvPr/>
              </p:nvSpPr>
              <p:spPr bwMode="auto">
                <a:xfrm>
                  <a:off x="4668" y="4114"/>
                  <a:ext cx="141" cy="10"/>
                </a:xfrm>
                <a:custGeom>
                  <a:avLst/>
                  <a:gdLst>
                    <a:gd name="T0" fmla="*/ 0 w 1270"/>
                    <a:gd name="T1" fmla="*/ 1 h 100"/>
                    <a:gd name="T2" fmla="*/ 1 w 1270"/>
                    <a:gd name="T3" fmla="*/ 1 h 100"/>
                    <a:gd name="T4" fmla="*/ 16 w 1270"/>
                    <a:gd name="T5" fmla="*/ 1 h 100"/>
                    <a:gd name="T6" fmla="*/ 16 w 1270"/>
                    <a:gd name="T7" fmla="*/ 0 h 100"/>
                    <a:gd name="T8" fmla="*/ 1 w 1270"/>
                    <a:gd name="T9" fmla="*/ 0 h 100"/>
                    <a:gd name="T10" fmla="*/ 1 w 1270"/>
                    <a:gd name="T11" fmla="*/ 1 h 100"/>
                    <a:gd name="T12" fmla="*/ 0 w 1270"/>
                    <a:gd name="T13" fmla="*/ 1 h 100"/>
                    <a:gd name="T14" fmla="*/ 0 w 1270"/>
                    <a:gd name="T15" fmla="*/ 1 h 100"/>
                    <a:gd name="T16" fmla="*/ 1 w 1270"/>
                    <a:gd name="T17" fmla="*/ 1 h 100"/>
                    <a:gd name="T18" fmla="*/ 0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40" name="Freeform 38"/>
                <p:cNvSpPr>
                  <a:spLocks/>
                </p:cNvSpPr>
                <p:nvPr/>
              </p:nvSpPr>
              <p:spPr bwMode="auto">
                <a:xfrm>
                  <a:off x="4668" y="3979"/>
                  <a:ext cx="10" cy="140"/>
                </a:xfrm>
                <a:custGeom>
                  <a:avLst/>
                  <a:gdLst>
                    <a:gd name="T0" fmla="*/ 1 w 90"/>
                    <a:gd name="T1" fmla="*/ 0 h 1402"/>
                    <a:gd name="T2" fmla="*/ 0 w 90"/>
                    <a:gd name="T3" fmla="*/ 0 h 1402"/>
                    <a:gd name="T4" fmla="*/ 0 w 90"/>
                    <a:gd name="T5" fmla="*/ 14 h 1402"/>
                    <a:gd name="T6" fmla="*/ 1 w 90"/>
                    <a:gd name="T7" fmla="*/ 14 h 1402"/>
                    <a:gd name="T8" fmla="*/ 1 w 90"/>
                    <a:gd name="T9" fmla="*/ 0 h 1402"/>
                    <a:gd name="T10" fmla="*/ 1 w 90"/>
                    <a:gd name="T11" fmla="*/ 1 h 1402"/>
                    <a:gd name="T12" fmla="*/ 1 w 90"/>
                    <a:gd name="T13" fmla="*/ 0 h 1402"/>
                    <a:gd name="T14" fmla="*/ 0 w 90"/>
                    <a:gd name="T15" fmla="*/ 0 h 1402"/>
                    <a:gd name="T16" fmla="*/ 0 w 90"/>
                    <a:gd name="T17" fmla="*/ 0 h 1402"/>
                    <a:gd name="T18" fmla="*/ 1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41" name="Rectangle 39"/>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42" name="Freeform 40"/>
                <p:cNvSpPr>
                  <a:spLocks/>
                </p:cNvSpPr>
                <p:nvPr/>
              </p:nvSpPr>
              <p:spPr bwMode="auto">
                <a:xfrm>
                  <a:off x="4804" y="4069"/>
                  <a:ext cx="141" cy="10"/>
                </a:xfrm>
                <a:custGeom>
                  <a:avLst/>
                  <a:gdLst>
                    <a:gd name="T0" fmla="*/ 1 w 1271"/>
                    <a:gd name="T1" fmla="*/ 1 h 100"/>
                    <a:gd name="T2" fmla="*/ 1 w 1271"/>
                    <a:gd name="T3" fmla="*/ 1 h 100"/>
                    <a:gd name="T4" fmla="*/ 16 w 1271"/>
                    <a:gd name="T5" fmla="*/ 1 h 100"/>
                    <a:gd name="T6" fmla="*/ 16 w 1271"/>
                    <a:gd name="T7" fmla="*/ 0 h 100"/>
                    <a:gd name="T8" fmla="*/ 1 w 1271"/>
                    <a:gd name="T9" fmla="*/ 0 h 100"/>
                    <a:gd name="T10" fmla="*/ 0 w 1271"/>
                    <a:gd name="T11" fmla="*/ 1 h 100"/>
                    <a:gd name="T12" fmla="*/ 1 w 1271"/>
                    <a:gd name="T13" fmla="*/ 0 h 100"/>
                    <a:gd name="T14" fmla="*/ 0 w 1271"/>
                    <a:gd name="T15" fmla="*/ 0 h 100"/>
                    <a:gd name="T16" fmla="*/ 0 w 1271"/>
                    <a:gd name="T17" fmla="*/ 1 h 100"/>
                    <a:gd name="T18" fmla="*/ 1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43" name="Freeform 41"/>
                <p:cNvSpPr>
                  <a:spLocks/>
                </p:cNvSpPr>
                <p:nvPr/>
              </p:nvSpPr>
              <p:spPr bwMode="auto">
                <a:xfrm>
                  <a:off x="4804" y="4074"/>
                  <a:ext cx="10" cy="50"/>
                </a:xfrm>
                <a:custGeom>
                  <a:avLst/>
                  <a:gdLst>
                    <a:gd name="T0" fmla="*/ 1 w 91"/>
                    <a:gd name="T1" fmla="*/ 4 h 501"/>
                    <a:gd name="T2" fmla="*/ 1 w 91"/>
                    <a:gd name="T3" fmla="*/ 4 h 501"/>
                    <a:gd name="T4" fmla="*/ 1 w 91"/>
                    <a:gd name="T5" fmla="*/ 0 h 501"/>
                    <a:gd name="T6" fmla="*/ 0 w 91"/>
                    <a:gd name="T7" fmla="*/ 0 h 501"/>
                    <a:gd name="T8" fmla="*/ 0 w 91"/>
                    <a:gd name="T9" fmla="*/ 4 h 501"/>
                    <a:gd name="T10" fmla="*/ 1 w 91"/>
                    <a:gd name="T11" fmla="*/ 5 h 501"/>
                    <a:gd name="T12" fmla="*/ 0 w 91"/>
                    <a:gd name="T13" fmla="*/ 4 h 501"/>
                    <a:gd name="T14" fmla="*/ 0 w 91"/>
                    <a:gd name="T15" fmla="*/ 5 h 501"/>
                    <a:gd name="T16" fmla="*/ 1 w 91"/>
                    <a:gd name="T17" fmla="*/ 5 h 501"/>
                    <a:gd name="T18" fmla="*/ 1 w 91"/>
                    <a:gd name="T19" fmla="*/ 4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44" name="Freeform 42"/>
                <p:cNvSpPr>
                  <a:spLocks/>
                </p:cNvSpPr>
                <p:nvPr/>
              </p:nvSpPr>
              <p:spPr bwMode="auto">
                <a:xfrm>
                  <a:off x="4809" y="4114"/>
                  <a:ext cx="141" cy="10"/>
                </a:xfrm>
                <a:custGeom>
                  <a:avLst/>
                  <a:gdLst>
                    <a:gd name="T0" fmla="*/ 15 w 1271"/>
                    <a:gd name="T1" fmla="*/ 1 h 100"/>
                    <a:gd name="T2" fmla="*/ 15 w 1271"/>
                    <a:gd name="T3" fmla="*/ 0 h 100"/>
                    <a:gd name="T4" fmla="*/ 0 w 1271"/>
                    <a:gd name="T5" fmla="*/ 0 h 100"/>
                    <a:gd name="T6" fmla="*/ 0 w 1271"/>
                    <a:gd name="T7" fmla="*/ 1 h 100"/>
                    <a:gd name="T8" fmla="*/ 15 w 1271"/>
                    <a:gd name="T9" fmla="*/ 1 h 100"/>
                    <a:gd name="T10" fmla="*/ 16 w 1271"/>
                    <a:gd name="T11" fmla="*/ 1 h 100"/>
                    <a:gd name="T12" fmla="*/ 15 w 1271"/>
                    <a:gd name="T13" fmla="*/ 1 h 100"/>
                    <a:gd name="T14" fmla="*/ 16 w 1271"/>
                    <a:gd name="T15" fmla="*/ 1 h 100"/>
                    <a:gd name="T16" fmla="*/ 16 w 1271"/>
                    <a:gd name="T17" fmla="*/ 1 h 100"/>
                    <a:gd name="T18" fmla="*/ 15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45" name="Freeform 43"/>
                <p:cNvSpPr>
                  <a:spLocks/>
                </p:cNvSpPr>
                <p:nvPr/>
              </p:nvSpPr>
              <p:spPr bwMode="auto">
                <a:xfrm>
                  <a:off x="4940" y="4069"/>
                  <a:ext cx="10" cy="50"/>
                </a:xfrm>
                <a:custGeom>
                  <a:avLst/>
                  <a:gdLst>
                    <a:gd name="T0" fmla="*/ 1 w 91"/>
                    <a:gd name="T1" fmla="*/ 1 h 501"/>
                    <a:gd name="T2" fmla="*/ 0 w 91"/>
                    <a:gd name="T3" fmla="*/ 0 h 501"/>
                    <a:gd name="T4" fmla="*/ 0 w 91"/>
                    <a:gd name="T5" fmla="*/ 5 h 501"/>
                    <a:gd name="T6" fmla="*/ 1 w 91"/>
                    <a:gd name="T7" fmla="*/ 5 h 501"/>
                    <a:gd name="T8" fmla="*/ 1 w 91"/>
                    <a:gd name="T9" fmla="*/ 0 h 501"/>
                    <a:gd name="T10" fmla="*/ 1 w 91"/>
                    <a:gd name="T11" fmla="*/ 0 h 501"/>
                    <a:gd name="T12" fmla="*/ 1 w 91"/>
                    <a:gd name="T13" fmla="*/ 0 h 501"/>
                    <a:gd name="T14" fmla="*/ 1 w 91"/>
                    <a:gd name="T15" fmla="*/ 0 h 501"/>
                    <a:gd name="T16" fmla="*/ 1 w 91"/>
                    <a:gd name="T17" fmla="*/ 0 h 501"/>
                    <a:gd name="T18" fmla="*/ 1 w 91"/>
                    <a:gd name="T19" fmla="*/ 1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46" name="Rectangle 44"/>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47" name="Freeform 45"/>
                <p:cNvSpPr>
                  <a:spLocks/>
                </p:cNvSpPr>
                <p:nvPr/>
              </p:nvSpPr>
              <p:spPr bwMode="auto">
                <a:xfrm>
                  <a:off x="4945" y="4024"/>
                  <a:ext cx="142"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48" name="Freeform 46"/>
                <p:cNvSpPr>
                  <a:spLocks/>
                </p:cNvSpPr>
                <p:nvPr/>
              </p:nvSpPr>
              <p:spPr bwMode="auto">
                <a:xfrm>
                  <a:off x="5076" y="4029"/>
                  <a:ext cx="11" cy="95"/>
                </a:xfrm>
                <a:custGeom>
                  <a:avLst/>
                  <a:gdLst>
                    <a:gd name="T0" fmla="*/ 1 w 91"/>
                    <a:gd name="T1" fmla="*/ 9 h 952"/>
                    <a:gd name="T2" fmla="*/ 1 w 91"/>
                    <a:gd name="T3" fmla="*/ 9 h 952"/>
                    <a:gd name="T4" fmla="*/ 1 w 91"/>
                    <a:gd name="T5" fmla="*/ 0 h 952"/>
                    <a:gd name="T6" fmla="*/ 0 w 91"/>
                    <a:gd name="T7" fmla="*/ 0 h 952"/>
                    <a:gd name="T8" fmla="*/ 0 w 91"/>
                    <a:gd name="T9" fmla="*/ 9 h 952"/>
                    <a:gd name="T10" fmla="*/ 1 w 91"/>
                    <a:gd name="T11" fmla="*/ 8 h 952"/>
                    <a:gd name="T12" fmla="*/ 1 w 91"/>
                    <a:gd name="T13" fmla="*/ 9 h 952"/>
                    <a:gd name="T14" fmla="*/ 1 w 91"/>
                    <a:gd name="T15" fmla="*/ 9 h 952"/>
                    <a:gd name="T16" fmla="*/ 1 w 91"/>
                    <a:gd name="T17" fmla="*/ 9 h 952"/>
                    <a:gd name="T18" fmla="*/ 1 w 91"/>
                    <a:gd name="T19" fmla="*/ 9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49" name="Freeform 47"/>
                <p:cNvSpPr>
                  <a:spLocks/>
                </p:cNvSpPr>
                <p:nvPr/>
              </p:nvSpPr>
              <p:spPr bwMode="auto">
                <a:xfrm>
                  <a:off x="4940" y="4114"/>
                  <a:ext cx="142"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50" name="Freeform 48"/>
                <p:cNvSpPr>
                  <a:spLocks/>
                </p:cNvSpPr>
                <p:nvPr/>
              </p:nvSpPr>
              <p:spPr bwMode="auto">
                <a:xfrm>
                  <a:off x="4940" y="4024"/>
                  <a:ext cx="10" cy="95"/>
                </a:xfrm>
                <a:custGeom>
                  <a:avLst/>
                  <a:gdLst>
                    <a:gd name="T0" fmla="*/ 1 w 91"/>
                    <a:gd name="T1" fmla="*/ 0 h 952"/>
                    <a:gd name="T2" fmla="*/ 0 w 91"/>
                    <a:gd name="T3" fmla="*/ 0 h 952"/>
                    <a:gd name="T4" fmla="*/ 0 w 91"/>
                    <a:gd name="T5" fmla="*/ 9 h 952"/>
                    <a:gd name="T6" fmla="*/ 1 w 91"/>
                    <a:gd name="T7" fmla="*/ 9 h 952"/>
                    <a:gd name="T8" fmla="*/ 1 w 91"/>
                    <a:gd name="T9" fmla="*/ 0 h 952"/>
                    <a:gd name="T10" fmla="*/ 1 w 91"/>
                    <a:gd name="T11" fmla="*/ 1 h 952"/>
                    <a:gd name="T12" fmla="*/ 1 w 91"/>
                    <a:gd name="T13" fmla="*/ 0 h 952"/>
                    <a:gd name="T14" fmla="*/ 0 w 91"/>
                    <a:gd name="T15" fmla="*/ 0 h 952"/>
                    <a:gd name="T16" fmla="*/ 0 w 91"/>
                    <a:gd name="T17" fmla="*/ 0 h 952"/>
                    <a:gd name="T18" fmla="*/ 1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51" name="Rectangle 49"/>
                <p:cNvSpPr>
                  <a:spLocks noChangeArrowheads="1"/>
                </p:cNvSpPr>
                <p:nvPr/>
              </p:nvSpPr>
              <p:spPr bwMode="auto">
                <a:xfrm>
                  <a:off x="4080" y="4160"/>
                  <a:ext cx="41" cy="75"/>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125">
                      <a:solidFill>
                        <a:srgbClr val="000000"/>
                      </a:solidFill>
                      <a:latin typeface="AvantGarde Bk BT" charset="0"/>
                    </a:rPr>
                    <a:t>0</a:t>
                  </a:r>
                  <a:endParaRPr lang="en-US" sz="2100">
                    <a:solidFill>
                      <a:srgbClr val="000000"/>
                    </a:solidFill>
                  </a:endParaRPr>
                </a:p>
              </p:txBody>
            </p:sp>
            <p:sp>
              <p:nvSpPr>
                <p:cNvPr id="52" name="Rectangle 50"/>
                <p:cNvSpPr>
                  <a:spLocks noChangeArrowheads="1"/>
                </p:cNvSpPr>
                <p:nvPr/>
              </p:nvSpPr>
              <p:spPr bwMode="auto">
                <a:xfrm>
                  <a:off x="5036" y="4145"/>
                  <a:ext cx="41" cy="75"/>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125">
                      <a:solidFill>
                        <a:srgbClr val="000000"/>
                      </a:solidFill>
                      <a:latin typeface="AvantGarde Bk BT" charset="0"/>
                    </a:rPr>
                    <a:t>2</a:t>
                  </a:r>
                  <a:endParaRPr lang="en-US" sz="2100">
                    <a:solidFill>
                      <a:srgbClr val="000000"/>
                    </a:solidFill>
                  </a:endParaRPr>
                </a:p>
              </p:txBody>
            </p:sp>
            <p:sp>
              <p:nvSpPr>
                <p:cNvPr id="53" name="Rectangle 51"/>
                <p:cNvSpPr>
                  <a:spLocks noChangeArrowheads="1"/>
                </p:cNvSpPr>
                <p:nvPr/>
              </p:nvSpPr>
              <p:spPr bwMode="auto">
                <a:xfrm>
                  <a:off x="5085" y="4148"/>
                  <a:ext cx="44" cy="75"/>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125" dirty="0">
                      <a:solidFill>
                        <a:srgbClr val="000000"/>
                      </a:solidFill>
                      <a:latin typeface="Symbol" pitchFamily="18" charset="2"/>
                    </a:rPr>
                    <a:t>p</a:t>
                  </a:r>
                  <a:endParaRPr lang="en-US" sz="2100" dirty="0">
                    <a:solidFill>
                      <a:srgbClr val="000000"/>
                    </a:solidFill>
                  </a:endParaRPr>
                </a:p>
              </p:txBody>
            </p:sp>
            <p:sp>
              <p:nvSpPr>
                <p:cNvPr id="54" name="Freeform 52"/>
                <p:cNvSpPr>
                  <a:spLocks/>
                </p:cNvSpPr>
                <p:nvPr/>
              </p:nvSpPr>
              <p:spPr bwMode="auto">
                <a:xfrm>
                  <a:off x="4329" y="4153"/>
                  <a:ext cx="53" cy="47"/>
                </a:xfrm>
                <a:custGeom>
                  <a:avLst/>
                  <a:gdLst>
                    <a:gd name="T0" fmla="*/ 6 w 474"/>
                    <a:gd name="T1" fmla="*/ 5 h 476"/>
                    <a:gd name="T2" fmla="*/ 3 w 474"/>
                    <a:gd name="T3" fmla="*/ 0 h 476"/>
                    <a:gd name="T4" fmla="*/ 0 w 474"/>
                    <a:gd name="T5" fmla="*/ 5 h 476"/>
                    <a:gd name="T6" fmla="*/ 6 w 474"/>
                    <a:gd name="T7" fmla="*/ 5 h 476"/>
                    <a:gd name="T8" fmla="*/ 3 w 474"/>
                    <a:gd name="T9" fmla="*/ 0 h 476"/>
                    <a:gd name="T10" fmla="*/ 6 w 474"/>
                    <a:gd name="T11" fmla="*/ 5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55" name="Freeform 53"/>
                <p:cNvSpPr>
                  <a:spLocks/>
                </p:cNvSpPr>
                <p:nvPr/>
              </p:nvSpPr>
              <p:spPr bwMode="auto">
                <a:xfrm>
                  <a:off x="4350" y="4196"/>
                  <a:ext cx="11" cy="76"/>
                </a:xfrm>
                <a:custGeom>
                  <a:avLst/>
                  <a:gdLst>
                    <a:gd name="T0" fmla="*/ 1 w 91"/>
                    <a:gd name="T1" fmla="*/ 8 h 760"/>
                    <a:gd name="T2" fmla="*/ 1 w 91"/>
                    <a:gd name="T3" fmla="*/ 8 h 760"/>
                    <a:gd name="T4" fmla="*/ 1 w 91"/>
                    <a:gd name="T5" fmla="*/ 0 h 760"/>
                    <a:gd name="T6" fmla="*/ 0 w 91"/>
                    <a:gd name="T7" fmla="*/ 0 h 760"/>
                    <a:gd name="T8" fmla="*/ 0 w 91"/>
                    <a:gd name="T9" fmla="*/ 8 h 760"/>
                    <a:gd name="T10" fmla="*/ 1 w 91"/>
                    <a:gd name="T11" fmla="*/ 8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grpSp>
        </p:grpSp>
        <p:sp>
          <p:nvSpPr>
            <p:cNvPr id="9" name="Rectangle 55"/>
            <p:cNvSpPr>
              <a:spLocks noChangeArrowheads="1"/>
            </p:cNvSpPr>
            <p:nvPr/>
          </p:nvSpPr>
          <p:spPr bwMode="auto">
            <a:xfrm>
              <a:off x="3571" y="3975"/>
              <a:ext cx="221" cy="246"/>
            </a:xfrm>
            <a:prstGeom prst="rect">
              <a:avLst/>
            </a:prstGeom>
            <a:solidFill>
              <a:schemeClr val="bg1"/>
            </a:solidFill>
            <a:ln w="9525">
              <a:no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grpSp>
      <p:cxnSp>
        <p:nvCxnSpPr>
          <p:cNvPr id="6" name="Straight Arrow Connector 5"/>
          <p:cNvCxnSpPr/>
          <p:nvPr/>
        </p:nvCxnSpPr>
        <p:spPr>
          <a:xfrm>
            <a:off x="2142719" y="1949423"/>
            <a:ext cx="922845" cy="23018"/>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63372" t="5142" r="26843" b="72735"/>
          <a:stretch/>
        </p:blipFill>
        <p:spPr>
          <a:xfrm>
            <a:off x="5769408" y="1543050"/>
            <a:ext cx="839456" cy="853809"/>
          </a:xfrm>
          <a:prstGeom prst="rect">
            <a:avLst/>
          </a:prstGeom>
        </p:spPr>
      </p:pic>
    </p:spTree>
    <p:extLst>
      <p:ext uri="{BB962C8B-B14F-4D97-AF65-F5344CB8AC3E}">
        <p14:creationId xmlns:p14="http://schemas.microsoft.com/office/powerpoint/2010/main" val="13924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2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25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25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25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25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342900" y="64146"/>
            <a:ext cx="6057900" cy="857250"/>
          </a:xfrm>
        </p:spPr>
        <p:txBody>
          <a:bodyPr/>
          <a:lstStyle/>
          <a:p>
            <a:pPr eaLnBrk="1" hangingPunct="1"/>
            <a:r>
              <a:rPr lang="en-US" dirty="0">
                <a:cs typeface="Times New Roman" charset="0"/>
              </a:rPr>
              <a:t>SIFT descriptor formation</a:t>
            </a:r>
          </a:p>
        </p:txBody>
      </p:sp>
      <p:sp>
        <p:nvSpPr>
          <p:cNvPr id="192515" name="Rectangle 3"/>
          <p:cNvSpPr>
            <a:spLocks noGrp="1" noChangeArrowheads="1"/>
          </p:cNvSpPr>
          <p:nvPr>
            <p:ph idx="1"/>
          </p:nvPr>
        </p:nvSpPr>
        <p:spPr>
          <a:xfrm>
            <a:off x="342900" y="2514603"/>
            <a:ext cx="8801100" cy="2812256"/>
          </a:xfrm>
        </p:spPr>
        <p:txBody>
          <a:bodyPr>
            <a:normAutofit/>
          </a:bodyPr>
          <a:lstStyle/>
          <a:p>
            <a:r>
              <a:rPr lang="en-US" sz="2000" dirty="0">
                <a:cs typeface="Times New Roman" charset="0"/>
              </a:rPr>
              <a:t>8 orientation bins per histogram, and a 4x4 histogram array, yields 8 x 4x4 = 128 numbers.</a:t>
            </a:r>
          </a:p>
          <a:p>
            <a:r>
              <a:rPr lang="en-US" sz="2000" dirty="0">
                <a:cs typeface="Times New Roman" charset="0"/>
              </a:rPr>
              <a:t>So a SIFT descriptor is a length 128 vector, which is invariant to rotation (because we rotated the descriptor) and scale (because we worked with the scaled image from DoG)</a:t>
            </a:r>
          </a:p>
          <a:p>
            <a:pPr eaLnBrk="1" hangingPunct="1"/>
            <a:r>
              <a:rPr lang="en-US" sz="2000" dirty="0">
                <a:cs typeface="Times New Roman" charset="0"/>
              </a:rPr>
              <a:t>We can compare each vector from image A to each vector from image B to find matching keypoints!</a:t>
            </a:r>
          </a:p>
          <a:p>
            <a:pPr lvl="1"/>
            <a:r>
              <a:rPr lang="en-US" sz="1600" dirty="0">
                <a:cs typeface="Times New Roman" charset="0"/>
              </a:rPr>
              <a:t>Euclidean “distance” between descriptor vectors gives a good measure of keypoint similarity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934" y="712322"/>
            <a:ext cx="4055266" cy="1824254"/>
          </a:xfrm>
          <a:prstGeom prst="rect">
            <a:avLst/>
          </a:prstGeom>
        </p:spPr>
      </p:pic>
    </p:spTree>
    <p:extLst>
      <p:ext uri="{BB962C8B-B14F-4D97-AF65-F5344CB8AC3E}">
        <p14:creationId xmlns:p14="http://schemas.microsoft.com/office/powerpoint/2010/main" val="1249561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514350" y="0"/>
            <a:ext cx="6038552" cy="857250"/>
          </a:xfrm>
        </p:spPr>
        <p:txBody>
          <a:bodyPr/>
          <a:lstStyle/>
          <a:p>
            <a:pPr eaLnBrk="1" hangingPunct="1"/>
            <a:r>
              <a:rPr lang="en-US" dirty="0">
                <a:cs typeface="Times New Roman" charset="0"/>
              </a:rPr>
              <a:t>SIFT descriptor formation</a:t>
            </a:r>
          </a:p>
        </p:txBody>
      </p:sp>
      <p:sp>
        <p:nvSpPr>
          <p:cNvPr id="192515" name="Rectangle 3"/>
          <p:cNvSpPr>
            <a:spLocks noGrp="1" noChangeArrowheads="1"/>
          </p:cNvSpPr>
          <p:nvPr>
            <p:ph idx="1"/>
          </p:nvPr>
        </p:nvSpPr>
        <p:spPr>
          <a:xfrm>
            <a:off x="514350" y="2490503"/>
            <a:ext cx="8401050" cy="2881597"/>
          </a:xfrm>
        </p:spPr>
        <p:txBody>
          <a:bodyPr>
            <a:normAutofit fontScale="92500" lnSpcReduction="10000"/>
          </a:bodyPr>
          <a:lstStyle/>
          <a:p>
            <a:r>
              <a:rPr lang="en-US" sz="1800" dirty="0">
                <a:cs typeface="Times New Roman" charset="0"/>
              </a:rPr>
              <a:t>Adding robustness to illumination changes:</a:t>
            </a:r>
          </a:p>
          <a:p>
            <a:r>
              <a:rPr lang="en-US" sz="1800" dirty="0">
                <a:cs typeface="Times New Roman" charset="0"/>
              </a:rPr>
              <a:t>Remember that the descriptor is made of gradients (differences between pixels), so it’s already invariant to changes in brightness (e.g. adding 10 to all image pixels yields the exact same descriptor)</a:t>
            </a:r>
          </a:p>
          <a:p>
            <a:r>
              <a:rPr lang="en-US" sz="1800" dirty="0">
                <a:cs typeface="Times New Roman" charset="0"/>
              </a:rPr>
              <a:t>A higher-contrast photo will increase the magnitude of gradients linearly. So, to correct for contrast changes, normalize the vector (scale to length 1.0)</a:t>
            </a:r>
          </a:p>
          <a:p>
            <a:r>
              <a:rPr lang="en-US" sz="1800" dirty="0">
                <a:cs typeface="Times New Roman" charset="0"/>
              </a:rPr>
              <a:t>Very large image gradients are usually from unreliable 3D illumination effects (glare, </a:t>
            </a:r>
            <a:r>
              <a:rPr lang="en-US" sz="1800" dirty="0" err="1">
                <a:cs typeface="Times New Roman" charset="0"/>
              </a:rPr>
              <a:t>etc</a:t>
            </a:r>
            <a:r>
              <a:rPr lang="en-US" sz="1800" dirty="0">
                <a:cs typeface="Times New Roman" charset="0"/>
              </a:rPr>
              <a:t>). So, to reduce their effect, clamp all values in the vector to be ≤ 0.2 (an experimentally tuned value). Then normalize the vector again.</a:t>
            </a:r>
          </a:p>
          <a:p>
            <a:r>
              <a:rPr lang="en-US" sz="1800" dirty="0">
                <a:cs typeface="Times New Roman" charset="0"/>
              </a:rPr>
              <a:t>Result is a vector which is fairly invariant to illumination changes.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036" y="652112"/>
            <a:ext cx="4055564" cy="1824388"/>
          </a:xfrm>
          <a:prstGeom prst="rect">
            <a:avLst/>
          </a:prstGeom>
        </p:spPr>
      </p:pic>
    </p:spTree>
    <p:extLst>
      <p:ext uri="{BB962C8B-B14F-4D97-AF65-F5344CB8AC3E}">
        <p14:creationId xmlns:p14="http://schemas.microsoft.com/office/powerpoint/2010/main" val="46355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2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25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25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25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8ED44C95-2263-46BF-B327-6D9FF5064DFB}" type="slidenum">
              <a:rPr lang="en-US" sz="1167">
                <a:solidFill>
                  <a:srgbClr val="000000"/>
                </a:solidFill>
              </a:rPr>
              <a:pPr eaLnBrk="1" hangingPunct="1"/>
              <a:t>59</a:t>
            </a:fld>
            <a:endParaRPr lang="en-US" sz="1167">
              <a:solidFill>
                <a:srgbClr val="000000"/>
              </a:solidFill>
            </a:endParaRPr>
          </a:p>
        </p:txBody>
      </p:sp>
      <p:sp>
        <p:nvSpPr>
          <p:cNvPr id="1590274" name="Rectangle 2"/>
          <p:cNvSpPr>
            <a:spLocks noGrp="1" noChangeArrowheads="1"/>
          </p:cNvSpPr>
          <p:nvPr>
            <p:ph type="title" idx="4294967295"/>
            <p:custDataLst>
              <p:tags r:id="rId1"/>
            </p:custDataLst>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b="1" dirty="0">
                <a:ea typeface="+mj-ea"/>
              </a:rPr>
              <a:t>SIFT descriptor (Wrap up)</a:t>
            </a:r>
          </a:p>
        </p:txBody>
      </p:sp>
      <p:pic>
        <p:nvPicPr>
          <p:cNvPr id="126979" name="Picture 4" descr="descrip"/>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905000" y="2159001"/>
            <a:ext cx="5483490" cy="2610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Rectangle 4"/>
          <p:cNvSpPr txBox="1">
            <a:spLocks noChangeArrowheads="1"/>
          </p:cNvSpPr>
          <p:nvPr>
            <p:custDataLst>
              <p:tags r:id="rId3"/>
            </p:custDataLst>
          </p:nvPr>
        </p:nvSpPr>
        <p:spPr bwMode="auto">
          <a:xfrm>
            <a:off x="457200" y="762000"/>
            <a:ext cx="8382000" cy="438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spcBef>
                <a:spcPct val="20000"/>
              </a:spcBef>
            </a:pPr>
            <a:r>
              <a:rPr lang="en-US" sz="2800">
                <a:solidFill>
                  <a:srgbClr val="000000"/>
                </a:solidFill>
              </a:rPr>
              <a:t>Full version</a:t>
            </a:r>
          </a:p>
          <a:p>
            <a:pPr lvl="1" defTabSz="761970">
              <a:spcBef>
                <a:spcPct val="20000"/>
              </a:spcBef>
              <a:buFontTx/>
              <a:buChar char="•"/>
            </a:pPr>
            <a:r>
              <a:rPr lang="en-US" sz="1800">
                <a:solidFill>
                  <a:srgbClr val="000000"/>
                </a:solidFill>
              </a:rPr>
              <a:t>Divide the 16x16 window into a 4x4 grid of cells (2x2 case shown below)</a:t>
            </a:r>
          </a:p>
          <a:p>
            <a:pPr lvl="1" defTabSz="761970">
              <a:spcBef>
                <a:spcPct val="20000"/>
              </a:spcBef>
              <a:buFontTx/>
              <a:buChar char="•"/>
            </a:pPr>
            <a:r>
              <a:rPr lang="en-US" sz="1800">
                <a:solidFill>
                  <a:srgbClr val="000000"/>
                </a:solidFill>
              </a:rPr>
              <a:t>Compute an orientation histogram for each cell</a:t>
            </a:r>
          </a:p>
          <a:p>
            <a:pPr lvl="1" defTabSz="761970">
              <a:spcBef>
                <a:spcPct val="20000"/>
              </a:spcBef>
              <a:buFontTx/>
              <a:buChar char="•"/>
            </a:pPr>
            <a:r>
              <a:rPr lang="en-US" sz="1800">
                <a:solidFill>
                  <a:srgbClr val="000000"/>
                </a:solidFill>
              </a:rPr>
              <a:t>16 cells * 8 orientations = 128 dimensional descriptor</a:t>
            </a:r>
          </a:p>
          <a:p>
            <a:pPr lvl="1" defTabSz="761970">
              <a:spcBef>
                <a:spcPct val="20000"/>
              </a:spcBef>
            </a:pPr>
            <a:endParaRPr lang="en-US" sz="1800">
              <a:solidFill>
                <a:srgbClr val="000000"/>
              </a:solidFill>
            </a:endParaRPr>
          </a:p>
          <a:p>
            <a:pPr lvl="1" defTabSz="761970">
              <a:spcBef>
                <a:spcPct val="20000"/>
              </a:spcBef>
              <a:buFontTx/>
              <a:buChar char="•"/>
            </a:pPr>
            <a:endParaRPr lang="en-US" sz="1800">
              <a:solidFill>
                <a:srgbClr val="000000"/>
              </a:solidFill>
            </a:endParaRPr>
          </a:p>
        </p:txBody>
      </p:sp>
      <p:sp>
        <p:nvSpPr>
          <p:cNvPr id="126981" name="Rectangle 14"/>
          <p:cNvSpPr>
            <a:spLocks noChangeArrowheads="1"/>
          </p:cNvSpPr>
          <p:nvPr>
            <p:custDataLst>
              <p:tags r:id="rId4"/>
            </p:custDataLst>
          </p:nvPr>
        </p:nvSpPr>
        <p:spPr bwMode="auto">
          <a:xfrm>
            <a:off x="2894544" y="5343261"/>
            <a:ext cx="310854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lang="en-US" sz="1500">
                <a:solidFill>
                  <a:srgbClr val="000000"/>
                </a:solidFill>
              </a:rPr>
              <a:t>Adapted from slide by David Lowe</a:t>
            </a:r>
          </a:p>
        </p:txBody>
      </p:sp>
    </p:spTree>
    <p:extLst>
      <p:ext uri="{BB962C8B-B14F-4D97-AF65-F5344CB8AC3E}">
        <p14:creationId xmlns:p14="http://schemas.microsoft.com/office/powerpoint/2010/main" val="46277681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6"/>
          <p:cNvSpPr>
            <a:spLocks noGrp="1" noChangeArrowheads="1"/>
          </p:cNvSpPr>
          <p:nvPr>
            <p:ph type="sldNum" sz="quarter" idx="4294967295"/>
          </p:nvPr>
        </p:nvSpPr>
        <p:spPr>
          <a:xfrm>
            <a:off x="6553200" y="5397503"/>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8F4C2A1-0E16-446C-BC05-515F613BE8CB}" type="slidenum">
              <a:rPr lang="en-US" sz="1400"/>
              <a:pPr eaLnBrk="1" hangingPunct="1"/>
              <a:t>6</a:t>
            </a:fld>
            <a:endParaRPr lang="en-US" sz="1400"/>
          </a:p>
        </p:txBody>
      </p:sp>
      <p:sp>
        <p:nvSpPr>
          <p:cNvPr id="1549314"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4000">
                <a:ea typeface="+mj-ea"/>
              </a:rPr>
              <a:t>Automatic Scale Selection</a:t>
            </a:r>
            <a:endParaRPr lang="de-CH" sz="4000">
              <a:ea typeface="+mj-ea"/>
            </a:endParaRPr>
          </a:p>
        </p:txBody>
      </p:sp>
      <p:sp>
        <p:nvSpPr>
          <p:cNvPr id="1549315" name="Content Placeholder 2"/>
          <p:cNvSpPr>
            <a:spLocks noGrp="1"/>
          </p:cNvSpPr>
          <p:nvPr>
            <p:ph idx="4294967295"/>
          </p:nvPr>
        </p:nvSpPr>
        <p:spPr>
          <a:xfrm>
            <a:off x="457200" y="825500"/>
            <a:ext cx="8382000" cy="42796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2400">
                <a:ea typeface="+mn-ea"/>
              </a:rPr>
              <a:t>Function responses for increasing scale (scale signature) </a:t>
            </a:r>
            <a:endParaRPr lang="de-CH" sz="2400">
              <a:ea typeface="+mn-ea"/>
            </a:endParaRPr>
          </a:p>
          <a:p>
            <a:pPr>
              <a:defRPr/>
            </a:pPr>
            <a:endParaRPr lang="de-CH" sz="2400">
              <a:ea typeface="+mn-ea"/>
            </a:endParaRPr>
          </a:p>
        </p:txBody>
      </p:sp>
      <p:sp>
        <p:nvSpPr>
          <p:cNvPr id="11271" name="Footer Placeholder 4"/>
          <p:cNvSpPr txBox="1">
            <a:spLocks noGrp="1"/>
          </p:cNvSpPr>
          <p:nvPr/>
        </p:nvSpPr>
        <p:spPr>
          <a:xfrm>
            <a:off x="3124200" y="5296963"/>
            <a:ext cx="2895600" cy="304271"/>
          </a:xfrm>
          <a:prstGeom prst="rect">
            <a:avLst/>
          </a:prstGeom>
          <a:noFill/>
        </p:spPr>
        <p:txBody>
          <a:bodyPr anchor="ctr"/>
          <a:lstStyle/>
          <a:p>
            <a:pPr algn="ctr" fontAlgn="auto">
              <a:spcBef>
                <a:spcPts val="0"/>
              </a:spcBef>
              <a:spcAft>
                <a:spcPts val="0"/>
              </a:spcAft>
              <a:defRPr/>
            </a:pPr>
            <a:r>
              <a:rPr lang="de-DE" sz="1200">
                <a:solidFill>
                  <a:schemeClr val="tx1">
                    <a:tint val="75000"/>
                  </a:schemeClr>
                </a:solidFill>
                <a:latin typeface="+mn-lt"/>
                <a:ea typeface="+mn-ea"/>
              </a:rPr>
              <a:t>K. Grauman, B. Leibe</a:t>
            </a:r>
          </a:p>
        </p:txBody>
      </p:sp>
      <p:graphicFrame>
        <p:nvGraphicFramePr>
          <p:cNvPr id="68613" name="Object 5"/>
          <p:cNvGraphicFramePr>
            <a:graphicFrameLocks noChangeAspect="1"/>
          </p:cNvGraphicFramePr>
          <p:nvPr/>
        </p:nvGraphicFramePr>
        <p:xfrm>
          <a:off x="2093922" y="5172609"/>
          <a:ext cx="1038225" cy="231511"/>
        </p:xfrm>
        <a:graphic>
          <a:graphicData uri="http://schemas.openxmlformats.org/presentationml/2006/ole">
            <mc:AlternateContent xmlns:mc="http://schemas.openxmlformats.org/markup-compatibility/2006">
              <mc:Choice xmlns:v="urn:schemas-microsoft-com:vml" Requires="v">
                <p:oleObj spid="_x0000_s117786" name="Equation" r:id="rId4" imgW="901309" imgH="241195" progId="Equation.3">
                  <p:embed/>
                </p:oleObj>
              </mc:Choice>
              <mc:Fallback>
                <p:oleObj name="Equation" r:id="rId4" imgW="901309"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22" y="5172609"/>
                        <a:ext cx="1038225" cy="231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6861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4934" y="3925094"/>
            <a:ext cx="2619375"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68615"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988" y="1472407"/>
            <a:ext cx="3313112" cy="22079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5747" y="1502836"/>
            <a:ext cx="261937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8617" name="Rectangle 7"/>
          <p:cNvSpPr>
            <a:spLocks noChangeArrowheads="1"/>
          </p:cNvSpPr>
          <p:nvPr/>
        </p:nvSpPr>
        <p:spPr bwMode="auto">
          <a:xfrm>
            <a:off x="1871663" y="1989671"/>
            <a:ext cx="190500" cy="171979"/>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grpSp>
        <p:nvGrpSpPr>
          <p:cNvPr id="68618" name="Group 8"/>
          <p:cNvGrpSpPr>
            <a:grpSpLocks/>
          </p:cNvGrpSpPr>
          <p:nvPr/>
        </p:nvGrpSpPr>
        <p:grpSpPr bwMode="auto">
          <a:xfrm>
            <a:off x="5821372" y="1840180"/>
            <a:ext cx="73025" cy="60854"/>
            <a:chOff x="1292" y="2205"/>
            <a:chExt cx="46" cy="46"/>
          </a:xfrm>
        </p:grpSpPr>
        <p:sp>
          <p:nvSpPr>
            <p:cNvPr id="68633" name="Line 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68634" name="Line 1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grpSp>
        <p:nvGrpSpPr>
          <p:cNvPr id="68619" name="Group 11"/>
          <p:cNvGrpSpPr>
            <a:grpSpLocks/>
          </p:cNvGrpSpPr>
          <p:nvPr/>
        </p:nvGrpSpPr>
        <p:grpSpPr bwMode="auto">
          <a:xfrm>
            <a:off x="1943102" y="2042585"/>
            <a:ext cx="73025" cy="60854"/>
            <a:chOff x="1292" y="2205"/>
            <a:chExt cx="46" cy="46"/>
          </a:xfrm>
        </p:grpSpPr>
        <p:sp>
          <p:nvSpPr>
            <p:cNvPr id="68631" name="Line 12"/>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68632" name="Line 13"/>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pic>
        <p:nvPicPr>
          <p:cNvPr id="6862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7659" y="3902604"/>
            <a:ext cx="2562225"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sp>
        <p:nvSpPr>
          <p:cNvPr id="68621" name="Rectangle 15"/>
          <p:cNvSpPr>
            <a:spLocks noChangeArrowheads="1"/>
          </p:cNvSpPr>
          <p:nvPr/>
        </p:nvSpPr>
        <p:spPr bwMode="auto">
          <a:xfrm>
            <a:off x="5472113" y="3963463"/>
            <a:ext cx="2303462" cy="930011"/>
          </a:xfrm>
          <a:prstGeom prst="rect">
            <a:avLst/>
          </a:prstGeom>
          <a:solidFill>
            <a:schemeClr val="tx1"/>
          </a:solidFill>
          <a:ln>
            <a:noFill/>
          </a:ln>
          <a:extLs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graphicFrame>
        <p:nvGraphicFramePr>
          <p:cNvPr id="68622" name="Object 18"/>
          <p:cNvGraphicFramePr>
            <a:graphicFrameLocks noChangeAspect="1"/>
          </p:cNvGraphicFramePr>
          <p:nvPr/>
        </p:nvGraphicFramePr>
        <p:xfrm>
          <a:off x="5953125" y="5127625"/>
          <a:ext cx="1301750" cy="279136"/>
        </p:xfrm>
        <a:graphic>
          <a:graphicData uri="http://schemas.openxmlformats.org/presentationml/2006/ole">
            <mc:AlternateContent xmlns:mc="http://schemas.openxmlformats.org/markup-compatibility/2006">
              <mc:Choice xmlns:v="urn:schemas-microsoft-com:vml" Requires="v">
                <p:oleObj spid="_x0000_s117787" name="Equation" r:id="rId10" imgW="939392" imgH="241195" progId="Equation.3">
                  <p:embed/>
                </p:oleObj>
              </mc:Choice>
              <mc:Fallback>
                <p:oleObj name="Equation" r:id="rId10" imgW="939392"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3125" y="5127625"/>
                        <a:ext cx="1301750" cy="279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8623" name="Rectangle 17"/>
          <p:cNvSpPr>
            <a:spLocks noChangeArrowheads="1"/>
          </p:cNvSpPr>
          <p:nvPr/>
        </p:nvSpPr>
        <p:spPr bwMode="auto">
          <a:xfrm>
            <a:off x="1511300" y="3971398"/>
            <a:ext cx="2305050" cy="959115"/>
          </a:xfrm>
          <a:prstGeom prst="rect">
            <a:avLst/>
          </a:prstGeom>
          <a:solidFill>
            <a:schemeClr val="tx1"/>
          </a:solidFill>
          <a:ln>
            <a:noFill/>
          </a:ln>
          <a:extLs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68624" name="Line 19"/>
          <p:cNvSpPr>
            <a:spLocks noChangeShapeType="1"/>
          </p:cNvSpPr>
          <p:nvPr/>
        </p:nvSpPr>
        <p:spPr bwMode="auto">
          <a:xfrm flipH="1">
            <a:off x="1619259" y="2192078"/>
            <a:ext cx="360363" cy="1800489"/>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8625" name="Rectangle 20"/>
          <p:cNvSpPr>
            <a:spLocks noChangeArrowheads="1"/>
          </p:cNvSpPr>
          <p:nvPr/>
        </p:nvSpPr>
        <p:spPr bwMode="auto">
          <a:xfrm>
            <a:off x="5751513" y="1787265"/>
            <a:ext cx="190500" cy="171979"/>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68626" name="Line 21"/>
          <p:cNvSpPr>
            <a:spLocks noChangeShapeType="1"/>
          </p:cNvSpPr>
          <p:nvPr/>
        </p:nvSpPr>
        <p:spPr bwMode="auto">
          <a:xfrm flipH="1">
            <a:off x="5688013" y="1952625"/>
            <a:ext cx="215900" cy="2430198"/>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8627" name="Oval 22"/>
          <p:cNvSpPr>
            <a:spLocks noChangeArrowheads="1"/>
          </p:cNvSpPr>
          <p:nvPr/>
        </p:nvSpPr>
        <p:spPr bwMode="auto">
          <a:xfrm>
            <a:off x="1511306" y="4262438"/>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68628" name="Oval 23"/>
          <p:cNvSpPr>
            <a:spLocks noChangeArrowheads="1"/>
          </p:cNvSpPr>
          <p:nvPr/>
        </p:nvSpPr>
        <p:spPr bwMode="auto">
          <a:xfrm>
            <a:off x="5534034" y="4705617"/>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68629" name="Oval 24"/>
          <p:cNvSpPr>
            <a:spLocks noChangeArrowheads="1"/>
          </p:cNvSpPr>
          <p:nvPr/>
        </p:nvSpPr>
        <p:spPr bwMode="auto">
          <a:xfrm>
            <a:off x="1619259" y="4022992"/>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68630" name="Oval 25"/>
          <p:cNvSpPr>
            <a:spLocks noChangeArrowheads="1"/>
          </p:cNvSpPr>
          <p:nvPr/>
        </p:nvSpPr>
        <p:spPr bwMode="auto">
          <a:xfrm>
            <a:off x="5651501" y="4472782"/>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Tree>
    <p:extLst>
      <p:ext uri="{BB962C8B-B14F-4D97-AF65-F5344CB8AC3E}">
        <p14:creationId xmlns:p14="http://schemas.microsoft.com/office/powerpoint/2010/main" val="1697984117"/>
      </p:ext>
    </p:extLst>
  </p:cSld>
  <p:clrMapOvr>
    <a:masterClrMapping/>
  </p:clrMapOvr>
  <p:transition spd="slow" advTm="867"/>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9C0390CF-17A8-4FB8-9E5E-51F5B0C90E06}" type="slidenum">
              <a:rPr lang="en-US" sz="1167">
                <a:solidFill>
                  <a:srgbClr val="000000"/>
                </a:solidFill>
              </a:rPr>
              <a:pPr eaLnBrk="1" hangingPunct="1"/>
              <a:t>60</a:t>
            </a:fld>
            <a:endParaRPr lang="en-US" sz="1167">
              <a:solidFill>
                <a:srgbClr val="000000"/>
              </a:solidFill>
            </a:endParaRPr>
          </a:p>
        </p:txBody>
      </p:sp>
      <p:sp>
        <p:nvSpPr>
          <p:cNvPr id="129026" name="Rectangle 4"/>
          <p:cNvSpPr txBox="1">
            <a:spLocks noChangeArrowheads="1"/>
          </p:cNvSpPr>
          <p:nvPr>
            <p:custDataLst>
              <p:tags r:id="rId1"/>
            </p:custDataLst>
          </p:nvPr>
        </p:nvSpPr>
        <p:spPr bwMode="auto">
          <a:xfrm>
            <a:off x="457200" y="762000"/>
            <a:ext cx="7797800" cy="438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spcBef>
                <a:spcPct val="20000"/>
              </a:spcBef>
            </a:pPr>
            <a:r>
              <a:rPr lang="en-US" sz="2800" dirty="0">
                <a:solidFill>
                  <a:srgbClr val="000000"/>
                </a:solidFill>
              </a:rPr>
              <a:t>Full version</a:t>
            </a:r>
          </a:p>
          <a:p>
            <a:pPr lvl="1" defTabSz="761970">
              <a:spcBef>
                <a:spcPct val="20000"/>
              </a:spcBef>
              <a:buFontTx/>
              <a:buChar char="•"/>
            </a:pPr>
            <a:r>
              <a:rPr lang="en-US" sz="1800" dirty="0">
                <a:solidFill>
                  <a:srgbClr val="000000"/>
                </a:solidFill>
              </a:rPr>
              <a:t>Divide the 16x16 window into a 4x4 grid of cells (2x2 case shown below)</a:t>
            </a:r>
          </a:p>
          <a:p>
            <a:pPr lvl="1" defTabSz="761970">
              <a:spcBef>
                <a:spcPct val="20000"/>
              </a:spcBef>
              <a:buFontTx/>
              <a:buChar char="•"/>
            </a:pPr>
            <a:r>
              <a:rPr lang="en-US" sz="1800" dirty="0">
                <a:solidFill>
                  <a:srgbClr val="000000"/>
                </a:solidFill>
              </a:rPr>
              <a:t>Compute an orientation histogram for each cell</a:t>
            </a:r>
          </a:p>
          <a:p>
            <a:pPr lvl="1" defTabSz="761970">
              <a:spcBef>
                <a:spcPct val="20000"/>
              </a:spcBef>
              <a:buFontTx/>
              <a:buChar char="•"/>
            </a:pPr>
            <a:r>
              <a:rPr lang="en-US" sz="1800" dirty="0">
                <a:solidFill>
                  <a:srgbClr val="000000"/>
                </a:solidFill>
              </a:rPr>
              <a:t>16 cells * 8 orientations = 128 dimensional descriptor</a:t>
            </a:r>
          </a:p>
          <a:p>
            <a:pPr lvl="1" defTabSz="761970">
              <a:spcBef>
                <a:spcPct val="20000"/>
              </a:spcBef>
              <a:buFontTx/>
              <a:buChar char="•"/>
            </a:pPr>
            <a:r>
              <a:rPr lang="en-US" sz="1800" dirty="0">
                <a:solidFill>
                  <a:srgbClr val="000000"/>
                </a:solidFill>
              </a:rPr>
              <a:t>Threshold normalize the descriptor:</a:t>
            </a:r>
          </a:p>
          <a:p>
            <a:pPr lvl="1" defTabSz="761970">
              <a:spcBef>
                <a:spcPct val="20000"/>
              </a:spcBef>
              <a:buFontTx/>
              <a:buChar char="•"/>
            </a:pPr>
            <a:endParaRPr lang="en-US" sz="1800" dirty="0">
              <a:solidFill>
                <a:srgbClr val="000000"/>
              </a:solidFill>
            </a:endParaRPr>
          </a:p>
          <a:p>
            <a:pPr lvl="1" defTabSz="761970">
              <a:spcBef>
                <a:spcPct val="20000"/>
              </a:spcBef>
            </a:pPr>
            <a:endParaRPr lang="en-US" sz="1800" dirty="0">
              <a:solidFill>
                <a:srgbClr val="000000"/>
              </a:solidFill>
            </a:endParaRPr>
          </a:p>
          <a:p>
            <a:pPr lvl="1" defTabSz="761970">
              <a:spcBef>
                <a:spcPct val="20000"/>
              </a:spcBef>
              <a:buFontTx/>
              <a:buChar char="•"/>
            </a:pPr>
            <a:endParaRPr lang="en-US" sz="1800" dirty="0">
              <a:solidFill>
                <a:srgbClr val="000000"/>
              </a:solidFill>
            </a:endParaRPr>
          </a:p>
        </p:txBody>
      </p:sp>
      <p:sp>
        <p:nvSpPr>
          <p:cNvPr id="1592323" name="Rectangle 2"/>
          <p:cNvSpPr>
            <a:spLocks noGrp="1" noChangeArrowheads="1"/>
          </p:cNvSpPr>
          <p:nvPr>
            <p:ph type="title" idx="4294967295"/>
            <p:custDataLst>
              <p:tags r:id="rId2"/>
            </p:custDataLst>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b="1" dirty="0">
                <a:ea typeface="+mj-ea"/>
              </a:rPr>
              <a:t>SIFT descriptor (Wrap up)</a:t>
            </a:r>
          </a:p>
        </p:txBody>
      </p:sp>
      <p:sp>
        <p:nvSpPr>
          <p:cNvPr id="129028" name="Rectangle 14"/>
          <p:cNvSpPr>
            <a:spLocks noChangeArrowheads="1"/>
          </p:cNvSpPr>
          <p:nvPr>
            <p:custDataLst>
              <p:tags r:id="rId3"/>
            </p:custDataLst>
          </p:nvPr>
        </p:nvSpPr>
        <p:spPr bwMode="auto">
          <a:xfrm>
            <a:off x="2894544" y="5343261"/>
            <a:ext cx="3108543"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lang="en-US" sz="1500">
                <a:solidFill>
                  <a:srgbClr val="000000"/>
                </a:solidFill>
              </a:rPr>
              <a:t>Adapted from slide by David Lowe</a:t>
            </a:r>
          </a:p>
        </p:txBody>
      </p:sp>
      <p:grpSp>
        <p:nvGrpSpPr>
          <p:cNvPr id="129029" name="Group 3"/>
          <p:cNvGrpSpPr>
            <a:grpSpLocks/>
          </p:cNvGrpSpPr>
          <p:nvPr/>
        </p:nvGrpSpPr>
        <p:grpSpPr bwMode="auto">
          <a:xfrm>
            <a:off x="1905000" y="4000500"/>
            <a:ext cx="4826000" cy="762000"/>
            <a:chOff x="1371600" y="3733164"/>
            <a:chExt cx="5791200" cy="914610"/>
          </a:xfrm>
        </p:grpSpPr>
        <p:cxnSp>
          <p:nvCxnSpPr>
            <p:cNvPr id="129035" name="Straight Arrow Connector 13"/>
            <p:cNvCxnSpPr>
              <a:cxnSpLocks noChangeShapeType="1"/>
            </p:cNvCxnSpPr>
            <p:nvPr>
              <p:custDataLst>
                <p:tags r:id="rId4"/>
              </p:custDataLst>
            </p:nvPr>
          </p:nvCxnSpPr>
          <p:spPr bwMode="auto">
            <a:xfrm flipV="1">
              <a:off x="1371600" y="4642259"/>
              <a:ext cx="5791200" cy="392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29036" name="Rectangle 20"/>
            <p:cNvSpPr>
              <a:spLocks noChangeArrowheads="1"/>
            </p:cNvSpPr>
            <p:nvPr>
              <p:custDataLst>
                <p:tags r:id="rId5"/>
              </p:custDataLst>
            </p:nvPr>
          </p:nvSpPr>
          <p:spPr bwMode="auto">
            <a:xfrm>
              <a:off x="1371600" y="3733164"/>
              <a:ext cx="228600" cy="913022"/>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37" name="Rectangle 15"/>
            <p:cNvSpPr>
              <a:spLocks noChangeArrowheads="1"/>
            </p:cNvSpPr>
            <p:nvPr>
              <p:custDataLst>
                <p:tags r:id="rId6"/>
              </p:custDataLst>
            </p:nvPr>
          </p:nvSpPr>
          <p:spPr bwMode="auto">
            <a:xfrm>
              <a:off x="1600200" y="4190469"/>
              <a:ext cx="228600" cy="455717"/>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38" name="Rectangle 16"/>
            <p:cNvSpPr>
              <a:spLocks noChangeArrowheads="1"/>
            </p:cNvSpPr>
            <p:nvPr>
              <p:custDataLst>
                <p:tags r:id="rId7"/>
              </p:custDataLst>
            </p:nvPr>
          </p:nvSpPr>
          <p:spPr bwMode="auto">
            <a:xfrm>
              <a:off x="1828800" y="4038600"/>
              <a:ext cx="228600" cy="607586"/>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39" name="Rectangle 17"/>
            <p:cNvSpPr>
              <a:spLocks noChangeArrowheads="1"/>
            </p:cNvSpPr>
            <p:nvPr>
              <p:custDataLst>
                <p:tags r:id="rId8"/>
              </p:custDataLst>
            </p:nvPr>
          </p:nvSpPr>
          <p:spPr bwMode="auto">
            <a:xfrm>
              <a:off x="2057400" y="4567089"/>
              <a:ext cx="228600" cy="79095"/>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40" name="Rectangle 18"/>
            <p:cNvSpPr>
              <a:spLocks noChangeArrowheads="1"/>
            </p:cNvSpPr>
            <p:nvPr>
              <p:custDataLst>
                <p:tags r:id="rId9"/>
              </p:custDataLst>
            </p:nvPr>
          </p:nvSpPr>
          <p:spPr bwMode="auto">
            <a:xfrm>
              <a:off x="2286000" y="4414402"/>
              <a:ext cx="228600" cy="231784"/>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41" name="Rectangle 19"/>
            <p:cNvSpPr>
              <a:spLocks noChangeArrowheads="1"/>
            </p:cNvSpPr>
            <p:nvPr>
              <p:custDataLst>
                <p:tags r:id="rId10"/>
              </p:custDataLst>
            </p:nvPr>
          </p:nvSpPr>
          <p:spPr bwMode="auto">
            <a:xfrm>
              <a:off x="2514600" y="4567089"/>
              <a:ext cx="228600" cy="79096"/>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42" name="Rectangle 20"/>
            <p:cNvSpPr>
              <a:spLocks noChangeArrowheads="1"/>
            </p:cNvSpPr>
            <p:nvPr>
              <p:custDataLst>
                <p:tags r:id="rId11"/>
              </p:custDataLst>
            </p:nvPr>
          </p:nvSpPr>
          <p:spPr bwMode="auto">
            <a:xfrm>
              <a:off x="2743200" y="4342904"/>
              <a:ext cx="228600" cy="303282"/>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43" name="Rectangle 21"/>
            <p:cNvSpPr>
              <a:spLocks noChangeArrowheads="1"/>
            </p:cNvSpPr>
            <p:nvPr>
              <p:custDataLst>
                <p:tags r:id="rId12"/>
              </p:custDataLst>
            </p:nvPr>
          </p:nvSpPr>
          <p:spPr bwMode="auto">
            <a:xfrm>
              <a:off x="2971800" y="4342904"/>
              <a:ext cx="228600" cy="304870"/>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44" name="Rectangle 20"/>
            <p:cNvSpPr>
              <a:spLocks noChangeArrowheads="1"/>
            </p:cNvSpPr>
            <p:nvPr>
              <p:custDataLst>
                <p:tags r:id="rId13"/>
              </p:custDataLst>
            </p:nvPr>
          </p:nvSpPr>
          <p:spPr bwMode="auto">
            <a:xfrm>
              <a:off x="3199906" y="4038599"/>
              <a:ext cx="228600" cy="605007"/>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45" name="Rectangle 15"/>
            <p:cNvSpPr>
              <a:spLocks noChangeArrowheads="1"/>
            </p:cNvSpPr>
            <p:nvPr>
              <p:custDataLst>
                <p:tags r:id="rId14"/>
              </p:custDataLst>
            </p:nvPr>
          </p:nvSpPr>
          <p:spPr bwMode="auto">
            <a:xfrm>
              <a:off x="3428506" y="4187890"/>
              <a:ext cx="228600" cy="455717"/>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46" name="Rectangle 16"/>
            <p:cNvSpPr>
              <a:spLocks noChangeArrowheads="1"/>
            </p:cNvSpPr>
            <p:nvPr>
              <p:custDataLst>
                <p:tags r:id="rId15"/>
              </p:custDataLst>
            </p:nvPr>
          </p:nvSpPr>
          <p:spPr bwMode="auto">
            <a:xfrm>
              <a:off x="3657106" y="3733164"/>
              <a:ext cx="228600" cy="910443"/>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47" name="Rectangle 17"/>
            <p:cNvSpPr>
              <a:spLocks noChangeArrowheads="1"/>
            </p:cNvSpPr>
            <p:nvPr>
              <p:custDataLst>
                <p:tags r:id="rId16"/>
              </p:custDataLst>
            </p:nvPr>
          </p:nvSpPr>
          <p:spPr bwMode="auto">
            <a:xfrm>
              <a:off x="3885706" y="4564510"/>
              <a:ext cx="228600" cy="79095"/>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48" name="Rectangle 18"/>
            <p:cNvSpPr>
              <a:spLocks noChangeArrowheads="1"/>
            </p:cNvSpPr>
            <p:nvPr>
              <p:custDataLst>
                <p:tags r:id="rId17"/>
              </p:custDataLst>
            </p:nvPr>
          </p:nvSpPr>
          <p:spPr bwMode="auto">
            <a:xfrm>
              <a:off x="4114306" y="4340325"/>
              <a:ext cx="228600" cy="303282"/>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49" name="Rectangle 19"/>
            <p:cNvSpPr>
              <a:spLocks noChangeArrowheads="1"/>
            </p:cNvSpPr>
            <p:nvPr>
              <p:custDataLst>
                <p:tags r:id="rId18"/>
              </p:custDataLst>
            </p:nvPr>
          </p:nvSpPr>
          <p:spPr bwMode="auto">
            <a:xfrm>
              <a:off x="4342906" y="4564510"/>
              <a:ext cx="228600" cy="79096"/>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50" name="Rectangle 20"/>
            <p:cNvSpPr>
              <a:spLocks noChangeArrowheads="1"/>
            </p:cNvSpPr>
            <p:nvPr>
              <p:custDataLst>
                <p:tags r:id="rId19"/>
              </p:custDataLst>
            </p:nvPr>
          </p:nvSpPr>
          <p:spPr bwMode="auto">
            <a:xfrm>
              <a:off x="4571506" y="4190469"/>
              <a:ext cx="228600" cy="453138"/>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51" name="Rectangle 21"/>
            <p:cNvSpPr>
              <a:spLocks noChangeArrowheads="1"/>
            </p:cNvSpPr>
            <p:nvPr>
              <p:custDataLst>
                <p:tags r:id="rId20"/>
              </p:custDataLst>
            </p:nvPr>
          </p:nvSpPr>
          <p:spPr bwMode="auto">
            <a:xfrm>
              <a:off x="4800106" y="4340325"/>
              <a:ext cx="228600" cy="304870"/>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52" name="Rectangle 20"/>
            <p:cNvSpPr>
              <a:spLocks noChangeArrowheads="1"/>
            </p:cNvSpPr>
            <p:nvPr>
              <p:custDataLst>
                <p:tags r:id="rId21"/>
              </p:custDataLst>
            </p:nvPr>
          </p:nvSpPr>
          <p:spPr bwMode="auto">
            <a:xfrm>
              <a:off x="5027718" y="3962399"/>
              <a:ext cx="228600" cy="679861"/>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53" name="Rectangle 15"/>
            <p:cNvSpPr>
              <a:spLocks noChangeArrowheads="1"/>
            </p:cNvSpPr>
            <p:nvPr>
              <p:custDataLst>
                <p:tags r:id="rId22"/>
              </p:custDataLst>
            </p:nvPr>
          </p:nvSpPr>
          <p:spPr bwMode="auto">
            <a:xfrm>
              <a:off x="5256318" y="4186544"/>
              <a:ext cx="228600" cy="455717"/>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54" name="Rectangle 16"/>
            <p:cNvSpPr>
              <a:spLocks noChangeArrowheads="1"/>
            </p:cNvSpPr>
            <p:nvPr>
              <p:custDataLst>
                <p:tags r:id="rId23"/>
              </p:custDataLst>
            </p:nvPr>
          </p:nvSpPr>
          <p:spPr bwMode="auto">
            <a:xfrm>
              <a:off x="5484918" y="4338979"/>
              <a:ext cx="228600" cy="303282"/>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55" name="Rectangle 17"/>
            <p:cNvSpPr>
              <a:spLocks noChangeArrowheads="1"/>
            </p:cNvSpPr>
            <p:nvPr>
              <p:custDataLst>
                <p:tags r:id="rId24"/>
              </p:custDataLst>
            </p:nvPr>
          </p:nvSpPr>
          <p:spPr bwMode="auto">
            <a:xfrm>
              <a:off x="5713518" y="4563164"/>
              <a:ext cx="228600" cy="79095"/>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56" name="Rectangle 18"/>
            <p:cNvSpPr>
              <a:spLocks noChangeArrowheads="1"/>
            </p:cNvSpPr>
            <p:nvPr>
              <p:custDataLst>
                <p:tags r:id="rId25"/>
              </p:custDataLst>
            </p:nvPr>
          </p:nvSpPr>
          <p:spPr bwMode="auto">
            <a:xfrm>
              <a:off x="5942118" y="4338979"/>
              <a:ext cx="228600" cy="303282"/>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57" name="Rectangle 19"/>
            <p:cNvSpPr>
              <a:spLocks noChangeArrowheads="1"/>
            </p:cNvSpPr>
            <p:nvPr>
              <p:custDataLst>
                <p:tags r:id="rId26"/>
              </p:custDataLst>
            </p:nvPr>
          </p:nvSpPr>
          <p:spPr bwMode="auto">
            <a:xfrm>
              <a:off x="6170718" y="4563164"/>
              <a:ext cx="228600" cy="79096"/>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58" name="Rectangle 20"/>
            <p:cNvSpPr>
              <a:spLocks noChangeArrowheads="1"/>
            </p:cNvSpPr>
            <p:nvPr>
              <p:custDataLst>
                <p:tags r:id="rId27"/>
              </p:custDataLst>
            </p:nvPr>
          </p:nvSpPr>
          <p:spPr bwMode="auto">
            <a:xfrm>
              <a:off x="6399318" y="3962399"/>
              <a:ext cx="228600" cy="679862"/>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sp>
          <p:nvSpPr>
            <p:cNvPr id="129059" name="Rectangle 21"/>
            <p:cNvSpPr>
              <a:spLocks noChangeArrowheads="1"/>
            </p:cNvSpPr>
            <p:nvPr>
              <p:custDataLst>
                <p:tags r:id="rId28"/>
              </p:custDataLst>
            </p:nvPr>
          </p:nvSpPr>
          <p:spPr bwMode="auto">
            <a:xfrm>
              <a:off x="6627918" y="4338979"/>
              <a:ext cx="228600" cy="304870"/>
            </a:xfrm>
            <a:prstGeom prst="rect">
              <a:avLst/>
            </a:prstGeom>
            <a:solidFill>
              <a:srgbClr val="FFC000"/>
            </a:solidFill>
            <a:ln w="9525">
              <a:solidFill>
                <a:schemeClr val="tx1"/>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en-US" sz="2000" b="1">
                <a:solidFill>
                  <a:srgbClr val="000000"/>
                </a:solidFill>
                <a:latin typeface="Times New Roman" panose="02020603050405020304" pitchFamily="18" charset="0"/>
              </a:endParaRPr>
            </a:p>
          </p:txBody>
        </p:sp>
      </p:grpSp>
      <p:cxnSp>
        <p:nvCxnSpPr>
          <p:cNvPr id="129030" name="Straight Connector 34"/>
          <p:cNvCxnSpPr>
            <a:cxnSpLocks noChangeShapeType="1"/>
          </p:cNvCxnSpPr>
          <p:nvPr/>
        </p:nvCxnSpPr>
        <p:spPr bwMode="auto">
          <a:xfrm>
            <a:off x="1905000" y="4000500"/>
            <a:ext cx="4826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29031" name="TextBox 35"/>
          <p:cNvSpPr txBox="1">
            <a:spLocks noChangeArrowheads="1"/>
          </p:cNvSpPr>
          <p:nvPr/>
        </p:nvSpPr>
        <p:spPr bwMode="auto">
          <a:xfrm>
            <a:off x="1524000" y="3841751"/>
            <a:ext cx="5715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500">
                <a:solidFill>
                  <a:srgbClr val="000000"/>
                </a:solidFill>
              </a:rPr>
              <a:t>0.2</a:t>
            </a:r>
          </a:p>
        </p:txBody>
      </p:sp>
      <p:pic>
        <p:nvPicPr>
          <p:cNvPr id="129032"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33600" y="3004079"/>
            <a:ext cx="1561042" cy="844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33" name="Picture 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15153" y="2997465"/>
            <a:ext cx="1305718"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9034" name="TextBox 1"/>
          <p:cNvSpPr txBox="1">
            <a:spLocks noChangeArrowheads="1"/>
          </p:cNvSpPr>
          <p:nvPr/>
        </p:nvSpPr>
        <p:spPr bwMode="auto">
          <a:xfrm>
            <a:off x="3783278" y="3101974"/>
            <a:ext cx="1395677" cy="348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667">
                <a:solidFill>
                  <a:srgbClr val="000000"/>
                </a:solidFill>
              </a:rPr>
              <a:t>such that:</a:t>
            </a:r>
          </a:p>
        </p:txBody>
      </p:sp>
    </p:spTree>
    <p:extLst>
      <p:ext uri="{BB962C8B-B14F-4D97-AF65-F5344CB8AC3E}">
        <p14:creationId xmlns:p14="http://schemas.microsoft.com/office/powerpoint/2010/main" val="1958751647"/>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6"/>
          <p:cNvSpPr>
            <a:spLocks noGrp="1" noChangeArrowheads="1"/>
          </p:cNvSpPr>
          <p:nvPr>
            <p:ph type="sldNum" sz="quarter" idx="4294967295"/>
          </p:nvPr>
        </p:nvSpPr>
        <p:spPr>
          <a:xfrm>
            <a:off x="6985000" y="5426790"/>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6F4A19E6-05D1-4E38-AC7E-539EDEA163D0}" type="slidenum">
              <a:rPr lang="en-US" sz="1167">
                <a:solidFill>
                  <a:srgbClr val="000000"/>
                </a:solidFill>
              </a:rPr>
              <a:pPr eaLnBrk="1" hangingPunct="1"/>
              <a:t>61</a:t>
            </a:fld>
            <a:endParaRPr lang="en-US" sz="1167">
              <a:solidFill>
                <a:srgbClr val="000000"/>
              </a:solidFill>
            </a:endParaRPr>
          </a:p>
        </p:txBody>
      </p:sp>
      <p:sp>
        <p:nvSpPr>
          <p:cNvPr id="1383426" name="Content Placeholder 2"/>
          <p:cNvSpPr>
            <a:spLocks noGrp="1"/>
          </p:cNvSpPr>
          <p:nvPr>
            <p:ph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en-US" sz="2800" dirty="0"/>
              <a:t>Extraordinarily robust matching technique</a:t>
            </a:r>
          </a:p>
          <a:p>
            <a:pPr lvl="1" eaLnBrk="1" hangingPunct="1">
              <a:buFont typeface="Arial" panose="020B0604020202020204" pitchFamily="34" charset="0"/>
              <a:buChar char="•"/>
            </a:pPr>
            <a:r>
              <a:rPr lang="en-US" sz="2000" dirty="0"/>
              <a:t>Can handle changes in viewpoint</a:t>
            </a:r>
          </a:p>
          <a:p>
            <a:pPr lvl="2" eaLnBrk="1" hangingPunct="1"/>
            <a:r>
              <a:rPr lang="en-US" sz="1600" dirty="0"/>
              <a:t>Up to about 60 degree out of plane rotation</a:t>
            </a:r>
          </a:p>
          <a:p>
            <a:pPr lvl="1" eaLnBrk="1" hangingPunct="1">
              <a:buFont typeface="Arial" panose="020B0604020202020204" pitchFamily="34" charset="0"/>
              <a:buChar char="•"/>
            </a:pPr>
            <a:r>
              <a:rPr lang="en-US" sz="2000" dirty="0"/>
              <a:t>Can handle significant changes in illumination</a:t>
            </a:r>
          </a:p>
          <a:p>
            <a:pPr lvl="2" eaLnBrk="1" hangingPunct="1"/>
            <a:r>
              <a:rPr lang="en-US" sz="1600" dirty="0"/>
              <a:t>Sometimes even day vs. night (below)</a:t>
            </a:r>
          </a:p>
          <a:p>
            <a:pPr lvl="1" eaLnBrk="1" hangingPunct="1">
              <a:buFont typeface="Arial" panose="020B0604020202020204" pitchFamily="34" charset="0"/>
              <a:buChar char="•"/>
            </a:pPr>
            <a:r>
              <a:rPr lang="en-US" sz="2000" dirty="0"/>
              <a:t>Fast and efficient—can run in real time</a:t>
            </a:r>
          </a:p>
        </p:txBody>
      </p:sp>
      <p:pic>
        <p:nvPicPr>
          <p:cNvPr id="133123" name="Picture 2" descr="http://www.cs.washington.edu/homes/snavely/outgoing/test/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021" y="3192198"/>
            <a:ext cx="2921000" cy="2189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24" name="Picture 4" descr="http://www.cs.washington.edu/homes/snavely/outgoing/test/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1636" y="3196167"/>
            <a:ext cx="2914385" cy="2185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25" name="TextBox 7"/>
          <p:cNvSpPr txBox="1">
            <a:spLocks noChangeArrowheads="1"/>
          </p:cNvSpPr>
          <p:nvPr/>
        </p:nvSpPr>
        <p:spPr bwMode="auto">
          <a:xfrm>
            <a:off x="6498828" y="5480765"/>
            <a:ext cx="1287198"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lang="en-US" sz="1000">
                <a:solidFill>
                  <a:srgbClr val="000000"/>
                </a:solidFill>
              </a:rPr>
              <a:t>Steve Seitz</a:t>
            </a:r>
          </a:p>
        </p:txBody>
      </p:sp>
      <p:sp>
        <p:nvSpPr>
          <p:cNvPr id="1383430" name="Title 1"/>
          <p:cNvSpPr>
            <a:spLocks noGrp="1"/>
          </p:cNvSpPr>
          <p:nvPr>
            <p:ph type="title" idx="4294967295"/>
          </p:nvPr>
        </p:nvSpPr>
        <p:spPr>
          <a:xfrm>
            <a:off x="457200" y="0"/>
            <a:ext cx="7480300" cy="952500"/>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2833">
                <a:cs typeface="Arial" charset="0"/>
              </a:rPr>
              <a:t>SIFT descriptor [Lowe 2004]</a:t>
            </a:r>
          </a:p>
        </p:txBody>
      </p:sp>
    </p:spTree>
    <p:extLst>
      <p:ext uri="{BB962C8B-B14F-4D97-AF65-F5344CB8AC3E}">
        <p14:creationId xmlns:p14="http://schemas.microsoft.com/office/powerpoint/2010/main" val="2351497107"/>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8ECBED09-6E34-44B3-8DB7-109E846C0E82}" type="slidenum">
              <a:rPr lang="en-US" sz="1167">
                <a:solidFill>
                  <a:srgbClr val="000000"/>
                </a:solidFill>
              </a:rPr>
              <a:pPr eaLnBrk="1" hangingPunct="1"/>
              <a:t>62</a:t>
            </a:fld>
            <a:endParaRPr lang="en-US" sz="1167">
              <a:solidFill>
                <a:srgbClr val="000000"/>
              </a:solidFill>
            </a:endParaRPr>
          </a:p>
        </p:txBody>
      </p:sp>
      <p:pic>
        <p:nvPicPr>
          <p:cNvPr id="1351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06500"/>
            <a:ext cx="3683000" cy="368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1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206500"/>
            <a:ext cx="3683000" cy="368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85476"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ea typeface="+mj-ea"/>
              </a:rPr>
              <a:t>Example</a:t>
            </a:r>
          </a:p>
        </p:txBody>
      </p:sp>
      <p:sp>
        <p:nvSpPr>
          <p:cNvPr id="135173" name="TextBox 6"/>
          <p:cNvSpPr txBox="1">
            <a:spLocks noChangeArrowheads="1"/>
          </p:cNvSpPr>
          <p:nvPr/>
        </p:nvSpPr>
        <p:spPr bwMode="auto">
          <a:xfrm>
            <a:off x="3079750" y="4925220"/>
            <a:ext cx="3016250"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a:r>
              <a:rPr lang="en-US" sz="1333">
                <a:solidFill>
                  <a:srgbClr val="000000"/>
                </a:solidFill>
              </a:rPr>
              <a:t>NASA Mars Rover images</a:t>
            </a:r>
          </a:p>
        </p:txBody>
      </p:sp>
    </p:spTree>
    <p:extLst>
      <p:ext uri="{BB962C8B-B14F-4D97-AF65-F5344CB8AC3E}">
        <p14:creationId xmlns:p14="http://schemas.microsoft.com/office/powerpoint/2010/main" val="2909734306"/>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AF787C89-6C04-4D23-8146-11676258F672}" type="slidenum">
              <a:rPr lang="en-US" sz="1167">
                <a:solidFill>
                  <a:srgbClr val="000000"/>
                </a:solidFill>
              </a:rPr>
              <a:pPr eaLnBrk="1" hangingPunct="1"/>
              <a:t>63</a:t>
            </a:fld>
            <a:endParaRPr lang="en-US" sz="1167">
              <a:solidFill>
                <a:srgbClr val="000000"/>
              </a:solidFill>
            </a:endParaRPr>
          </a:p>
        </p:txBody>
      </p:sp>
      <p:pic>
        <p:nvPicPr>
          <p:cNvPr id="1361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06500"/>
            <a:ext cx="3683000" cy="368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19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1206500"/>
            <a:ext cx="3683000" cy="368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6196" name="TextBox 6"/>
          <p:cNvSpPr txBox="1">
            <a:spLocks noChangeArrowheads="1"/>
          </p:cNvSpPr>
          <p:nvPr/>
        </p:nvSpPr>
        <p:spPr bwMode="auto">
          <a:xfrm>
            <a:off x="3079750" y="4925220"/>
            <a:ext cx="3016250" cy="7076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a:r>
              <a:rPr lang="en-US" sz="1333">
                <a:solidFill>
                  <a:srgbClr val="000000"/>
                </a:solidFill>
              </a:rPr>
              <a:t>NASA Mars Rover images</a:t>
            </a:r>
          </a:p>
          <a:p>
            <a:pPr algn="ctr" defTabSz="761970"/>
            <a:r>
              <a:rPr lang="en-US" sz="1333">
                <a:solidFill>
                  <a:srgbClr val="000000"/>
                </a:solidFill>
              </a:rPr>
              <a:t>with SIFT feature matches</a:t>
            </a:r>
            <a:br>
              <a:rPr lang="en-US" sz="1333">
                <a:solidFill>
                  <a:srgbClr val="000000"/>
                </a:solidFill>
              </a:rPr>
            </a:br>
            <a:r>
              <a:rPr lang="en-US" sz="1333">
                <a:solidFill>
                  <a:srgbClr val="000000"/>
                </a:solidFill>
              </a:rPr>
              <a:t>Figure by Noah Snavely</a:t>
            </a:r>
          </a:p>
        </p:txBody>
      </p:sp>
      <p:sp>
        <p:nvSpPr>
          <p:cNvPr id="1386501"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ea typeface="+mj-ea"/>
              </a:rPr>
              <a:t>Example</a:t>
            </a:r>
            <a:endParaRPr lang="en-US" sz="2167"/>
          </a:p>
        </p:txBody>
      </p:sp>
    </p:spTree>
    <p:extLst>
      <p:ext uri="{BB962C8B-B14F-4D97-AF65-F5344CB8AC3E}">
        <p14:creationId xmlns:p14="http://schemas.microsoft.com/office/powerpoint/2010/main" val="3444948066"/>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1064E7BA-E735-43B5-BFC1-26A912B3B711}" type="slidenum">
              <a:rPr lang="en-US" sz="1167">
                <a:solidFill>
                  <a:srgbClr val="000000"/>
                </a:solidFill>
              </a:rPr>
              <a:pPr eaLnBrk="1" hangingPunct="1"/>
              <a:t>64</a:t>
            </a:fld>
            <a:endParaRPr lang="en-US" sz="1167">
              <a:solidFill>
                <a:srgbClr val="000000"/>
              </a:solidFill>
            </a:endParaRPr>
          </a:p>
        </p:txBody>
      </p:sp>
      <p:sp>
        <p:nvSpPr>
          <p:cNvPr id="1388546"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r>
              <a:rPr lang="en-US">
                <a:ea typeface="+mj-ea"/>
              </a:rPr>
              <a:t>SIFT properties</a:t>
            </a:r>
          </a:p>
        </p:txBody>
      </p:sp>
      <p:sp>
        <p:nvSpPr>
          <p:cNvPr id="1388547" name="Content Placeholder 2"/>
          <p:cNvSpPr>
            <a:spLocks noGrp="1"/>
          </p:cNvSpPr>
          <p:nvPr>
            <p:ph idx="4294967295"/>
          </p:nvPr>
        </p:nvSpPr>
        <p:spPr>
          <a:xfrm>
            <a:off x="533400" y="889000"/>
            <a:ext cx="6553200" cy="42161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r>
              <a:rPr lang="en-US" sz="2800" dirty="0"/>
              <a:t>Invariant to</a:t>
            </a:r>
          </a:p>
          <a:p>
            <a:pPr lvl="1" eaLnBrk="1" hangingPunct="1">
              <a:defRPr/>
            </a:pPr>
            <a:r>
              <a:rPr lang="en-US" sz="2800" dirty="0"/>
              <a:t>Scale </a:t>
            </a:r>
          </a:p>
          <a:p>
            <a:pPr lvl="1" eaLnBrk="1" hangingPunct="1">
              <a:defRPr/>
            </a:pPr>
            <a:r>
              <a:rPr lang="en-US" sz="2800" dirty="0"/>
              <a:t>Rotation</a:t>
            </a:r>
          </a:p>
          <a:p>
            <a:pPr lvl="1" eaLnBrk="1" hangingPunct="1">
              <a:defRPr/>
            </a:pPr>
            <a:endParaRPr lang="en-US" sz="2800" dirty="0"/>
          </a:p>
          <a:p>
            <a:pPr eaLnBrk="1" hangingPunct="1">
              <a:defRPr/>
            </a:pPr>
            <a:r>
              <a:rPr lang="en-US" sz="2800" dirty="0"/>
              <a:t>Partially invariant to</a:t>
            </a:r>
          </a:p>
          <a:p>
            <a:pPr lvl="1" eaLnBrk="1" hangingPunct="1">
              <a:defRPr/>
            </a:pPr>
            <a:r>
              <a:rPr lang="en-US" sz="2800" dirty="0"/>
              <a:t>Illumination changes</a:t>
            </a:r>
          </a:p>
          <a:p>
            <a:pPr lvl="1" eaLnBrk="1" hangingPunct="1">
              <a:defRPr/>
            </a:pPr>
            <a:r>
              <a:rPr lang="en-US" sz="2800" dirty="0"/>
              <a:t>Camera viewpoint</a:t>
            </a:r>
          </a:p>
          <a:p>
            <a:pPr lvl="1" eaLnBrk="1" hangingPunct="1">
              <a:defRPr/>
            </a:pPr>
            <a:r>
              <a:rPr lang="en-US" sz="2800" dirty="0"/>
              <a:t>Occlusion, clutter</a:t>
            </a:r>
          </a:p>
          <a:p>
            <a:pPr eaLnBrk="1" hangingPunct="1">
              <a:defRPr/>
            </a:pPr>
            <a:endParaRPr lang="en-US" sz="2800" dirty="0"/>
          </a:p>
        </p:txBody>
      </p:sp>
    </p:spTree>
    <p:extLst>
      <p:ext uri="{BB962C8B-B14F-4D97-AF65-F5344CB8AC3E}">
        <p14:creationId xmlns:p14="http://schemas.microsoft.com/office/powerpoint/2010/main" val="371215525"/>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E6D153C6-A4E1-4DFC-B79F-6D095788EEA3}" type="slidenum">
              <a:rPr lang="en-US" sz="1167">
                <a:solidFill>
                  <a:srgbClr val="000000"/>
                </a:solidFill>
              </a:rPr>
              <a:pPr eaLnBrk="1" hangingPunct="1"/>
              <a:t>65</a:t>
            </a:fld>
            <a:endParaRPr lang="en-US" sz="1167">
              <a:solidFill>
                <a:srgbClr val="000000"/>
              </a:solidFill>
            </a:endParaRPr>
          </a:p>
        </p:txBody>
      </p:sp>
      <p:sp>
        <p:nvSpPr>
          <p:cNvPr id="1594370"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ea typeface="+mj-ea"/>
              </a:rPr>
              <a:t>When does SIFT fail?</a:t>
            </a:r>
          </a:p>
        </p:txBody>
      </p:sp>
      <p:pic>
        <p:nvPicPr>
          <p:cNvPr id="140291" name="Picture 15" descr="C:\larryz\papers\BinaryFeature\CameraReady\figures\Full_10K_Liberty_SIFT_ttop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278" y="3076312"/>
            <a:ext cx="7970121" cy="1381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0292" name="Picture 17" descr="C:\larryz\papers\BinaryFeature\CameraReady\figures\Full_10K_ND_SIFT_ttop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76" y="1460499"/>
            <a:ext cx="7970124" cy="1362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0293" name="TextBox 5"/>
          <p:cNvSpPr txBox="1">
            <a:spLocks noChangeArrowheads="1"/>
          </p:cNvSpPr>
          <p:nvPr/>
        </p:nvSpPr>
        <p:spPr bwMode="auto">
          <a:xfrm>
            <a:off x="1397000" y="800100"/>
            <a:ext cx="64516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2000" dirty="0">
                <a:solidFill>
                  <a:srgbClr val="000000"/>
                </a:solidFill>
              </a:rPr>
              <a:t>Patches SIFT thought were the same but </a:t>
            </a:r>
            <a:r>
              <a:rPr lang="en-US" sz="2000" dirty="0" err="1">
                <a:solidFill>
                  <a:srgbClr val="000000"/>
                </a:solidFill>
              </a:rPr>
              <a:t>aren</a:t>
            </a:r>
            <a:r>
              <a:rPr lang="ja-JP" altLang="en-US" sz="2000" dirty="0">
                <a:solidFill>
                  <a:srgbClr val="000000"/>
                </a:solidFill>
              </a:rPr>
              <a:t>’</a:t>
            </a:r>
            <a:r>
              <a:rPr lang="en-US" altLang="ja-JP" sz="2000" dirty="0">
                <a:solidFill>
                  <a:srgbClr val="000000"/>
                </a:solidFill>
              </a:rPr>
              <a:t>t:</a:t>
            </a:r>
            <a:endParaRPr lang="en-US" sz="2000" dirty="0">
              <a:solidFill>
                <a:srgbClr val="000000"/>
              </a:solidFill>
            </a:endParaRPr>
          </a:p>
        </p:txBody>
      </p:sp>
    </p:spTree>
    <p:extLst>
      <p:ext uri="{BB962C8B-B14F-4D97-AF65-F5344CB8AC3E}">
        <p14:creationId xmlns:p14="http://schemas.microsoft.com/office/powerpoint/2010/main" val="2973803777"/>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3"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AAE10F89-85AA-4067-B4F6-25207CA1600F}" type="slidenum">
              <a:rPr lang="en-US" sz="1167">
                <a:solidFill>
                  <a:srgbClr val="000000"/>
                </a:solidFill>
              </a:rPr>
              <a:pPr eaLnBrk="1" hangingPunct="1"/>
              <a:t>66</a:t>
            </a:fld>
            <a:endParaRPr lang="en-US" sz="1167">
              <a:solidFill>
                <a:srgbClr val="000000"/>
              </a:solidFill>
            </a:endParaRPr>
          </a:p>
        </p:txBody>
      </p:sp>
      <p:sp>
        <p:nvSpPr>
          <p:cNvPr id="141315" name="Rectangle 4"/>
          <p:cNvSpPr>
            <a:spLocks noChangeArrowheads="1"/>
          </p:cNvSpPr>
          <p:nvPr/>
        </p:nvSpPr>
        <p:spPr bwMode="auto">
          <a:xfrm>
            <a:off x="1143000" y="127000"/>
            <a:ext cx="60960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kumimoji="1" lang="en-US" sz="2333" b="1">
                <a:solidFill>
                  <a:srgbClr val="333399"/>
                </a:solidFill>
              </a:rPr>
              <a:t>Local Descriptors: Shape Context</a:t>
            </a:r>
          </a:p>
        </p:txBody>
      </p:sp>
      <p:sp>
        <p:nvSpPr>
          <p:cNvPr id="141316" name="Rectangle 26"/>
          <p:cNvSpPr>
            <a:spLocks noChangeArrowheads="1"/>
          </p:cNvSpPr>
          <p:nvPr/>
        </p:nvSpPr>
        <p:spPr bwMode="auto">
          <a:xfrm>
            <a:off x="1079500" y="889000"/>
            <a:ext cx="3492500" cy="3937000"/>
          </a:xfrm>
          <a:prstGeom prst="rect">
            <a:avLst/>
          </a:prstGeom>
          <a:solidFill>
            <a:srgbClr val="000000"/>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de-DE" sz="1750" b="1">
              <a:solidFill>
                <a:srgbClr val="808080"/>
              </a:solidFill>
            </a:endParaRPr>
          </a:p>
        </p:txBody>
      </p:sp>
      <p:pic>
        <p:nvPicPr>
          <p:cNvPr id="141317" name="Picture 27" descr="sample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524000"/>
            <a:ext cx="2614083" cy="32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41318" name="Group 28"/>
          <p:cNvGrpSpPr>
            <a:grpSpLocks/>
          </p:cNvGrpSpPr>
          <p:nvPr/>
        </p:nvGrpSpPr>
        <p:grpSpPr bwMode="auto">
          <a:xfrm>
            <a:off x="1270000" y="1016000"/>
            <a:ext cx="3175000" cy="3111500"/>
            <a:chOff x="1200" y="1152"/>
            <a:chExt cx="2400" cy="2352"/>
          </a:xfrm>
        </p:grpSpPr>
        <p:sp>
          <p:nvSpPr>
            <p:cNvPr id="141328" name="Oval 29"/>
            <p:cNvSpPr>
              <a:spLocks noChangeArrowheads="1"/>
            </p:cNvSpPr>
            <p:nvPr/>
          </p:nvSpPr>
          <p:spPr bwMode="auto">
            <a:xfrm>
              <a:off x="1200" y="1152"/>
              <a:ext cx="2400" cy="2352"/>
            </a:xfrm>
            <a:prstGeom prst="ellipse">
              <a:avLst/>
            </a:prstGeom>
            <a:noFill/>
            <a:ln w="25400">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de-DE" sz="1750" b="1">
                <a:solidFill>
                  <a:srgbClr val="808080"/>
                </a:solidFill>
              </a:endParaRPr>
            </a:p>
          </p:txBody>
        </p:sp>
        <p:sp>
          <p:nvSpPr>
            <p:cNvPr id="141329" name="Oval 30"/>
            <p:cNvSpPr>
              <a:spLocks noChangeArrowheads="1"/>
            </p:cNvSpPr>
            <p:nvPr/>
          </p:nvSpPr>
          <p:spPr bwMode="auto">
            <a:xfrm>
              <a:off x="1824" y="1776"/>
              <a:ext cx="1152" cy="1152"/>
            </a:xfrm>
            <a:prstGeom prst="ellipse">
              <a:avLst/>
            </a:prstGeom>
            <a:noFill/>
            <a:ln w="25400">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de-DE" sz="1750" b="1">
                <a:solidFill>
                  <a:srgbClr val="808080"/>
                </a:solidFill>
              </a:endParaRPr>
            </a:p>
          </p:txBody>
        </p:sp>
        <p:sp>
          <p:nvSpPr>
            <p:cNvPr id="141330" name="Oval 31"/>
            <p:cNvSpPr>
              <a:spLocks noChangeArrowheads="1"/>
            </p:cNvSpPr>
            <p:nvPr/>
          </p:nvSpPr>
          <p:spPr bwMode="auto">
            <a:xfrm>
              <a:off x="2112" y="2064"/>
              <a:ext cx="576" cy="576"/>
            </a:xfrm>
            <a:prstGeom prst="ellipse">
              <a:avLst/>
            </a:prstGeom>
            <a:noFill/>
            <a:ln w="25400">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de-DE" sz="1750" b="1">
                <a:solidFill>
                  <a:srgbClr val="808080"/>
                </a:solidFill>
              </a:endParaRPr>
            </a:p>
          </p:txBody>
        </p:sp>
        <p:sp>
          <p:nvSpPr>
            <p:cNvPr id="141331" name="Oval 32"/>
            <p:cNvSpPr>
              <a:spLocks noChangeArrowheads="1"/>
            </p:cNvSpPr>
            <p:nvPr/>
          </p:nvSpPr>
          <p:spPr bwMode="auto">
            <a:xfrm>
              <a:off x="2256" y="2208"/>
              <a:ext cx="288" cy="288"/>
            </a:xfrm>
            <a:prstGeom prst="ellipse">
              <a:avLst/>
            </a:prstGeom>
            <a:noFill/>
            <a:ln w="25400">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de-DE" sz="1750" b="1">
                <a:solidFill>
                  <a:srgbClr val="808080"/>
                </a:solidFill>
              </a:endParaRPr>
            </a:p>
          </p:txBody>
        </p:sp>
        <p:sp>
          <p:nvSpPr>
            <p:cNvPr id="141332" name="Oval 33"/>
            <p:cNvSpPr>
              <a:spLocks noChangeArrowheads="1"/>
            </p:cNvSpPr>
            <p:nvPr/>
          </p:nvSpPr>
          <p:spPr bwMode="auto">
            <a:xfrm>
              <a:off x="2352" y="2304"/>
              <a:ext cx="96" cy="96"/>
            </a:xfrm>
            <a:prstGeom prst="ellipse">
              <a:avLst/>
            </a:prstGeom>
            <a:noFill/>
            <a:ln w="25400">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endParaRPr lang="de-DE" sz="1750" b="1">
                <a:solidFill>
                  <a:srgbClr val="808080"/>
                </a:solidFill>
              </a:endParaRPr>
            </a:p>
          </p:txBody>
        </p:sp>
        <p:sp>
          <p:nvSpPr>
            <p:cNvPr id="141333" name="Line 34"/>
            <p:cNvSpPr>
              <a:spLocks noChangeShapeType="1"/>
            </p:cNvSpPr>
            <p:nvPr/>
          </p:nvSpPr>
          <p:spPr bwMode="auto">
            <a:xfrm>
              <a:off x="1200" y="2352"/>
              <a:ext cx="24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41334" name="Line 35"/>
            <p:cNvSpPr>
              <a:spLocks noChangeShapeType="1"/>
            </p:cNvSpPr>
            <p:nvPr/>
          </p:nvSpPr>
          <p:spPr bwMode="auto">
            <a:xfrm flipV="1">
              <a:off x="1392" y="1728"/>
              <a:ext cx="2064" cy="120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41335" name="Line 36"/>
            <p:cNvSpPr>
              <a:spLocks noChangeShapeType="1"/>
            </p:cNvSpPr>
            <p:nvPr/>
          </p:nvSpPr>
          <p:spPr bwMode="auto">
            <a:xfrm flipV="1">
              <a:off x="1824" y="1344"/>
              <a:ext cx="1152" cy="2016"/>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41336" name="Line 37"/>
            <p:cNvSpPr>
              <a:spLocks noChangeShapeType="1"/>
            </p:cNvSpPr>
            <p:nvPr/>
          </p:nvSpPr>
          <p:spPr bwMode="auto">
            <a:xfrm flipV="1">
              <a:off x="2400" y="1200"/>
              <a:ext cx="0" cy="2304"/>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41337" name="Line 38"/>
            <p:cNvSpPr>
              <a:spLocks noChangeShapeType="1"/>
            </p:cNvSpPr>
            <p:nvPr/>
          </p:nvSpPr>
          <p:spPr bwMode="auto">
            <a:xfrm flipH="1" flipV="1">
              <a:off x="1824" y="1344"/>
              <a:ext cx="1152" cy="2016"/>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41338" name="Line 39"/>
            <p:cNvSpPr>
              <a:spLocks noChangeShapeType="1"/>
            </p:cNvSpPr>
            <p:nvPr/>
          </p:nvSpPr>
          <p:spPr bwMode="auto">
            <a:xfrm flipH="1" flipV="1">
              <a:off x="1392" y="1776"/>
              <a:ext cx="2016" cy="1152"/>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defTabSz="761970"/>
              <a:endParaRPr lang="en-US">
                <a:solidFill>
                  <a:srgbClr val="000000"/>
                </a:solidFill>
                <a:latin typeface="Arial" panose="020B0604020202020204" pitchFamily="34" charset="0"/>
                <a:ea typeface="MS PGothic" panose="020B0600070205080204" pitchFamily="34" charset="-128"/>
              </a:endParaRPr>
            </a:p>
          </p:txBody>
        </p:sp>
      </p:grpSp>
      <p:sp>
        <p:nvSpPr>
          <p:cNvPr id="141319" name="Text Box 40"/>
          <p:cNvSpPr txBox="1">
            <a:spLocks noChangeArrowheads="1"/>
          </p:cNvSpPr>
          <p:nvPr/>
        </p:nvSpPr>
        <p:spPr bwMode="auto">
          <a:xfrm>
            <a:off x="4792928" y="1285875"/>
            <a:ext cx="3470010" cy="6309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spcBef>
                <a:spcPct val="50000"/>
              </a:spcBef>
            </a:pPr>
            <a:r>
              <a:rPr lang="en-US" sz="1750" b="1">
                <a:solidFill>
                  <a:srgbClr val="000000"/>
                </a:solidFill>
              </a:rPr>
              <a:t>Count the number of points inside each bin, e.g.:</a:t>
            </a:r>
          </a:p>
        </p:txBody>
      </p:sp>
      <p:sp>
        <p:nvSpPr>
          <p:cNvPr id="141320" name="Text Box 41"/>
          <p:cNvSpPr txBox="1">
            <a:spLocks noChangeArrowheads="1"/>
          </p:cNvSpPr>
          <p:nvPr/>
        </p:nvSpPr>
        <p:spPr bwMode="auto">
          <a:xfrm>
            <a:off x="4953000" y="2222501"/>
            <a:ext cx="2032000" cy="36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spcBef>
                <a:spcPct val="50000"/>
              </a:spcBef>
            </a:pPr>
            <a:r>
              <a:rPr lang="en-US" sz="1750" b="1">
                <a:solidFill>
                  <a:srgbClr val="000000"/>
                </a:solidFill>
              </a:rPr>
              <a:t>Count = 4</a:t>
            </a:r>
          </a:p>
        </p:txBody>
      </p:sp>
      <p:sp>
        <p:nvSpPr>
          <p:cNvPr id="141321" name="Text Box 42"/>
          <p:cNvSpPr txBox="1">
            <a:spLocks noChangeArrowheads="1"/>
          </p:cNvSpPr>
          <p:nvPr/>
        </p:nvSpPr>
        <p:spPr bwMode="auto">
          <a:xfrm>
            <a:off x="4953000" y="2797970"/>
            <a:ext cx="2032000" cy="36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spcBef>
                <a:spcPct val="50000"/>
              </a:spcBef>
            </a:pPr>
            <a:r>
              <a:rPr lang="en-US" sz="1750" b="1">
                <a:solidFill>
                  <a:srgbClr val="000000"/>
                </a:solidFill>
              </a:rPr>
              <a:t>Count = 10</a:t>
            </a:r>
          </a:p>
        </p:txBody>
      </p:sp>
      <p:sp>
        <p:nvSpPr>
          <p:cNvPr id="141322" name="Line 43"/>
          <p:cNvSpPr>
            <a:spLocks noChangeShapeType="1"/>
          </p:cNvSpPr>
          <p:nvPr/>
        </p:nvSpPr>
        <p:spPr bwMode="auto">
          <a:xfrm flipH="1" flipV="1">
            <a:off x="4064000" y="2286000"/>
            <a:ext cx="889000" cy="127000"/>
          </a:xfrm>
          <a:prstGeom prst="line">
            <a:avLst/>
          </a:prstGeom>
          <a:noFill/>
          <a:ln w="25400">
            <a:solidFill>
              <a:srgbClr val="969696"/>
            </a:solidFill>
            <a:round/>
            <a:headEnd type="none" w="sm" len="sm"/>
            <a:tailEnd type="arrow" w="med" len="lg"/>
          </a:ln>
          <a:extLst>
            <a:ext uri="{909E8E84-426E-40dd-AFC4-6F175D3DCCD1}">
              <a14:hiddenFill xmlns:a14="http://schemas.microsoft.com/office/drawing/2010/main" xmlns="">
                <a:noFill/>
              </a14:hiddenFill>
            </a:ext>
          </a:extLst>
        </p:spPr>
        <p:txBody>
          <a:bodyPr wrap="none" anchor="ct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41323" name="Line 44"/>
          <p:cNvSpPr>
            <a:spLocks noChangeShapeType="1"/>
          </p:cNvSpPr>
          <p:nvPr/>
        </p:nvSpPr>
        <p:spPr bwMode="auto">
          <a:xfrm flipH="1">
            <a:off x="3873502" y="3037418"/>
            <a:ext cx="1119188" cy="518583"/>
          </a:xfrm>
          <a:prstGeom prst="line">
            <a:avLst/>
          </a:prstGeom>
          <a:noFill/>
          <a:ln w="25400">
            <a:solidFill>
              <a:srgbClr val="969696"/>
            </a:solidFill>
            <a:round/>
            <a:headEnd type="none" w="sm" len="sm"/>
            <a:tailEnd type="arrow" w="med" len="lg"/>
          </a:ln>
          <a:extLst>
            <a:ext uri="{909E8E84-426E-40dd-AFC4-6F175D3DCCD1}">
              <a14:hiddenFill xmlns:a14="http://schemas.microsoft.com/office/drawing/2010/main" xmlns="">
                <a:noFill/>
              </a14:hiddenFill>
            </a:ext>
          </a:extLst>
        </p:spPr>
        <p:txBody>
          <a:bodyPr wrap="none" anchor="ct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41324" name="Text Box 45"/>
          <p:cNvSpPr txBox="1">
            <a:spLocks noChangeArrowheads="1"/>
          </p:cNvSpPr>
          <p:nvPr/>
        </p:nvSpPr>
        <p:spPr bwMode="auto">
          <a:xfrm rot="5400000">
            <a:off x="5225521" y="2537776"/>
            <a:ext cx="381000" cy="36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spcBef>
                <a:spcPct val="50000"/>
              </a:spcBef>
            </a:pPr>
            <a:r>
              <a:rPr lang="en-US" sz="1750" b="1">
                <a:solidFill>
                  <a:srgbClr val="000000"/>
                </a:solidFill>
                <a:latin typeface="Times New Roman" panose="02020603050405020304" pitchFamily="18" charset="0"/>
              </a:rPr>
              <a:t>...</a:t>
            </a:r>
          </a:p>
        </p:txBody>
      </p:sp>
      <p:sp>
        <p:nvSpPr>
          <p:cNvPr id="141325" name="Text Box 46"/>
          <p:cNvSpPr txBox="1">
            <a:spLocks noChangeArrowheads="1"/>
          </p:cNvSpPr>
          <p:nvPr/>
        </p:nvSpPr>
        <p:spPr bwMode="auto">
          <a:xfrm>
            <a:off x="4872303" y="3508376"/>
            <a:ext cx="3090333" cy="116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r>
              <a:rPr lang="en-US" sz="1750" b="1">
                <a:solidFill>
                  <a:srgbClr val="000000"/>
                </a:solidFill>
              </a:rPr>
              <a:t>Log-polar binning: more precision for nearby points, more flexibility for farther points.</a:t>
            </a:r>
          </a:p>
        </p:txBody>
      </p:sp>
      <p:sp>
        <p:nvSpPr>
          <p:cNvPr id="141326" name="Text Box 47"/>
          <p:cNvSpPr txBox="1">
            <a:spLocks noChangeArrowheads="1"/>
          </p:cNvSpPr>
          <p:nvPr/>
        </p:nvSpPr>
        <p:spPr bwMode="auto">
          <a:xfrm>
            <a:off x="1271323" y="5287700"/>
            <a:ext cx="26670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spcBef>
                <a:spcPct val="50000"/>
              </a:spcBef>
            </a:pPr>
            <a:r>
              <a:rPr lang="en-US" sz="1500">
                <a:solidFill>
                  <a:srgbClr val="000000"/>
                </a:solidFill>
              </a:rPr>
              <a:t>Belongie &amp; Malik, ICCV 2001</a:t>
            </a:r>
          </a:p>
        </p:txBody>
      </p:sp>
      <p:sp>
        <p:nvSpPr>
          <p:cNvPr id="141327" name="Footer Placeholder 4"/>
          <p:cNvSpPr txBox="1">
            <a:spLocks noGrp="1"/>
          </p:cNvSpPr>
          <p:nvPr/>
        </p:nvSpPr>
        <p:spPr bwMode="auto">
          <a:xfrm>
            <a:off x="2742407" y="5461000"/>
            <a:ext cx="3810000"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a:r>
              <a:rPr lang="de-DE" sz="1000">
                <a:solidFill>
                  <a:srgbClr val="808080"/>
                </a:solidFill>
              </a:rPr>
              <a:t>K. Grauman, B. Leibe</a:t>
            </a:r>
          </a:p>
        </p:txBody>
      </p:sp>
    </p:spTree>
    <p:extLst>
      <p:ext uri="{BB962C8B-B14F-4D97-AF65-F5344CB8AC3E}">
        <p14:creationId xmlns:p14="http://schemas.microsoft.com/office/powerpoint/2010/main" val="292187886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146B07AC-148F-4F1C-91BF-54095CC411E6}" type="slidenum">
              <a:rPr lang="en-US" sz="1167">
                <a:solidFill>
                  <a:srgbClr val="000000"/>
                </a:solidFill>
              </a:rPr>
              <a:pPr eaLnBrk="1" hangingPunct="1"/>
              <a:t>67</a:t>
            </a:fld>
            <a:endParaRPr lang="en-US" sz="1167">
              <a:solidFill>
                <a:srgbClr val="000000"/>
              </a:solidFill>
            </a:endParaRPr>
          </a:p>
        </p:txBody>
      </p:sp>
      <p:sp>
        <p:nvSpPr>
          <p:cNvPr id="1612802" name="Title 3"/>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r>
              <a:rPr lang="en-US" sz="3333"/>
              <a:t>Local Descriptors: SURF</a:t>
            </a:r>
            <a:endParaRPr lang="de-CH" sz="3333"/>
          </a:p>
        </p:txBody>
      </p:sp>
      <p:sp>
        <p:nvSpPr>
          <p:cNvPr id="47108" name="Footer Placeholder 2"/>
          <p:cNvSpPr txBox="1">
            <a:spLocks noGrp="1"/>
          </p:cNvSpPr>
          <p:nvPr/>
        </p:nvSpPr>
        <p:spPr>
          <a:xfrm>
            <a:off x="5969000" y="5410731"/>
            <a:ext cx="2413000" cy="304271"/>
          </a:xfrm>
          <a:prstGeom prst="rect">
            <a:avLst/>
          </a:prstGeom>
          <a:noFill/>
        </p:spPr>
        <p:txBody>
          <a:bodyPr anchor="ctr"/>
          <a:lstStyle/>
          <a:p>
            <a:pPr algn="ctr" defTabSz="761970">
              <a:defRPr/>
            </a:pPr>
            <a:r>
              <a:rPr lang="de-DE" sz="1000">
                <a:solidFill>
                  <a:srgbClr val="000000"/>
                </a:solidFill>
                <a:latin typeface="Arial"/>
                <a:ea typeface="ＭＳ Ｐゴシック"/>
              </a:rPr>
              <a:t>K. Grauman, B. Leibe</a:t>
            </a:r>
          </a:p>
        </p:txBody>
      </p:sp>
      <p:pic>
        <p:nvPicPr>
          <p:cNvPr id="143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167" y="1092729"/>
            <a:ext cx="2938198" cy="1719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6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044" y="2738438"/>
            <a:ext cx="2956719" cy="570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11"/>
          <p:cNvSpPr txBox="1">
            <a:spLocks noChangeArrowheads="1"/>
          </p:cNvSpPr>
          <p:nvPr/>
        </p:nvSpPr>
        <p:spPr bwMode="auto">
          <a:xfrm>
            <a:off x="3993886" y="1001448"/>
            <a:ext cx="4381500" cy="2555875"/>
          </a:xfrm>
          <a:prstGeom prst="rect">
            <a:avLst/>
          </a:prstGeom>
          <a:noFill/>
          <a:ln w="9525">
            <a:noFill/>
            <a:miter lim="800000"/>
            <a:headEnd/>
            <a:tailEnd/>
          </a:ln>
        </p:spPr>
        <p:txBody>
          <a:bodyPr/>
          <a:lstStyle/>
          <a:p>
            <a:pPr marL="285739" indent="-285739" defTabSz="761970">
              <a:spcBef>
                <a:spcPct val="20000"/>
              </a:spcBef>
              <a:buClr>
                <a:srgbClr val="FFFFFF"/>
              </a:buClr>
              <a:buSzPct val="115000"/>
              <a:buFontTx/>
              <a:buChar char="•"/>
              <a:defRPr/>
            </a:pPr>
            <a:r>
              <a:rPr kumimoji="1" lang="en-US" sz="2000" b="1" kern="0" dirty="0">
                <a:solidFill>
                  <a:srgbClr val="000000"/>
                </a:solidFill>
                <a:latin typeface="Arial"/>
                <a:ea typeface="ＭＳ Ｐゴシック"/>
              </a:rPr>
              <a:t>Fast approximation of SIFT idea</a:t>
            </a:r>
          </a:p>
          <a:p>
            <a:pPr marL="619100" lvl="1" indent="-238115" defTabSz="761970">
              <a:spcBef>
                <a:spcPct val="20000"/>
              </a:spcBef>
              <a:buClr>
                <a:srgbClr val="FFFFFF"/>
              </a:buClr>
              <a:buSzPct val="50000"/>
              <a:buFont typeface="Wingdings" pitchFamily="2" charset="2"/>
              <a:buChar char="Ø"/>
              <a:defRPr/>
            </a:pPr>
            <a:r>
              <a:rPr kumimoji="1" lang="en-US" b="1" kern="0" dirty="0">
                <a:solidFill>
                  <a:srgbClr val="000000"/>
                </a:solidFill>
                <a:latin typeface="Arial"/>
                <a:ea typeface="ＭＳ Ｐゴシック"/>
              </a:rPr>
              <a:t>Efficient computation by 2D box filters &amp; integral images</a:t>
            </a:r>
            <a:br>
              <a:rPr kumimoji="1" lang="en-US" b="1" kern="0" dirty="0">
                <a:solidFill>
                  <a:srgbClr val="000000"/>
                </a:solidFill>
                <a:latin typeface="Arial"/>
                <a:ea typeface="ＭＳ Ｐゴシック"/>
              </a:rPr>
            </a:br>
            <a:r>
              <a:rPr kumimoji="1" lang="en-US" b="1" kern="0" dirty="0">
                <a:solidFill>
                  <a:srgbClr val="000000"/>
                </a:solidFill>
                <a:latin typeface="Arial"/>
                <a:ea typeface="ＭＳ Ｐゴシック"/>
                <a:sym typeface="Symbol" pitchFamily="18" charset="2"/>
              </a:rPr>
              <a:t> </a:t>
            </a:r>
            <a:r>
              <a:rPr kumimoji="1" lang="en-US" b="1" kern="0" dirty="0">
                <a:solidFill>
                  <a:srgbClr val="000000"/>
                </a:solidFill>
                <a:latin typeface="Arial"/>
                <a:ea typeface="ＭＳ Ｐゴシック"/>
              </a:rPr>
              <a:t>6 times faster than SIFT</a:t>
            </a:r>
          </a:p>
          <a:p>
            <a:pPr marL="619100" lvl="1" indent="-238115" defTabSz="761970">
              <a:spcBef>
                <a:spcPct val="20000"/>
              </a:spcBef>
              <a:buClr>
                <a:srgbClr val="FFFFFF"/>
              </a:buClr>
              <a:buSzPct val="50000"/>
              <a:buFont typeface="Wingdings" pitchFamily="2" charset="2"/>
              <a:buChar char="Ø"/>
              <a:defRPr/>
            </a:pPr>
            <a:r>
              <a:rPr kumimoji="1" lang="en-US" b="1" kern="0" dirty="0">
                <a:solidFill>
                  <a:srgbClr val="000000"/>
                </a:solidFill>
                <a:latin typeface="Arial"/>
                <a:ea typeface="ＭＳ Ｐゴシック"/>
              </a:rPr>
              <a:t>Equivalent quality for object identification</a:t>
            </a:r>
          </a:p>
        </p:txBody>
      </p:sp>
      <p:sp>
        <p:nvSpPr>
          <p:cNvPr id="143367" name="Text Box 7"/>
          <p:cNvSpPr txBox="1">
            <a:spLocks noChangeArrowheads="1"/>
          </p:cNvSpPr>
          <p:nvPr/>
        </p:nvSpPr>
        <p:spPr bwMode="auto">
          <a:xfrm>
            <a:off x="1072888" y="5230814"/>
            <a:ext cx="369622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a:spcBef>
                <a:spcPct val="50000"/>
              </a:spcBef>
            </a:pPr>
            <a:r>
              <a:rPr lang="en-US" sz="1500">
                <a:solidFill>
                  <a:srgbClr val="000000"/>
                </a:solidFill>
              </a:rPr>
              <a:t>[Bay, ECCV</a:t>
            </a:r>
            <a:r>
              <a:rPr lang="ja-JP" altLang="en-US" sz="1500">
                <a:solidFill>
                  <a:srgbClr val="000000"/>
                </a:solidFill>
              </a:rPr>
              <a:t>’</a:t>
            </a:r>
            <a:r>
              <a:rPr lang="en-US" altLang="ja-JP" sz="1500">
                <a:solidFill>
                  <a:srgbClr val="000000"/>
                </a:solidFill>
              </a:rPr>
              <a:t>06], [Cornelis, CVGPU</a:t>
            </a:r>
            <a:r>
              <a:rPr lang="ja-JP" altLang="en-US" sz="1500">
                <a:solidFill>
                  <a:srgbClr val="000000"/>
                </a:solidFill>
              </a:rPr>
              <a:t>’</a:t>
            </a:r>
            <a:r>
              <a:rPr lang="en-US" altLang="ja-JP" sz="1500">
                <a:solidFill>
                  <a:srgbClr val="000000"/>
                </a:solidFill>
              </a:rPr>
              <a:t>08]</a:t>
            </a:r>
            <a:endParaRPr lang="en-US" sz="1500">
              <a:solidFill>
                <a:srgbClr val="000000"/>
              </a:solidFill>
            </a:endParaRPr>
          </a:p>
        </p:txBody>
      </p:sp>
      <p:sp>
        <p:nvSpPr>
          <p:cNvPr id="143368" name="Rectangle 11"/>
          <p:cNvSpPr txBox="1">
            <a:spLocks noChangeArrowheads="1"/>
          </p:cNvSpPr>
          <p:nvPr/>
        </p:nvSpPr>
        <p:spPr bwMode="auto">
          <a:xfrm>
            <a:off x="3993886" y="3709459"/>
            <a:ext cx="4529667" cy="1788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spcBef>
                <a:spcPct val="20000"/>
              </a:spcBef>
              <a:buClr>
                <a:srgbClr val="FFFFFF"/>
              </a:buClr>
              <a:buSzPct val="115000"/>
              <a:buFontTx/>
              <a:buChar char="•"/>
            </a:pPr>
            <a:r>
              <a:rPr kumimoji="1" lang="en-US" sz="2000" b="1">
                <a:solidFill>
                  <a:srgbClr val="000000"/>
                </a:solidFill>
                <a:latin typeface="Calibri" panose="020F0502020204030204" pitchFamily="34" charset="0"/>
              </a:rPr>
              <a:t>GPU implementation available</a:t>
            </a:r>
          </a:p>
          <a:p>
            <a:pPr lvl="1" defTabSz="761970" eaLnBrk="1" hangingPunct="1">
              <a:spcBef>
                <a:spcPct val="20000"/>
              </a:spcBef>
              <a:buClr>
                <a:srgbClr val="FFFFFF"/>
              </a:buClr>
              <a:buSzPct val="50000"/>
              <a:buFont typeface="Wingdings" panose="05000000000000000000" pitchFamily="2" charset="2"/>
              <a:buChar char="Ø"/>
            </a:pPr>
            <a:r>
              <a:rPr kumimoji="1" lang="en-US" sz="1500" b="1">
                <a:solidFill>
                  <a:srgbClr val="000000"/>
                </a:solidFill>
                <a:latin typeface="Calibri" panose="020F0502020204030204" pitchFamily="34" charset="0"/>
              </a:rPr>
              <a:t>Feature extraction @ 200Hz</a:t>
            </a:r>
            <a:br>
              <a:rPr kumimoji="1" lang="en-US" sz="1500" b="1">
                <a:solidFill>
                  <a:srgbClr val="000000"/>
                </a:solidFill>
                <a:latin typeface="Calibri" panose="020F0502020204030204" pitchFamily="34" charset="0"/>
              </a:rPr>
            </a:br>
            <a:r>
              <a:rPr kumimoji="1" lang="en-US" sz="1500" b="1">
                <a:solidFill>
                  <a:srgbClr val="000000"/>
                </a:solidFill>
                <a:latin typeface="Calibri" panose="020F0502020204030204" pitchFamily="34" charset="0"/>
              </a:rPr>
              <a:t>(detector + descriptor, 640×480 img)</a:t>
            </a:r>
          </a:p>
          <a:p>
            <a:pPr lvl="1" defTabSz="761970" eaLnBrk="1" hangingPunct="1">
              <a:spcBef>
                <a:spcPct val="20000"/>
              </a:spcBef>
              <a:buClr>
                <a:srgbClr val="FFFFFF"/>
              </a:buClr>
              <a:buSzPct val="50000"/>
              <a:buFont typeface="Wingdings" panose="05000000000000000000" pitchFamily="2" charset="2"/>
              <a:buChar char="Ø"/>
            </a:pPr>
            <a:r>
              <a:rPr lang="en-US" sz="1500" u="sng">
                <a:solidFill>
                  <a:srgbClr val="000000"/>
                </a:solidFill>
              </a:rPr>
              <a:t>http://www.vision.ee.ethz.ch/~surf</a:t>
            </a:r>
            <a:endParaRPr kumimoji="1" lang="en-US" sz="1500" b="1">
              <a:solidFill>
                <a:srgbClr val="000000"/>
              </a:solidFill>
              <a:latin typeface="Calibri" panose="020F0502020204030204" pitchFamily="34" charset="0"/>
            </a:endParaRPr>
          </a:p>
          <a:p>
            <a:pPr lvl="1" defTabSz="761970" eaLnBrk="1" hangingPunct="1">
              <a:spcBef>
                <a:spcPct val="20000"/>
              </a:spcBef>
              <a:buClr>
                <a:srgbClr val="FFFFFF"/>
              </a:buClr>
              <a:buSzPct val="50000"/>
              <a:buFont typeface="Wingdings" panose="05000000000000000000" pitchFamily="2" charset="2"/>
              <a:buChar char="Ø"/>
            </a:pPr>
            <a:endParaRPr kumimoji="1" lang="en-US" sz="1500" b="1">
              <a:solidFill>
                <a:srgbClr val="000000"/>
              </a:solidFill>
              <a:latin typeface="Calibri" panose="020F0502020204030204" pitchFamily="34" charset="0"/>
            </a:endParaRPr>
          </a:p>
        </p:txBody>
      </p:sp>
    </p:spTree>
    <p:extLst>
      <p:ext uri="{BB962C8B-B14F-4D97-AF65-F5344CB8AC3E}">
        <p14:creationId xmlns:p14="http://schemas.microsoft.com/office/powerpoint/2010/main" val="1269585880"/>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custDataLst>
              <p:tags r:id="rId1"/>
            </p:custDataLst>
          </p:nvPr>
        </p:nvSpPr>
        <p:spPr/>
        <p:txBody>
          <a:bodyPr/>
          <a:lstStyle/>
          <a:p>
            <a:r>
              <a:rPr lang="en-US" dirty="0"/>
              <a:t>Other methods: Daisy</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0" y="1333500"/>
            <a:ext cx="3206750" cy="2861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947825038"/>
              </p:ext>
            </p:extLst>
          </p:nvPr>
        </p:nvGraphicFramePr>
        <p:xfrm>
          <a:off x="1714500" y="2032000"/>
          <a:ext cx="1397000" cy="1397000"/>
        </p:xfrm>
        <a:graphic>
          <a:graphicData uri="http://schemas.openxmlformats.org/drawingml/2006/table">
            <a:tbl>
              <a:tblPr firstRow="1" bandRow="1">
                <a:tableStyleId>{5C22544A-7EE6-4342-B048-85BDC9FD1C3A}</a:tableStyleId>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tblGrid>
              <a:tr h="349250">
                <a:tc>
                  <a:txBody>
                    <a:bodyPr/>
                    <a:lstStyle/>
                    <a:p>
                      <a:endParaRPr lang="en-US" sz="1500" dirty="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9250">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9250">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9250">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dirty="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dirty="0"/>
                    </a:p>
                  </a:txBody>
                  <a:tcPr marL="76200" marR="76200" marT="38100" marB="381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 name="TextBox 3"/>
          <p:cNvSpPr txBox="1"/>
          <p:nvPr/>
        </p:nvSpPr>
        <p:spPr>
          <a:xfrm>
            <a:off x="2032000" y="3429000"/>
            <a:ext cx="762000" cy="369332"/>
          </a:xfrm>
          <a:prstGeom prst="rect">
            <a:avLst/>
          </a:prstGeom>
          <a:noFill/>
        </p:spPr>
        <p:txBody>
          <a:bodyPr wrap="square" rtlCol="0">
            <a:spAutoFit/>
          </a:bodyPr>
          <a:lstStyle/>
          <a:p>
            <a:pPr algn="ctr"/>
            <a:r>
              <a:rPr lang="en-US" dirty="0"/>
              <a:t>SIFT</a:t>
            </a:r>
          </a:p>
        </p:txBody>
      </p:sp>
      <p:sp>
        <p:nvSpPr>
          <p:cNvPr id="10" name="TextBox 9"/>
          <p:cNvSpPr txBox="1"/>
          <p:nvPr/>
        </p:nvSpPr>
        <p:spPr>
          <a:xfrm>
            <a:off x="5747368" y="4381500"/>
            <a:ext cx="762000" cy="369332"/>
          </a:xfrm>
          <a:prstGeom prst="rect">
            <a:avLst/>
          </a:prstGeom>
          <a:noFill/>
        </p:spPr>
        <p:txBody>
          <a:bodyPr wrap="square" rtlCol="0">
            <a:spAutoFit/>
          </a:bodyPr>
          <a:lstStyle/>
          <a:p>
            <a:pPr algn="ctr"/>
            <a:r>
              <a:rPr lang="en-US" dirty="0"/>
              <a:t>Daisy</a:t>
            </a:r>
          </a:p>
        </p:txBody>
      </p:sp>
      <p:sp>
        <p:nvSpPr>
          <p:cNvPr id="5" name="TextBox 4"/>
          <p:cNvSpPr txBox="1"/>
          <p:nvPr/>
        </p:nvSpPr>
        <p:spPr>
          <a:xfrm>
            <a:off x="3238500" y="5207000"/>
            <a:ext cx="5016500" cy="297454"/>
          </a:xfrm>
          <a:prstGeom prst="rect">
            <a:avLst/>
          </a:prstGeom>
          <a:noFill/>
        </p:spPr>
        <p:txBody>
          <a:bodyPr wrap="square" rtlCol="0">
            <a:spAutoFit/>
          </a:bodyPr>
          <a:lstStyle/>
          <a:p>
            <a:r>
              <a:rPr lang="en-US" sz="1333" dirty="0"/>
              <a:t>Picking the best DAISY, S. Winder, G. Hua, M. Brown, CVPR 09</a:t>
            </a:r>
          </a:p>
        </p:txBody>
      </p:sp>
      <p:sp>
        <p:nvSpPr>
          <p:cNvPr id="6" name="TextBox 5"/>
          <p:cNvSpPr txBox="1"/>
          <p:nvPr/>
        </p:nvSpPr>
        <p:spPr>
          <a:xfrm>
            <a:off x="4318618" y="935182"/>
            <a:ext cx="3619500" cy="369332"/>
          </a:xfrm>
          <a:prstGeom prst="rect">
            <a:avLst/>
          </a:prstGeom>
          <a:noFill/>
        </p:spPr>
        <p:txBody>
          <a:bodyPr wrap="square" rtlCol="0">
            <a:spAutoFit/>
          </a:bodyPr>
          <a:lstStyle/>
          <a:p>
            <a:r>
              <a:rPr lang="en-US" dirty="0"/>
              <a:t>Circular gradient binning</a:t>
            </a:r>
          </a:p>
        </p:txBody>
      </p:sp>
    </p:spTree>
    <p:extLst>
      <p:ext uri="{BB962C8B-B14F-4D97-AF65-F5344CB8AC3E}">
        <p14:creationId xmlns:p14="http://schemas.microsoft.com/office/powerpoint/2010/main" val="2829781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custDataLst>
              <p:tags r:id="rId1"/>
            </p:custDataLst>
          </p:nvPr>
        </p:nvSpPr>
        <p:spPr/>
        <p:txBody>
          <a:bodyPr/>
          <a:lstStyle/>
          <a:p>
            <a:r>
              <a:rPr lang="en-US" dirty="0"/>
              <a:t>Other methods: BRIEF </a:t>
            </a:r>
          </a:p>
        </p:txBody>
      </p:sp>
      <p:sp>
        <p:nvSpPr>
          <p:cNvPr id="10" name="TextBox 9"/>
          <p:cNvSpPr txBox="1"/>
          <p:nvPr/>
        </p:nvSpPr>
        <p:spPr>
          <a:xfrm>
            <a:off x="5747368" y="4381500"/>
            <a:ext cx="762000" cy="369332"/>
          </a:xfrm>
          <a:prstGeom prst="rect">
            <a:avLst/>
          </a:prstGeom>
          <a:noFill/>
        </p:spPr>
        <p:txBody>
          <a:bodyPr wrap="square" rtlCol="0">
            <a:spAutoFit/>
          </a:bodyPr>
          <a:lstStyle/>
          <a:p>
            <a:pPr algn="ctr"/>
            <a:r>
              <a:rPr lang="en-US" dirty="0"/>
              <a:t>Daisy</a:t>
            </a:r>
          </a:p>
        </p:txBody>
      </p:sp>
      <p:sp>
        <p:nvSpPr>
          <p:cNvPr id="5" name="TextBox 4"/>
          <p:cNvSpPr txBox="1"/>
          <p:nvPr/>
        </p:nvSpPr>
        <p:spPr>
          <a:xfrm>
            <a:off x="457200" y="5379446"/>
            <a:ext cx="7808521" cy="297454"/>
          </a:xfrm>
          <a:prstGeom prst="rect">
            <a:avLst/>
          </a:prstGeom>
          <a:noFill/>
        </p:spPr>
        <p:txBody>
          <a:bodyPr wrap="square" rtlCol="0">
            <a:spAutoFit/>
          </a:bodyPr>
          <a:lstStyle/>
          <a:p>
            <a:r>
              <a:rPr lang="en-US" sz="1333" dirty="0"/>
              <a:t>BRIEF: binary robust independent elementary features, </a:t>
            </a:r>
            <a:r>
              <a:rPr lang="en-US" sz="1333" dirty="0" err="1"/>
              <a:t>Calonder</a:t>
            </a:r>
            <a:r>
              <a:rPr lang="en-US" sz="1333" dirty="0"/>
              <a:t>, V </a:t>
            </a:r>
            <a:r>
              <a:rPr lang="en-US" sz="1333" dirty="0" err="1"/>
              <a:t>Lepetit</a:t>
            </a:r>
            <a:r>
              <a:rPr lang="en-US" sz="1333" dirty="0"/>
              <a:t>, C </a:t>
            </a:r>
            <a:r>
              <a:rPr lang="en-US" sz="1333" dirty="0" err="1"/>
              <a:t>Strecha</a:t>
            </a:r>
            <a:r>
              <a:rPr lang="en-US" sz="1333" dirty="0"/>
              <a:t>, ECCV 2010</a:t>
            </a:r>
          </a:p>
        </p:txBody>
      </p:sp>
      <p:sp>
        <p:nvSpPr>
          <p:cNvPr id="6" name="TextBox 5"/>
          <p:cNvSpPr txBox="1"/>
          <p:nvPr/>
        </p:nvSpPr>
        <p:spPr>
          <a:xfrm>
            <a:off x="1333500" y="889002"/>
            <a:ext cx="6591300" cy="646331"/>
          </a:xfrm>
          <a:prstGeom prst="rect">
            <a:avLst/>
          </a:prstGeom>
          <a:noFill/>
        </p:spPr>
        <p:txBody>
          <a:bodyPr wrap="square" rtlCol="0">
            <a:spAutoFit/>
          </a:bodyPr>
          <a:lstStyle/>
          <a:p>
            <a:r>
              <a:rPr lang="en-US" dirty="0"/>
              <a:t>Randomly sample pair of pixels a and b.  </a:t>
            </a:r>
          </a:p>
          <a:p>
            <a:r>
              <a:rPr lang="en-US" dirty="0"/>
              <a:t>1 if a &gt; b, else 0.  Store binary vector. </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562100"/>
            <a:ext cx="6246813" cy="3640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5042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6"/>
          <p:cNvSpPr>
            <a:spLocks noGrp="1" noChangeArrowheads="1"/>
          </p:cNvSpPr>
          <p:nvPr>
            <p:ph type="sldNum" sz="quarter" idx="4294967295"/>
          </p:nvPr>
        </p:nvSpPr>
        <p:spPr>
          <a:xfrm>
            <a:off x="6553200" y="5397503"/>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5D06791-C367-4230-9824-DBCDB28586C9}" type="slidenum">
              <a:rPr lang="en-US" sz="1400"/>
              <a:pPr eaLnBrk="1" hangingPunct="1"/>
              <a:t>7</a:t>
            </a:fld>
            <a:endParaRPr lang="en-US" sz="1400"/>
          </a:p>
        </p:txBody>
      </p:sp>
      <p:sp>
        <p:nvSpPr>
          <p:cNvPr id="1553410"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4000">
                <a:ea typeface="+mj-ea"/>
              </a:rPr>
              <a:t>Automatic Scale Selection</a:t>
            </a:r>
            <a:endParaRPr lang="de-CH" sz="4000">
              <a:ea typeface="+mj-ea"/>
            </a:endParaRPr>
          </a:p>
        </p:txBody>
      </p:sp>
      <p:sp>
        <p:nvSpPr>
          <p:cNvPr id="1553411" name="Content Placeholder 2"/>
          <p:cNvSpPr>
            <a:spLocks noGrp="1"/>
          </p:cNvSpPr>
          <p:nvPr>
            <p:ph idx="4294967295"/>
          </p:nvPr>
        </p:nvSpPr>
        <p:spPr>
          <a:xfrm>
            <a:off x="457200" y="825500"/>
            <a:ext cx="8458200" cy="42796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2400">
                <a:ea typeface="+mn-ea"/>
              </a:rPr>
              <a:t>Function responses for increasing scale (scale signature) </a:t>
            </a:r>
            <a:endParaRPr lang="de-CH" sz="2400">
              <a:ea typeface="+mn-ea"/>
            </a:endParaRPr>
          </a:p>
          <a:p>
            <a:pPr>
              <a:defRPr/>
            </a:pPr>
            <a:endParaRPr lang="de-CH" sz="2400">
              <a:ea typeface="+mn-ea"/>
            </a:endParaRPr>
          </a:p>
        </p:txBody>
      </p:sp>
      <p:sp>
        <p:nvSpPr>
          <p:cNvPr id="13319" name="Footer Placeholder 4"/>
          <p:cNvSpPr txBox="1">
            <a:spLocks noGrp="1"/>
          </p:cNvSpPr>
          <p:nvPr/>
        </p:nvSpPr>
        <p:spPr>
          <a:xfrm>
            <a:off x="3124200" y="5296963"/>
            <a:ext cx="2895600" cy="304271"/>
          </a:xfrm>
          <a:prstGeom prst="rect">
            <a:avLst/>
          </a:prstGeom>
          <a:noFill/>
        </p:spPr>
        <p:txBody>
          <a:bodyPr anchor="ctr"/>
          <a:lstStyle/>
          <a:p>
            <a:pPr algn="ctr" fontAlgn="auto">
              <a:spcBef>
                <a:spcPts val="0"/>
              </a:spcBef>
              <a:spcAft>
                <a:spcPts val="0"/>
              </a:spcAft>
              <a:defRPr/>
            </a:pPr>
            <a:r>
              <a:rPr lang="de-DE" sz="1200">
                <a:solidFill>
                  <a:schemeClr val="tx1">
                    <a:tint val="75000"/>
                  </a:schemeClr>
                </a:solidFill>
                <a:latin typeface="+mn-lt"/>
                <a:ea typeface="+mn-ea"/>
              </a:rPr>
              <a:t>K. Grauman, B. Leibe</a:t>
            </a:r>
          </a:p>
        </p:txBody>
      </p:sp>
      <p:graphicFrame>
        <p:nvGraphicFramePr>
          <p:cNvPr id="72709" name="Object 5"/>
          <p:cNvGraphicFramePr>
            <a:graphicFrameLocks noChangeAspect="1"/>
          </p:cNvGraphicFramePr>
          <p:nvPr/>
        </p:nvGraphicFramePr>
        <p:xfrm>
          <a:off x="2093922" y="5172609"/>
          <a:ext cx="1038225" cy="231511"/>
        </p:xfrm>
        <a:graphic>
          <a:graphicData uri="http://schemas.openxmlformats.org/presentationml/2006/ole">
            <mc:AlternateContent xmlns:mc="http://schemas.openxmlformats.org/markup-compatibility/2006">
              <mc:Choice xmlns:v="urn:schemas-microsoft-com:vml" Requires="v">
                <p:oleObj spid="_x0000_s119834" name="Equation" r:id="rId4" imgW="901309" imgH="241195" progId="Equation.3">
                  <p:embed/>
                </p:oleObj>
              </mc:Choice>
              <mc:Fallback>
                <p:oleObj name="Equation" r:id="rId4" imgW="901309"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22" y="5172609"/>
                        <a:ext cx="1038225" cy="231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727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4934" y="3925094"/>
            <a:ext cx="2619375"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7271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1472407"/>
            <a:ext cx="3313112" cy="22079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71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5747" y="1502836"/>
            <a:ext cx="261937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13" name="Rectangle 7"/>
          <p:cNvSpPr>
            <a:spLocks noChangeArrowheads="1"/>
          </p:cNvSpPr>
          <p:nvPr/>
        </p:nvSpPr>
        <p:spPr bwMode="auto">
          <a:xfrm>
            <a:off x="1804997" y="1926169"/>
            <a:ext cx="325437" cy="287073"/>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grpSp>
        <p:nvGrpSpPr>
          <p:cNvPr id="72714" name="Group 8"/>
          <p:cNvGrpSpPr>
            <a:grpSpLocks/>
          </p:cNvGrpSpPr>
          <p:nvPr/>
        </p:nvGrpSpPr>
        <p:grpSpPr bwMode="auto">
          <a:xfrm>
            <a:off x="5821372" y="1840180"/>
            <a:ext cx="73025" cy="60854"/>
            <a:chOff x="1292" y="2205"/>
            <a:chExt cx="46" cy="46"/>
          </a:xfrm>
        </p:grpSpPr>
        <p:sp>
          <p:nvSpPr>
            <p:cNvPr id="72733" name="Line 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72734" name="Line 1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grpSp>
        <p:nvGrpSpPr>
          <p:cNvPr id="72715" name="Group 11"/>
          <p:cNvGrpSpPr>
            <a:grpSpLocks/>
          </p:cNvGrpSpPr>
          <p:nvPr/>
        </p:nvGrpSpPr>
        <p:grpSpPr bwMode="auto">
          <a:xfrm>
            <a:off x="1943102" y="2042585"/>
            <a:ext cx="73025" cy="60854"/>
            <a:chOff x="1292" y="2205"/>
            <a:chExt cx="46" cy="46"/>
          </a:xfrm>
        </p:grpSpPr>
        <p:sp>
          <p:nvSpPr>
            <p:cNvPr id="72731" name="Line 12"/>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72732" name="Line 13"/>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pic>
        <p:nvPicPr>
          <p:cNvPr id="72716"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7659" y="3902604"/>
            <a:ext cx="2562225"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sp>
        <p:nvSpPr>
          <p:cNvPr id="72717" name="Rectangle 15"/>
          <p:cNvSpPr>
            <a:spLocks noChangeArrowheads="1"/>
          </p:cNvSpPr>
          <p:nvPr/>
        </p:nvSpPr>
        <p:spPr bwMode="auto">
          <a:xfrm>
            <a:off x="5472113" y="3963463"/>
            <a:ext cx="2303462" cy="930011"/>
          </a:xfrm>
          <a:prstGeom prst="rect">
            <a:avLst/>
          </a:prstGeom>
          <a:solidFill>
            <a:schemeClr val="tx1"/>
          </a:solidFill>
          <a:ln>
            <a:noFill/>
          </a:ln>
          <a:extLs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graphicFrame>
        <p:nvGraphicFramePr>
          <p:cNvPr id="72718" name="Object 18"/>
          <p:cNvGraphicFramePr>
            <a:graphicFrameLocks noChangeAspect="1"/>
          </p:cNvGraphicFramePr>
          <p:nvPr/>
        </p:nvGraphicFramePr>
        <p:xfrm>
          <a:off x="5953125" y="5127625"/>
          <a:ext cx="1301750" cy="279136"/>
        </p:xfrm>
        <a:graphic>
          <a:graphicData uri="http://schemas.openxmlformats.org/presentationml/2006/ole">
            <mc:AlternateContent xmlns:mc="http://schemas.openxmlformats.org/markup-compatibility/2006">
              <mc:Choice xmlns:v="urn:schemas-microsoft-com:vml" Requires="v">
                <p:oleObj spid="_x0000_s119835" name="Equation" r:id="rId10" imgW="939392" imgH="241195" progId="Equation.3">
                  <p:embed/>
                </p:oleObj>
              </mc:Choice>
              <mc:Fallback>
                <p:oleObj name="Equation" r:id="rId10" imgW="939392"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3125" y="5127625"/>
                        <a:ext cx="1301750" cy="279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72719" name="Rectangle 17"/>
          <p:cNvSpPr>
            <a:spLocks noChangeArrowheads="1"/>
          </p:cNvSpPr>
          <p:nvPr/>
        </p:nvSpPr>
        <p:spPr bwMode="auto">
          <a:xfrm>
            <a:off x="1511300" y="3971398"/>
            <a:ext cx="2305050" cy="959115"/>
          </a:xfrm>
          <a:prstGeom prst="rect">
            <a:avLst/>
          </a:prstGeom>
          <a:solidFill>
            <a:schemeClr val="tx1"/>
          </a:solidFill>
          <a:ln>
            <a:noFill/>
          </a:ln>
          <a:extLs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2720" name="Line 19"/>
          <p:cNvSpPr>
            <a:spLocks noChangeShapeType="1"/>
          </p:cNvSpPr>
          <p:nvPr/>
        </p:nvSpPr>
        <p:spPr bwMode="auto">
          <a:xfrm flipH="1">
            <a:off x="1908175" y="2192078"/>
            <a:ext cx="71438" cy="1800489"/>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2721" name="Rectangle 20"/>
          <p:cNvSpPr>
            <a:spLocks noChangeArrowheads="1"/>
          </p:cNvSpPr>
          <p:nvPr/>
        </p:nvSpPr>
        <p:spPr bwMode="auto">
          <a:xfrm>
            <a:off x="5684847" y="1723764"/>
            <a:ext cx="325437" cy="287073"/>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2722" name="Line 21"/>
          <p:cNvSpPr>
            <a:spLocks noChangeShapeType="1"/>
          </p:cNvSpPr>
          <p:nvPr/>
        </p:nvSpPr>
        <p:spPr bwMode="auto">
          <a:xfrm>
            <a:off x="5903921" y="1952625"/>
            <a:ext cx="73025" cy="2100792"/>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2723" name="Oval 22"/>
          <p:cNvSpPr>
            <a:spLocks noChangeArrowheads="1"/>
          </p:cNvSpPr>
          <p:nvPr/>
        </p:nvSpPr>
        <p:spPr bwMode="auto">
          <a:xfrm>
            <a:off x="1511306" y="4262438"/>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2724" name="Oval 23"/>
          <p:cNvSpPr>
            <a:spLocks noChangeArrowheads="1"/>
          </p:cNvSpPr>
          <p:nvPr/>
        </p:nvSpPr>
        <p:spPr bwMode="auto">
          <a:xfrm>
            <a:off x="5534034" y="4705617"/>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2725" name="Oval 24"/>
          <p:cNvSpPr>
            <a:spLocks noChangeArrowheads="1"/>
          </p:cNvSpPr>
          <p:nvPr/>
        </p:nvSpPr>
        <p:spPr bwMode="auto">
          <a:xfrm>
            <a:off x="1584331" y="4082521"/>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2726" name="Oval 25"/>
          <p:cNvSpPr>
            <a:spLocks noChangeArrowheads="1"/>
          </p:cNvSpPr>
          <p:nvPr/>
        </p:nvSpPr>
        <p:spPr bwMode="auto">
          <a:xfrm>
            <a:off x="5651501" y="4472782"/>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2727" name="Oval 26"/>
          <p:cNvSpPr>
            <a:spLocks noChangeArrowheads="1"/>
          </p:cNvSpPr>
          <p:nvPr/>
        </p:nvSpPr>
        <p:spPr bwMode="auto">
          <a:xfrm>
            <a:off x="1727206" y="3954198"/>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2728" name="Oval 27"/>
          <p:cNvSpPr>
            <a:spLocks noChangeArrowheads="1"/>
          </p:cNvSpPr>
          <p:nvPr/>
        </p:nvSpPr>
        <p:spPr bwMode="auto">
          <a:xfrm>
            <a:off x="5795963" y="4262438"/>
            <a:ext cx="36512"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2729" name="Oval 28"/>
          <p:cNvSpPr>
            <a:spLocks noChangeArrowheads="1"/>
          </p:cNvSpPr>
          <p:nvPr/>
        </p:nvSpPr>
        <p:spPr bwMode="auto">
          <a:xfrm>
            <a:off x="5975356" y="4112948"/>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2730" name="Oval 29"/>
          <p:cNvSpPr>
            <a:spLocks noChangeArrowheads="1"/>
          </p:cNvSpPr>
          <p:nvPr/>
        </p:nvSpPr>
        <p:spPr bwMode="auto">
          <a:xfrm>
            <a:off x="1906588" y="4038867"/>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Tree>
    <p:extLst>
      <p:ext uri="{BB962C8B-B14F-4D97-AF65-F5344CB8AC3E}">
        <p14:creationId xmlns:p14="http://schemas.microsoft.com/office/powerpoint/2010/main" val="571169553"/>
      </p:ext>
    </p:extLst>
  </p:cSld>
  <p:clrMapOvr>
    <a:masterClrMapping/>
  </p:clrMapOvr>
  <p:transition spd="slow" advTm="7916"/>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EACA7644-3BA6-4C6E-A716-447FEDDA7254}" type="slidenum">
              <a:rPr lang="en-US" sz="1167">
                <a:solidFill>
                  <a:srgbClr val="000000"/>
                </a:solidFill>
              </a:rPr>
              <a:pPr eaLnBrk="1" hangingPunct="1"/>
              <a:t>70</a:t>
            </a:fld>
            <a:endParaRPr lang="en-US" sz="1167">
              <a:solidFill>
                <a:srgbClr val="000000"/>
              </a:solidFill>
            </a:endParaRPr>
          </a:p>
        </p:txBody>
      </p:sp>
      <p:sp>
        <p:nvSpPr>
          <p:cNvPr id="1390594" name="Title 1"/>
          <p:cNvSpPr>
            <a:spLocks noGrp="1"/>
          </p:cNvSpPr>
          <p:nvPr>
            <p:ph type="title" idx="4294967295"/>
          </p:nvPr>
        </p:nvSpPr>
        <p:spPr>
          <a:xfrm>
            <a:off x="762000" y="0"/>
            <a:ext cx="7620000" cy="952500"/>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r>
              <a:rPr lang="en-US">
                <a:ea typeface="+mj-ea"/>
              </a:rPr>
              <a:t>Local features: main components</a:t>
            </a:r>
          </a:p>
        </p:txBody>
      </p:sp>
      <p:sp>
        <p:nvSpPr>
          <p:cNvPr id="3" name="Content Placeholder 2"/>
          <p:cNvSpPr>
            <a:spLocks noGrp="1"/>
          </p:cNvSpPr>
          <p:nvPr>
            <p:ph idx="4294967295"/>
          </p:nvPr>
        </p:nvSpPr>
        <p:spPr>
          <a:xfrm>
            <a:off x="1143000" y="952500"/>
            <a:ext cx="3937000" cy="37716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428608" indent="-428608">
              <a:buFontTx/>
              <a:buAutoNum type="arabicParenR"/>
              <a:defRPr/>
            </a:pPr>
            <a:r>
              <a:rPr lang="en-US" sz="2333">
                <a:solidFill>
                  <a:srgbClr val="A6A6A6"/>
                </a:solidFill>
              </a:rPr>
              <a:t>Detection: </a:t>
            </a:r>
            <a:r>
              <a:rPr lang="en-US" sz="2000">
                <a:solidFill>
                  <a:srgbClr val="A6A6A6"/>
                </a:solidFill>
              </a:rPr>
              <a:t>Identify the interest points</a:t>
            </a:r>
          </a:p>
          <a:p>
            <a:pPr marL="428608" indent="-428608">
              <a:buFontTx/>
              <a:buAutoNum type="arabicParenR"/>
              <a:defRPr/>
            </a:pPr>
            <a:endParaRPr lang="en-US" sz="833">
              <a:solidFill>
                <a:srgbClr val="A6A6A6"/>
              </a:solidFill>
            </a:endParaRPr>
          </a:p>
          <a:p>
            <a:pPr marL="428608" indent="-428608">
              <a:buFontTx/>
              <a:buAutoNum type="arabicParenR"/>
              <a:defRPr/>
            </a:pPr>
            <a:endParaRPr lang="en-US" sz="833">
              <a:solidFill>
                <a:srgbClr val="A6A6A6"/>
              </a:solidFill>
            </a:endParaRPr>
          </a:p>
          <a:p>
            <a:pPr marL="428608" indent="-428608">
              <a:buFontTx/>
              <a:buAutoNum type="arabicParenR"/>
              <a:defRPr/>
            </a:pPr>
            <a:endParaRPr lang="en-US" sz="833">
              <a:solidFill>
                <a:srgbClr val="A6A6A6"/>
              </a:solidFill>
            </a:endParaRPr>
          </a:p>
          <a:p>
            <a:pPr marL="428608" indent="-428608">
              <a:buFontTx/>
              <a:buAutoNum type="arabicParenR"/>
              <a:defRPr/>
            </a:pPr>
            <a:endParaRPr lang="en-US" sz="833">
              <a:solidFill>
                <a:srgbClr val="A6A6A6"/>
              </a:solidFill>
            </a:endParaRPr>
          </a:p>
          <a:p>
            <a:pPr marL="428608" indent="-428608">
              <a:buFontTx/>
              <a:buAutoNum type="arabicParenR"/>
              <a:defRPr/>
            </a:pPr>
            <a:r>
              <a:rPr lang="en-US" sz="2333">
                <a:solidFill>
                  <a:srgbClr val="A6A6A6"/>
                </a:solidFill>
              </a:rPr>
              <a:t>Description</a:t>
            </a:r>
            <a:r>
              <a:rPr lang="en-US" sz="2000">
                <a:solidFill>
                  <a:srgbClr val="A6A6A6"/>
                </a:solidFill>
              </a:rPr>
              <a:t>:Extract vector feature descriptor surrounding each interest point.</a:t>
            </a:r>
          </a:p>
          <a:p>
            <a:pPr marL="428608" indent="-428608">
              <a:buFontTx/>
              <a:buAutoNum type="arabicParenR"/>
              <a:defRPr/>
            </a:pPr>
            <a:endParaRPr lang="en-US" sz="833"/>
          </a:p>
          <a:p>
            <a:pPr marL="428608" indent="-428608">
              <a:buFontTx/>
              <a:buAutoNum type="arabicParenR"/>
              <a:defRPr/>
            </a:pPr>
            <a:endParaRPr lang="en-US" sz="833"/>
          </a:p>
          <a:p>
            <a:pPr marL="428608" indent="-428608">
              <a:buFontTx/>
              <a:buAutoNum type="arabicParenR"/>
              <a:defRPr/>
            </a:pPr>
            <a:endParaRPr lang="en-US" sz="833"/>
          </a:p>
          <a:p>
            <a:pPr marL="428608" indent="-428608">
              <a:buFontTx/>
              <a:buAutoNum type="arabicParenR"/>
              <a:defRPr/>
            </a:pPr>
            <a:endParaRPr lang="en-US" sz="833"/>
          </a:p>
          <a:p>
            <a:pPr marL="428608" indent="-428608">
              <a:buFontTx/>
              <a:buAutoNum type="arabicParenR"/>
              <a:defRPr/>
            </a:pPr>
            <a:r>
              <a:rPr lang="en-US" sz="2333"/>
              <a:t>Matching: </a:t>
            </a:r>
            <a:r>
              <a:rPr lang="en-US" sz="2000"/>
              <a:t>Determine correspondence between descriptors in two views</a:t>
            </a:r>
          </a:p>
        </p:txBody>
      </p:sp>
      <p:grpSp>
        <p:nvGrpSpPr>
          <p:cNvPr id="144388" name="Group 34"/>
          <p:cNvGrpSpPr>
            <a:grpSpLocks/>
          </p:cNvGrpSpPr>
          <p:nvPr/>
        </p:nvGrpSpPr>
        <p:grpSpPr bwMode="auto">
          <a:xfrm>
            <a:off x="4762500" y="4492626"/>
            <a:ext cx="3619500" cy="968375"/>
            <a:chOff x="4800600" y="5391912"/>
            <a:chExt cx="4343400" cy="1161288"/>
          </a:xfrm>
        </p:grpSpPr>
        <p:pic>
          <p:nvPicPr>
            <p:cNvPr id="144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5391912"/>
              <a:ext cx="2121408" cy="1161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3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1052" y="5395686"/>
              <a:ext cx="2132948" cy="11575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4391" name="Straight Arrow Connector 27"/>
            <p:cNvCxnSpPr>
              <a:cxnSpLocks noChangeShapeType="1"/>
            </p:cNvCxnSpPr>
            <p:nvPr/>
          </p:nvCxnSpPr>
          <p:spPr bwMode="auto">
            <a:xfrm flipV="1">
              <a:off x="5562600" y="5562600"/>
              <a:ext cx="1981200" cy="228600"/>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144392" name="Straight Arrow Connector 28"/>
            <p:cNvCxnSpPr>
              <a:cxnSpLocks noChangeShapeType="1"/>
            </p:cNvCxnSpPr>
            <p:nvPr/>
          </p:nvCxnSpPr>
          <p:spPr bwMode="auto">
            <a:xfrm>
              <a:off x="6629400" y="5943600"/>
              <a:ext cx="2133600" cy="1588"/>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144393" name="Straight Arrow Connector 31"/>
            <p:cNvCxnSpPr>
              <a:cxnSpLocks noChangeShapeType="1"/>
            </p:cNvCxnSpPr>
            <p:nvPr/>
          </p:nvCxnSpPr>
          <p:spPr bwMode="auto">
            <a:xfrm>
              <a:off x="5410200" y="6248400"/>
              <a:ext cx="2133600" cy="1588"/>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144394" name="Straight Arrow Connector 32"/>
            <p:cNvCxnSpPr>
              <a:cxnSpLocks noChangeShapeType="1"/>
            </p:cNvCxnSpPr>
            <p:nvPr/>
          </p:nvCxnSpPr>
          <p:spPr bwMode="auto">
            <a:xfrm flipV="1">
              <a:off x="5334000" y="5791200"/>
              <a:ext cx="2133600" cy="228600"/>
            </a:xfrm>
            <a:prstGeom prst="straightConnector1">
              <a:avLst/>
            </a:prstGeom>
            <a:noFill/>
            <a:ln w="28575">
              <a:solidFill>
                <a:schemeClr val="tx2"/>
              </a:solidFill>
              <a:round/>
              <a:headEnd type="arrow" w="med" len="med"/>
              <a:tailEnd type="arrow" w="med"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3038709123"/>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45F2207F-4C57-466E-BA36-54C966906350}" type="slidenum">
              <a:rPr lang="en-US" sz="1167">
                <a:solidFill>
                  <a:srgbClr val="000000"/>
                </a:solidFill>
              </a:rPr>
              <a:pPr eaLnBrk="1" hangingPunct="1"/>
              <a:t>71</a:t>
            </a:fld>
            <a:endParaRPr lang="en-US" sz="1167">
              <a:solidFill>
                <a:srgbClr val="000000"/>
              </a:solidFill>
            </a:endParaRPr>
          </a:p>
        </p:txBody>
      </p:sp>
      <p:sp>
        <p:nvSpPr>
          <p:cNvPr id="1595394" name="Title 1"/>
          <p:cNvSpPr>
            <a:spLocks noGrp="1"/>
          </p:cNvSpPr>
          <p:nvPr>
            <p:ph type="title" idx="4294967295"/>
            <p:custDataLst>
              <p:tags r:id="rId1"/>
            </p:custDataLst>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ea typeface="+mj-ea"/>
              </a:rPr>
              <a:t>Feature distance</a:t>
            </a:r>
          </a:p>
        </p:txBody>
      </p:sp>
      <p:sp>
        <p:nvSpPr>
          <p:cNvPr id="1595395" name="Content Placeholder 2"/>
          <p:cNvSpPr>
            <a:spLocks noGrp="1"/>
          </p:cNvSpPr>
          <p:nvPr>
            <p:ph idx="4294967295"/>
            <p:custDataLst>
              <p:tags r:id="rId2"/>
            </p:custDataLst>
          </p:nvPr>
        </p:nvSpPr>
        <p:spPr>
          <a:xfrm>
            <a:off x="1333500" y="762000"/>
            <a:ext cx="6731000" cy="4381500"/>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buFontTx/>
              <a:buNone/>
              <a:defRPr/>
            </a:pPr>
            <a:r>
              <a:rPr lang="en-US" sz="2333"/>
              <a:t>How to define the difference between two features f</a:t>
            </a:r>
            <a:r>
              <a:rPr lang="en-US" sz="2333" baseline="-25000"/>
              <a:t>1</a:t>
            </a:r>
            <a:r>
              <a:rPr lang="en-US" sz="2333"/>
              <a:t>, f</a:t>
            </a:r>
            <a:r>
              <a:rPr lang="en-US" sz="2333" baseline="-25000"/>
              <a:t>2</a:t>
            </a:r>
            <a:r>
              <a:rPr lang="en-US" sz="2333"/>
              <a:t>?</a:t>
            </a:r>
          </a:p>
          <a:p>
            <a:pPr marL="761970" lvl="1" indent="-380985">
              <a:defRPr/>
            </a:pPr>
            <a:r>
              <a:rPr lang="en-US" sz="2000"/>
              <a:t>Simple approach is SSD(f</a:t>
            </a:r>
            <a:r>
              <a:rPr lang="en-US" sz="2000" baseline="-25000"/>
              <a:t>1</a:t>
            </a:r>
            <a:r>
              <a:rPr lang="en-US" sz="2000"/>
              <a:t>, f</a:t>
            </a:r>
            <a:r>
              <a:rPr lang="en-US" sz="2000" baseline="-25000"/>
              <a:t>2</a:t>
            </a:r>
            <a:r>
              <a:rPr lang="en-US" sz="2000"/>
              <a:t>) </a:t>
            </a:r>
          </a:p>
          <a:p>
            <a:pPr marL="1095331" lvl="2" indent="-380985">
              <a:defRPr/>
            </a:pPr>
            <a:r>
              <a:rPr lang="en-US" sz="1333"/>
              <a:t>sum of square differences between entries of the two descriptors</a:t>
            </a:r>
          </a:p>
          <a:p>
            <a:pPr marL="1095331" lvl="2" indent="-380985">
              <a:defRPr/>
            </a:pPr>
            <a:r>
              <a:rPr lang="en-US" sz="1333"/>
              <a:t>can give good scores to very ambiguous (bad) matches </a:t>
            </a:r>
          </a:p>
        </p:txBody>
      </p:sp>
      <p:pic>
        <p:nvPicPr>
          <p:cNvPr id="146436" name="Picture 2" descr="http://www.canyonstatevinyl.com/images/Picket%20Fence.jpg"/>
          <p:cNvPicPr>
            <a:picLocks noChangeAspect="1" noChangeArrowheads="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849314" y="2413000"/>
            <a:ext cx="3595688" cy="269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6437" name="Rectangle 4"/>
          <p:cNvSpPr>
            <a:spLocks noChangeArrowheads="1"/>
          </p:cNvSpPr>
          <p:nvPr>
            <p:custDataLst>
              <p:tags r:id="rId4"/>
            </p:custDataLst>
          </p:nvPr>
        </p:nvSpPr>
        <p:spPr bwMode="auto">
          <a:xfrm>
            <a:off x="1778000" y="3333750"/>
            <a:ext cx="254000" cy="254000"/>
          </a:xfrm>
          <a:prstGeom prst="rect">
            <a:avLst/>
          </a:prstGeom>
          <a:solidFill>
            <a:srgbClr val="00CC99">
              <a:alpha val="18039"/>
            </a:srgbClr>
          </a:solidFill>
          <a:ln w="28575">
            <a:solidFill>
              <a:srgbClr val="FFFF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pic>
        <p:nvPicPr>
          <p:cNvPr id="146438" name="Picture 6" descr="http://www.canyonstatevinyl.com/images/Picket%20Fence.jpg"/>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4762501" y="2413000"/>
            <a:ext cx="3595688" cy="269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6439" name="Rectangle 14"/>
          <p:cNvSpPr>
            <a:spLocks noChangeArrowheads="1"/>
          </p:cNvSpPr>
          <p:nvPr>
            <p:custDataLst>
              <p:tags r:id="rId6"/>
            </p:custDataLst>
          </p:nvPr>
        </p:nvSpPr>
        <p:spPr bwMode="auto">
          <a:xfrm>
            <a:off x="2607470" y="5143500"/>
            <a:ext cx="405880" cy="50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2667">
                <a:solidFill>
                  <a:srgbClr val="000000"/>
                </a:solidFill>
              </a:rPr>
              <a:t>I</a:t>
            </a:r>
            <a:r>
              <a:rPr lang="en-US" sz="2667" baseline="-25000">
                <a:solidFill>
                  <a:srgbClr val="000000"/>
                </a:solidFill>
              </a:rPr>
              <a:t>1</a:t>
            </a:r>
          </a:p>
        </p:txBody>
      </p:sp>
      <p:sp>
        <p:nvSpPr>
          <p:cNvPr id="146440" name="Rectangle 8"/>
          <p:cNvSpPr>
            <a:spLocks noChangeArrowheads="1"/>
          </p:cNvSpPr>
          <p:nvPr>
            <p:custDataLst>
              <p:tags r:id="rId7"/>
            </p:custDataLst>
          </p:nvPr>
        </p:nvSpPr>
        <p:spPr bwMode="auto">
          <a:xfrm>
            <a:off x="6355293" y="5143500"/>
            <a:ext cx="405880" cy="50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2667">
                <a:solidFill>
                  <a:srgbClr val="000000"/>
                </a:solidFill>
              </a:rPr>
              <a:t>I</a:t>
            </a:r>
            <a:r>
              <a:rPr lang="en-US" sz="2667" baseline="-25000">
                <a:solidFill>
                  <a:srgbClr val="000000"/>
                </a:solidFill>
              </a:rPr>
              <a:t>2</a:t>
            </a:r>
          </a:p>
        </p:txBody>
      </p:sp>
      <p:sp>
        <p:nvSpPr>
          <p:cNvPr id="146441" name="Rectangle 9"/>
          <p:cNvSpPr>
            <a:spLocks noChangeArrowheads="1"/>
          </p:cNvSpPr>
          <p:nvPr>
            <p:custDataLst>
              <p:tags r:id="rId8"/>
            </p:custDataLst>
          </p:nvPr>
        </p:nvSpPr>
        <p:spPr bwMode="auto">
          <a:xfrm>
            <a:off x="1778000" y="2730500"/>
            <a:ext cx="405880" cy="50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2667">
                <a:solidFill>
                  <a:srgbClr val="FFFF00"/>
                </a:solidFill>
              </a:rPr>
              <a:t>f</a:t>
            </a:r>
            <a:r>
              <a:rPr lang="en-US" sz="2667" baseline="-25000">
                <a:solidFill>
                  <a:srgbClr val="FFFF00"/>
                </a:solidFill>
              </a:rPr>
              <a:t>1</a:t>
            </a:r>
          </a:p>
        </p:txBody>
      </p:sp>
      <p:sp>
        <p:nvSpPr>
          <p:cNvPr id="146442" name="Rectangle 10"/>
          <p:cNvSpPr>
            <a:spLocks noChangeArrowheads="1"/>
          </p:cNvSpPr>
          <p:nvPr>
            <p:custDataLst>
              <p:tags r:id="rId9"/>
            </p:custDataLst>
          </p:nvPr>
        </p:nvSpPr>
        <p:spPr bwMode="auto">
          <a:xfrm>
            <a:off x="7441407" y="3333750"/>
            <a:ext cx="254000" cy="254000"/>
          </a:xfrm>
          <a:prstGeom prst="rect">
            <a:avLst/>
          </a:prstGeom>
          <a:solidFill>
            <a:srgbClr val="00CC99">
              <a:alpha val="18039"/>
            </a:srgbClr>
          </a:solidFill>
          <a:ln w="28575">
            <a:solidFill>
              <a:srgbClr val="FFFF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46443" name="Rectangle 11"/>
          <p:cNvSpPr>
            <a:spLocks noChangeArrowheads="1"/>
          </p:cNvSpPr>
          <p:nvPr>
            <p:custDataLst>
              <p:tags r:id="rId10"/>
            </p:custDataLst>
          </p:nvPr>
        </p:nvSpPr>
        <p:spPr bwMode="auto">
          <a:xfrm>
            <a:off x="7441408" y="2730500"/>
            <a:ext cx="405880" cy="50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2667">
                <a:solidFill>
                  <a:srgbClr val="FFFF00"/>
                </a:solidFill>
              </a:rPr>
              <a:t>f</a:t>
            </a:r>
            <a:r>
              <a:rPr lang="en-US" sz="2667" baseline="-25000">
                <a:solidFill>
                  <a:srgbClr val="FFFF00"/>
                </a:solidFill>
              </a:rPr>
              <a:t>2</a:t>
            </a:r>
          </a:p>
        </p:txBody>
      </p:sp>
    </p:spTree>
    <p:extLst>
      <p:ext uri="{BB962C8B-B14F-4D97-AF65-F5344CB8AC3E}">
        <p14:creationId xmlns:p14="http://schemas.microsoft.com/office/powerpoint/2010/main" val="1163370944"/>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2BF50E66-1FAE-47F2-B192-C4115085876F}" type="slidenum">
              <a:rPr lang="en-US" sz="1167">
                <a:solidFill>
                  <a:srgbClr val="000000"/>
                </a:solidFill>
              </a:rPr>
              <a:pPr eaLnBrk="1" hangingPunct="1"/>
              <a:t>72</a:t>
            </a:fld>
            <a:endParaRPr lang="en-US" sz="1167">
              <a:solidFill>
                <a:srgbClr val="000000"/>
              </a:solidFill>
            </a:endParaRPr>
          </a:p>
        </p:txBody>
      </p:sp>
      <p:sp>
        <p:nvSpPr>
          <p:cNvPr id="1597442" name="Title 1"/>
          <p:cNvSpPr>
            <a:spLocks noGrp="1"/>
          </p:cNvSpPr>
          <p:nvPr>
            <p:ph type="title" idx="4294967295"/>
            <p:custDataLst>
              <p:tags r:id="rId1"/>
            </p:custDataLst>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ea typeface="+mj-ea"/>
              </a:rPr>
              <a:t>Feature distance</a:t>
            </a:r>
          </a:p>
        </p:txBody>
      </p:sp>
      <p:sp>
        <p:nvSpPr>
          <p:cNvPr id="1597443" name="Content Placeholder 2"/>
          <p:cNvSpPr>
            <a:spLocks noGrp="1"/>
          </p:cNvSpPr>
          <p:nvPr>
            <p:ph idx="4294967295"/>
            <p:custDataLst>
              <p:tags r:id="rId2"/>
            </p:custDataLst>
          </p:nvPr>
        </p:nvSpPr>
        <p:spPr>
          <a:xfrm>
            <a:off x="825500" y="762000"/>
            <a:ext cx="7937500" cy="4381500"/>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buFontTx/>
              <a:buNone/>
            </a:pPr>
            <a:r>
              <a:rPr lang="en-US" sz="2333"/>
              <a:t>How to define the difference between two features f</a:t>
            </a:r>
            <a:r>
              <a:rPr lang="en-US" sz="2333" baseline="-25000"/>
              <a:t>1</a:t>
            </a:r>
            <a:r>
              <a:rPr lang="en-US" sz="2333"/>
              <a:t>, f</a:t>
            </a:r>
            <a:r>
              <a:rPr lang="en-US" sz="2333" baseline="-25000"/>
              <a:t>2</a:t>
            </a:r>
            <a:r>
              <a:rPr lang="en-US" sz="2333"/>
              <a:t>?</a:t>
            </a:r>
          </a:p>
          <a:p>
            <a:pPr marL="761970" lvl="1" indent="-380985"/>
            <a:r>
              <a:rPr lang="en-US" sz="2000"/>
              <a:t>Better approach:  ratio distance = SSD(f</a:t>
            </a:r>
            <a:r>
              <a:rPr lang="en-US" sz="2000" baseline="-25000"/>
              <a:t>1</a:t>
            </a:r>
            <a:r>
              <a:rPr lang="en-US" sz="2000"/>
              <a:t>, f</a:t>
            </a:r>
            <a:r>
              <a:rPr lang="en-US" sz="2000" baseline="-25000"/>
              <a:t>2</a:t>
            </a:r>
            <a:r>
              <a:rPr lang="en-US" sz="2000"/>
              <a:t>) / SSD(f</a:t>
            </a:r>
            <a:r>
              <a:rPr lang="en-US" sz="2000" baseline="-25000"/>
              <a:t>1</a:t>
            </a:r>
            <a:r>
              <a:rPr lang="en-US" sz="2000"/>
              <a:t>, f</a:t>
            </a:r>
            <a:r>
              <a:rPr lang="en-US" sz="2000" baseline="-25000"/>
              <a:t>2</a:t>
            </a:r>
            <a:r>
              <a:rPr lang="ja-JP" altLang="en-US" sz="2000"/>
              <a:t>’</a:t>
            </a:r>
            <a:r>
              <a:rPr lang="en-US" altLang="ja-JP" sz="2000"/>
              <a:t>)</a:t>
            </a:r>
          </a:p>
          <a:p>
            <a:pPr marL="1095331" lvl="2" indent="-380985"/>
            <a:r>
              <a:rPr lang="en-US" sz="1333"/>
              <a:t>f</a:t>
            </a:r>
            <a:r>
              <a:rPr lang="en-US" sz="1333" baseline="-25000"/>
              <a:t>2</a:t>
            </a:r>
            <a:r>
              <a:rPr lang="en-US" sz="1333"/>
              <a:t> is best SSD match to f</a:t>
            </a:r>
            <a:r>
              <a:rPr lang="en-US" sz="1333" baseline="-25000"/>
              <a:t>1</a:t>
            </a:r>
            <a:r>
              <a:rPr lang="en-US" sz="1333"/>
              <a:t> in I</a:t>
            </a:r>
            <a:r>
              <a:rPr lang="en-US" sz="1333" baseline="-25000"/>
              <a:t>2</a:t>
            </a:r>
            <a:endParaRPr lang="en-US" sz="1333"/>
          </a:p>
          <a:p>
            <a:pPr marL="1095331" lvl="2" indent="-380985"/>
            <a:r>
              <a:rPr lang="en-US" sz="1333"/>
              <a:t>f</a:t>
            </a:r>
            <a:r>
              <a:rPr lang="en-US" sz="1333" baseline="-25000"/>
              <a:t>2</a:t>
            </a:r>
            <a:r>
              <a:rPr lang="ja-JP" altLang="en-US" sz="1333"/>
              <a:t>’</a:t>
            </a:r>
            <a:r>
              <a:rPr lang="en-US" altLang="ja-JP" sz="1333"/>
              <a:t>  is  2</a:t>
            </a:r>
            <a:r>
              <a:rPr lang="en-US" altLang="ja-JP" sz="1333" baseline="30000"/>
              <a:t>nd</a:t>
            </a:r>
            <a:r>
              <a:rPr lang="en-US" altLang="ja-JP" sz="1333"/>
              <a:t> best SSD match to f</a:t>
            </a:r>
            <a:r>
              <a:rPr lang="en-US" altLang="ja-JP" sz="1333" baseline="-25000"/>
              <a:t>1</a:t>
            </a:r>
            <a:r>
              <a:rPr lang="en-US" altLang="ja-JP" sz="1333"/>
              <a:t> in I</a:t>
            </a:r>
            <a:r>
              <a:rPr lang="en-US" altLang="ja-JP" sz="1333" baseline="-25000"/>
              <a:t>2</a:t>
            </a:r>
          </a:p>
          <a:p>
            <a:pPr marL="1095331" lvl="2" indent="-380985"/>
            <a:r>
              <a:rPr lang="en-US" sz="1333"/>
              <a:t>gives large values (~1) for ambiguous matches</a:t>
            </a:r>
            <a:endParaRPr lang="en-US" sz="1333" baseline="30000"/>
          </a:p>
        </p:txBody>
      </p:sp>
      <p:pic>
        <p:nvPicPr>
          <p:cNvPr id="148484" name="Picture 2" descr="http://www.canyonstatevinyl.com/images/Picket%20Fence.jpg"/>
          <p:cNvPicPr>
            <a:picLocks noChangeAspect="1" noChangeArrowheads="1"/>
          </p:cNvPicPr>
          <p:nvPr>
            <p:custDataLst>
              <p:tags r:id="rId3"/>
            </p:custDataLst>
          </p:nvPr>
        </p:nvPicPr>
        <p:blipFill>
          <a:blip r:embed="rId15">
            <a:extLst>
              <a:ext uri="{28A0092B-C50C-407E-A947-70E740481C1C}">
                <a14:useLocalDpi xmlns:a14="http://schemas.microsoft.com/office/drawing/2010/main" val="0"/>
              </a:ext>
            </a:extLst>
          </a:blip>
          <a:srcRect/>
          <a:stretch>
            <a:fillRect/>
          </a:stretch>
        </p:blipFill>
        <p:spPr bwMode="auto">
          <a:xfrm>
            <a:off x="849314" y="2508250"/>
            <a:ext cx="3595688" cy="269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485" name="Rectangle 6"/>
          <p:cNvSpPr>
            <a:spLocks noChangeArrowheads="1"/>
          </p:cNvSpPr>
          <p:nvPr>
            <p:custDataLst>
              <p:tags r:id="rId4"/>
            </p:custDataLst>
          </p:nvPr>
        </p:nvSpPr>
        <p:spPr bwMode="auto">
          <a:xfrm>
            <a:off x="1778000" y="3429000"/>
            <a:ext cx="254000" cy="254000"/>
          </a:xfrm>
          <a:prstGeom prst="rect">
            <a:avLst/>
          </a:prstGeom>
          <a:solidFill>
            <a:srgbClr val="00CC99">
              <a:alpha val="18039"/>
            </a:srgbClr>
          </a:solidFill>
          <a:ln w="28575">
            <a:solidFill>
              <a:srgbClr val="FFFF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pic>
        <p:nvPicPr>
          <p:cNvPr id="148486" name="Picture 6" descr="http://www.canyonstatevinyl.com/images/Picket%20Fence.jpg"/>
          <p:cNvPicPr>
            <a:picLocks noChangeAspect="1" noChangeArrowheads="1"/>
          </p:cNvPicPr>
          <p:nvPr>
            <p:custDataLst>
              <p:tags r:id="rId5"/>
            </p:custDataLst>
          </p:nvPr>
        </p:nvPicPr>
        <p:blipFill>
          <a:blip r:embed="rId15">
            <a:extLst>
              <a:ext uri="{28A0092B-C50C-407E-A947-70E740481C1C}">
                <a14:useLocalDpi xmlns:a14="http://schemas.microsoft.com/office/drawing/2010/main" val="0"/>
              </a:ext>
            </a:extLst>
          </a:blip>
          <a:srcRect/>
          <a:stretch>
            <a:fillRect/>
          </a:stretch>
        </p:blipFill>
        <p:spPr bwMode="auto">
          <a:xfrm>
            <a:off x="4762501" y="2508250"/>
            <a:ext cx="3595688" cy="269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487" name="Rectangle 14"/>
          <p:cNvSpPr>
            <a:spLocks noChangeArrowheads="1"/>
          </p:cNvSpPr>
          <p:nvPr>
            <p:custDataLst>
              <p:tags r:id="rId6"/>
            </p:custDataLst>
          </p:nvPr>
        </p:nvSpPr>
        <p:spPr bwMode="auto">
          <a:xfrm>
            <a:off x="2607470" y="5143500"/>
            <a:ext cx="405880" cy="50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2667">
                <a:solidFill>
                  <a:srgbClr val="000000"/>
                </a:solidFill>
              </a:rPr>
              <a:t>I</a:t>
            </a:r>
            <a:r>
              <a:rPr lang="en-US" sz="2667" baseline="-25000">
                <a:solidFill>
                  <a:srgbClr val="000000"/>
                </a:solidFill>
              </a:rPr>
              <a:t>1</a:t>
            </a:r>
          </a:p>
        </p:txBody>
      </p:sp>
      <p:sp>
        <p:nvSpPr>
          <p:cNvPr id="148488" name="Rectangle 8"/>
          <p:cNvSpPr>
            <a:spLocks noChangeArrowheads="1"/>
          </p:cNvSpPr>
          <p:nvPr>
            <p:custDataLst>
              <p:tags r:id="rId7"/>
            </p:custDataLst>
          </p:nvPr>
        </p:nvSpPr>
        <p:spPr bwMode="auto">
          <a:xfrm>
            <a:off x="6355293" y="5143500"/>
            <a:ext cx="405880" cy="50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2667">
                <a:solidFill>
                  <a:srgbClr val="000000"/>
                </a:solidFill>
              </a:rPr>
              <a:t>I</a:t>
            </a:r>
            <a:r>
              <a:rPr lang="en-US" sz="2667" baseline="-25000">
                <a:solidFill>
                  <a:srgbClr val="000000"/>
                </a:solidFill>
              </a:rPr>
              <a:t>2</a:t>
            </a:r>
          </a:p>
        </p:txBody>
      </p:sp>
      <p:sp>
        <p:nvSpPr>
          <p:cNvPr id="148489" name="Rectangle 9"/>
          <p:cNvSpPr>
            <a:spLocks noChangeArrowheads="1"/>
          </p:cNvSpPr>
          <p:nvPr>
            <p:custDataLst>
              <p:tags r:id="rId8"/>
            </p:custDataLst>
          </p:nvPr>
        </p:nvSpPr>
        <p:spPr bwMode="auto">
          <a:xfrm>
            <a:off x="1778000" y="2730500"/>
            <a:ext cx="405880" cy="50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2667">
                <a:solidFill>
                  <a:srgbClr val="FFFF00"/>
                </a:solidFill>
              </a:rPr>
              <a:t>f</a:t>
            </a:r>
            <a:r>
              <a:rPr lang="en-US" sz="2667" baseline="-25000">
                <a:solidFill>
                  <a:srgbClr val="FFFF00"/>
                </a:solidFill>
              </a:rPr>
              <a:t>1</a:t>
            </a:r>
          </a:p>
        </p:txBody>
      </p:sp>
      <p:sp>
        <p:nvSpPr>
          <p:cNvPr id="148490" name="Rectangle 11"/>
          <p:cNvSpPr>
            <a:spLocks noChangeArrowheads="1"/>
          </p:cNvSpPr>
          <p:nvPr>
            <p:custDataLst>
              <p:tags r:id="rId9"/>
            </p:custDataLst>
          </p:nvPr>
        </p:nvSpPr>
        <p:spPr bwMode="auto">
          <a:xfrm>
            <a:off x="7441407" y="3429000"/>
            <a:ext cx="254000" cy="254000"/>
          </a:xfrm>
          <a:prstGeom prst="rect">
            <a:avLst/>
          </a:prstGeom>
          <a:solidFill>
            <a:srgbClr val="00CC99">
              <a:alpha val="18039"/>
            </a:srgbClr>
          </a:solidFill>
          <a:ln w="28575">
            <a:solidFill>
              <a:srgbClr val="FFFF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48491" name="Rectangle 11"/>
          <p:cNvSpPr>
            <a:spLocks noChangeArrowheads="1"/>
          </p:cNvSpPr>
          <p:nvPr>
            <p:custDataLst>
              <p:tags r:id="rId10"/>
            </p:custDataLst>
          </p:nvPr>
        </p:nvSpPr>
        <p:spPr bwMode="auto">
          <a:xfrm>
            <a:off x="7441408" y="2730500"/>
            <a:ext cx="405880" cy="50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2667">
                <a:solidFill>
                  <a:srgbClr val="FFFF00"/>
                </a:solidFill>
              </a:rPr>
              <a:t>f</a:t>
            </a:r>
            <a:r>
              <a:rPr lang="en-US" sz="2667" baseline="-25000">
                <a:solidFill>
                  <a:srgbClr val="FFFF00"/>
                </a:solidFill>
              </a:rPr>
              <a:t>2</a:t>
            </a:r>
          </a:p>
        </p:txBody>
      </p:sp>
      <p:sp>
        <p:nvSpPr>
          <p:cNvPr id="148492" name="Rectangle 13"/>
          <p:cNvSpPr>
            <a:spLocks noChangeArrowheads="1"/>
          </p:cNvSpPr>
          <p:nvPr>
            <p:custDataLst>
              <p:tags r:id="rId11"/>
            </p:custDataLst>
          </p:nvPr>
        </p:nvSpPr>
        <p:spPr bwMode="auto">
          <a:xfrm>
            <a:off x="6794500" y="3429000"/>
            <a:ext cx="254000" cy="254000"/>
          </a:xfrm>
          <a:prstGeom prst="rect">
            <a:avLst/>
          </a:prstGeom>
          <a:solidFill>
            <a:srgbClr val="00CC99">
              <a:alpha val="18039"/>
            </a:srgbClr>
          </a:solidFill>
          <a:ln w="28575">
            <a:solidFill>
              <a:srgbClr val="FFFF00"/>
            </a:solidFill>
            <a:round/>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48493" name="Rectangle 13"/>
          <p:cNvSpPr>
            <a:spLocks noChangeArrowheads="1"/>
          </p:cNvSpPr>
          <p:nvPr>
            <p:custDataLst>
              <p:tags r:id="rId12"/>
            </p:custDataLst>
          </p:nvPr>
        </p:nvSpPr>
        <p:spPr bwMode="auto">
          <a:xfrm>
            <a:off x="6775981" y="2730500"/>
            <a:ext cx="665428" cy="50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2667">
                <a:solidFill>
                  <a:srgbClr val="FFFF00"/>
                </a:solidFill>
              </a:rPr>
              <a:t>f</a:t>
            </a:r>
            <a:r>
              <a:rPr lang="en-US" sz="2667" baseline="-25000">
                <a:solidFill>
                  <a:srgbClr val="FFFF00"/>
                </a:solidFill>
              </a:rPr>
              <a:t>2</a:t>
            </a:r>
            <a:r>
              <a:rPr lang="en-US" sz="2667" baseline="30000">
                <a:solidFill>
                  <a:srgbClr val="FFFF00"/>
                </a:solidFill>
              </a:rPr>
              <a:t>'</a:t>
            </a:r>
          </a:p>
        </p:txBody>
      </p:sp>
    </p:spTree>
    <p:extLst>
      <p:ext uri="{BB962C8B-B14F-4D97-AF65-F5344CB8AC3E}">
        <p14:creationId xmlns:p14="http://schemas.microsoft.com/office/powerpoint/2010/main" val="396227816"/>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EFE57F4D-D020-464D-B043-0248C40FEBE3}" type="slidenum">
              <a:rPr lang="en-US" sz="1167">
                <a:solidFill>
                  <a:srgbClr val="000000"/>
                </a:solidFill>
              </a:rPr>
              <a:pPr eaLnBrk="1" hangingPunct="1"/>
              <a:t>73</a:t>
            </a:fld>
            <a:endParaRPr lang="en-US" sz="1167">
              <a:solidFill>
                <a:srgbClr val="000000"/>
              </a:solidFill>
            </a:endParaRPr>
          </a:p>
        </p:txBody>
      </p:sp>
      <p:sp>
        <p:nvSpPr>
          <p:cNvPr id="1607682"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3333"/>
              <a:t>Matching SIFT Descriptors</a:t>
            </a:r>
          </a:p>
        </p:txBody>
      </p:sp>
      <p:sp>
        <p:nvSpPr>
          <p:cNvPr id="1607683" name="Content Placeholder 4"/>
          <p:cNvSpPr>
            <a:spLocks noGrp="1"/>
          </p:cNvSpPr>
          <p:nvPr>
            <p:ph idx="4294967295"/>
          </p:nvPr>
        </p:nvSpPr>
        <p:spPr>
          <a:xfrm>
            <a:off x="1143000" y="825500"/>
            <a:ext cx="6858000" cy="42796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2000"/>
              <a:t>Nearest neighbor (Euclidean distance)</a:t>
            </a:r>
          </a:p>
          <a:p>
            <a:pPr>
              <a:defRPr/>
            </a:pPr>
            <a:r>
              <a:rPr lang="en-US" sz="2000"/>
              <a:t>Threshold ratio of nearest to 2</a:t>
            </a:r>
            <a:r>
              <a:rPr lang="en-US" sz="2000" baseline="30000"/>
              <a:t>nd</a:t>
            </a:r>
            <a:r>
              <a:rPr lang="en-US" sz="2000"/>
              <a:t> nearest descriptor</a:t>
            </a:r>
          </a:p>
        </p:txBody>
      </p:sp>
      <p:pic>
        <p:nvPicPr>
          <p:cNvPr id="1505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2" y="1651000"/>
            <a:ext cx="5294313" cy="381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0533" name="TextBox 5"/>
          <p:cNvSpPr txBox="1">
            <a:spLocks noChangeArrowheads="1"/>
          </p:cNvSpPr>
          <p:nvPr/>
        </p:nvSpPr>
        <p:spPr bwMode="auto">
          <a:xfrm>
            <a:off x="6816991" y="5406761"/>
            <a:ext cx="1598515"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500">
                <a:solidFill>
                  <a:srgbClr val="000000"/>
                </a:solidFill>
              </a:rPr>
              <a:t>Lowe IJCV 2004</a:t>
            </a:r>
          </a:p>
        </p:txBody>
      </p:sp>
    </p:spTree>
    <p:extLst>
      <p:ext uri="{BB962C8B-B14F-4D97-AF65-F5344CB8AC3E}">
        <p14:creationId xmlns:p14="http://schemas.microsoft.com/office/powerpoint/2010/main" val="211072011"/>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681C0AF6-BDCF-44EA-B5FA-5762239CD46B}" type="slidenum">
              <a:rPr lang="en-US" sz="1167">
                <a:solidFill>
                  <a:srgbClr val="000000"/>
                </a:solidFill>
              </a:rPr>
              <a:pPr eaLnBrk="1" hangingPunct="1"/>
              <a:t>74</a:t>
            </a:fld>
            <a:endParaRPr lang="en-US" sz="1167">
              <a:solidFill>
                <a:srgbClr val="000000"/>
              </a:solidFill>
            </a:endParaRPr>
          </a:p>
        </p:txBody>
      </p:sp>
      <p:sp>
        <p:nvSpPr>
          <p:cNvPr id="1599490" name="Rectangle 2"/>
          <p:cNvSpPr>
            <a:spLocks noGrp="1" noChangeArrowheads="1"/>
          </p:cNvSpPr>
          <p:nvPr>
            <p:ph type="title" idx="4294967295"/>
            <p:custDataLst>
              <p:tags r:id="rId1"/>
            </p:custDataLst>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ea typeface="+mj-ea"/>
              </a:rPr>
              <a:t>Eliminating bad matches</a:t>
            </a:r>
          </a:p>
        </p:txBody>
      </p:sp>
      <p:sp>
        <p:nvSpPr>
          <p:cNvPr id="74755" name="Rectangle 3"/>
          <p:cNvSpPr>
            <a:spLocks noGrp="1" noChangeArrowheads="1"/>
          </p:cNvSpPr>
          <p:nvPr>
            <p:ph type="body" idx="4294967295"/>
            <p:custDataLst>
              <p:tags r:id="rId2"/>
            </p:custDataLst>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buFontTx/>
              <a:buNone/>
              <a:defRPr/>
            </a:pPr>
            <a:endParaRPr lang="en-US" sz="2333"/>
          </a:p>
          <a:p>
            <a:pPr>
              <a:buFontTx/>
              <a:buNone/>
              <a:defRPr/>
            </a:pPr>
            <a:endParaRPr lang="en-US" sz="2333"/>
          </a:p>
          <a:p>
            <a:pPr>
              <a:buFontTx/>
              <a:buNone/>
              <a:defRPr/>
            </a:pPr>
            <a:endParaRPr lang="en-US" sz="2333"/>
          </a:p>
          <a:p>
            <a:pPr>
              <a:buFontTx/>
              <a:buNone/>
              <a:defRPr/>
            </a:pPr>
            <a:endParaRPr lang="en-US" sz="2333"/>
          </a:p>
          <a:p>
            <a:pPr>
              <a:buFontTx/>
              <a:buNone/>
              <a:defRPr/>
            </a:pPr>
            <a:endParaRPr lang="en-US" sz="2333"/>
          </a:p>
          <a:p>
            <a:pPr>
              <a:buFontTx/>
              <a:buNone/>
              <a:defRPr/>
            </a:pPr>
            <a:endParaRPr lang="en-US" sz="2333"/>
          </a:p>
          <a:p>
            <a:pPr>
              <a:buFontTx/>
              <a:buNone/>
              <a:defRPr/>
            </a:pPr>
            <a:r>
              <a:rPr lang="en-US" sz="2333"/>
              <a:t>Throw out features with distance &gt; threshold</a:t>
            </a:r>
          </a:p>
          <a:p>
            <a:pPr lvl="1">
              <a:defRPr/>
            </a:pPr>
            <a:r>
              <a:rPr lang="en-US" sz="2000"/>
              <a:t>How to choose the threshold?</a:t>
            </a:r>
            <a:endParaRPr lang="en-US" sz="1500"/>
          </a:p>
        </p:txBody>
      </p:sp>
      <p:pic>
        <p:nvPicPr>
          <p:cNvPr id="151556" name="Picture 2" descr="http://farm1.static.flickr.com/47/136915456_c6f719ea3f.jpg?v=0"/>
          <p:cNvPicPr>
            <a:picLocks noChangeAspect="1" noChangeArrowheads="1"/>
          </p:cNvPicPr>
          <p:nvPr>
            <p:custDataLst>
              <p:tags r:id="rId3"/>
            </p:custDataLst>
          </p:nvPr>
        </p:nvPicPr>
        <p:blipFill>
          <a:blip r:embed="rId23">
            <a:extLst>
              <a:ext uri="{28A0092B-C50C-407E-A947-70E740481C1C}">
                <a14:useLocalDpi xmlns:a14="http://schemas.microsoft.com/office/drawing/2010/main" val="0"/>
              </a:ext>
            </a:extLst>
          </a:blip>
          <a:srcRect/>
          <a:stretch>
            <a:fillRect/>
          </a:stretch>
        </p:blipFill>
        <p:spPr bwMode="auto">
          <a:xfrm>
            <a:off x="1587500" y="1019969"/>
            <a:ext cx="2571750" cy="192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1557" name="Picture 4" descr="http://farm1.static.flickr.com/133/328570837_37b6289916.jpg?v=0"/>
          <p:cNvPicPr>
            <a:picLocks noChangeAspect="1" noChangeArrowheads="1"/>
          </p:cNvPicPr>
          <p:nvPr>
            <p:custDataLst>
              <p:tags r:id="rId4"/>
            </p:custDataLst>
          </p:nvPr>
        </p:nvPicPr>
        <p:blipFill>
          <a:blip r:embed="rId24">
            <a:extLst>
              <a:ext uri="{28A0092B-C50C-407E-A947-70E740481C1C}">
                <a14:useLocalDpi xmlns:a14="http://schemas.microsoft.com/office/drawing/2010/main" val="0"/>
              </a:ext>
            </a:extLst>
          </a:blip>
          <a:srcRect/>
          <a:stretch>
            <a:fillRect/>
          </a:stretch>
        </p:blipFill>
        <p:spPr bwMode="auto">
          <a:xfrm>
            <a:off x="4839231" y="1016000"/>
            <a:ext cx="2717271" cy="1907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1558" name="Rectangle 6"/>
          <p:cNvSpPr>
            <a:spLocks noChangeArrowheads="1"/>
          </p:cNvSpPr>
          <p:nvPr>
            <p:custDataLst>
              <p:tags r:id="rId5"/>
            </p:custDataLst>
          </p:nvPr>
        </p:nvSpPr>
        <p:spPr bwMode="auto">
          <a:xfrm>
            <a:off x="2794000" y="1488282"/>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1559" name="Rectangle 7"/>
          <p:cNvSpPr>
            <a:spLocks noChangeArrowheads="1"/>
          </p:cNvSpPr>
          <p:nvPr>
            <p:custDataLst>
              <p:tags r:id="rId6"/>
            </p:custDataLst>
          </p:nvPr>
        </p:nvSpPr>
        <p:spPr bwMode="auto">
          <a:xfrm>
            <a:off x="6066896" y="1457854"/>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1560" name="Rectangle 8"/>
          <p:cNvSpPr>
            <a:spLocks noChangeArrowheads="1"/>
          </p:cNvSpPr>
          <p:nvPr>
            <p:custDataLst>
              <p:tags r:id="rId7"/>
            </p:custDataLst>
          </p:nvPr>
        </p:nvSpPr>
        <p:spPr bwMode="auto">
          <a:xfrm>
            <a:off x="2222500" y="1361282"/>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1561" name="Rectangle 9"/>
          <p:cNvSpPr>
            <a:spLocks noChangeArrowheads="1"/>
          </p:cNvSpPr>
          <p:nvPr>
            <p:custDataLst>
              <p:tags r:id="rId8"/>
            </p:custDataLst>
          </p:nvPr>
        </p:nvSpPr>
        <p:spPr bwMode="auto">
          <a:xfrm>
            <a:off x="5524500" y="1170782"/>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1562" name="Rectangle 10"/>
          <p:cNvSpPr>
            <a:spLocks noChangeArrowheads="1"/>
          </p:cNvSpPr>
          <p:nvPr>
            <p:custDataLst>
              <p:tags r:id="rId9"/>
            </p:custDataLst>
          </p:nvPr>
        </p:nvSpPr>
        <p:spPr bwMode="auto">
          <a:xfrm>
            <a:off x="2032000" y="1043782"/>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1563" name="Rectangle 11"/>
          <p:cNvSpPr>
            <a:spLocks noChangeArrowheads="1"/>
          </p:cNvSpPr>
          <p:nvPr>
            <p:custDataLst>
              <p:tags r:id="rId10"/>
            </p:custDataLst>
          </p:nvPr>
        </p:nvSpPr>
        <p:spPr bwMode="auto">
          <a:xfrm>
            <a:off x="5270500" y="1742282"/>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1564" name="Line 12"/>
          <p:cNvSpPr>
            <a:spLocks noChangeShapeType="1"/>
          </p:cNvSpPr>
          <p:nvPr>
            <p:custDataLst>
              <p:tags r:id="rId11"/>
            </p:custDataLst>
          </p:nvPr>
        </p:nvSpPr>
        <p:spPr bwMode="auto">
          <a:xfrm flipV="1">
            <a:off x="2349500" y="1223698"/>
            <a:ext cx="3175000" cy="190500"/>
          </a:xfrm>
          <a:prstGeom prst="line">
            <a:avLst/>
          </a:prstGeom>
          <a:noFill/>
          <a:ln w="28575">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1565" name="Rectangle 14"/>
          <p:cNvSpPr>
            <a:spLocks noChangeArrowheads="1"/>
          </p:cNvSpPr>
          <p:nvPr>
            <p:custDataLst>
              <p:tags r:id="rId12"/>
            </p:custDataLst>
          </p:nvPr>
        </p:nvSpPr>
        <p:spPr bwMode="auto">
          <a:xfrm>
            <a:off x="4246563" y="1094053"/>
            <a:ext cx="421910" cy="34887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667">
                <a:solidFill>
                  <a:srgbClr val="333399"/>
                </a:solidFill>
              </a:rPr>
              <a:t>50</a:t>
            </a:r>
            <a:endParaRPr lang="en-US" sz="1667" baseline="-25000">
              <a:solidFill>
                <a:srgbClr val="333399"/>
              </a:solidFill>
            </a:endParaRPr>
          </a:p>
        </p:txBody>
      </p:sp>
      <p:sp>
        <p:nvSpPr>
          <p:cNvPr id="151566" name="Line 14"/>
          <p:cNvSpPr>
            <a:spLocks noChangeShapeType="1"/>
          </p:cNvSpPr>
          <p:nvPr>
            <p:custDataLst>
              <p:tags r:id="rId13"/>
            </p:custDataLst>
          </p:nvPr>
        </p:nvSpPr>
        <p:spPr bwMode="auto">
          <a:xfrm flipV="1">
            <a:off x="2921002" y="1488282"/>
            <a:ext cx="3145896" cy="63500"/>
          </a:xfrm>
          <a:prstGeom prst="line">
            <a:avLst/>
          </a:prstGeom>
          <a:noFill/>
          <a:ln w="28575">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1567" name="Rectangle 15"/>
          <p:cNvSpPr>
            <a:spLocks noChangeArrowheads="1"/>
          </p:cNvSpPr>
          <p:nvPr>
            <p:custDataLst>
              <p:tags r:id="rId14"/>
            </p:custDataLst>
          </p:nvPr>
        </p:nvSpPr>
        <p:spPr bwMode="auto">
          <a:xfrm>
            <a:off x="4318001" y="1361282"/>
            <a:ext cx="421910" cy="34887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667">
                <a:solidFill>
                  <a:srgbClr val="333399"/>
                </a:solidFill>
              </a:rPr>
              <a:t>75</a:t>
            </a:r>
            <a:endParaRPr lang="en-US" sz="1667" baseline="-25000">
              <a:solidFill>
                <a:srgbClr val="333399"/>
              </a:solidFill>
            </a:endParaRPr>
          </a:p>
        </p:txBody>
      </p:sp>
      <p:sp>
        <p:nvSpPr>
          <p:cNvPr id="151568" name="Freeform 16"/>
          <p:cNvSpPr>
            <a:spLocks/>
          </p:cNvSpPr>
          <p:nvPr>
            <p:custDataLst>
              <p:tags r:id="rId15"/>
            </p:custDataLst>
          </p:nvPr>
        </p:nvSpPr>
        <p:spPr bwMode="auto">
          <a:xfrm>
            <a:off x="2063750" y="1170783"/>
            <a:ext cx="3206750" cy="963083"/>
          </a:xfrm>
          <a:custGeom>
            <a:avLst/>
            <a:gdLst>
              <a:gd name="T0" fmla="*/ 60483750 w 2424"/>
              <a:gd name="T1" fmla="*/ 0 h 728"/>
              <a:gd name="T2" fmla="*/ 181451250 w 2424"/>
              <a:gd name="T3" fmla="*/ 1330642500 h 728"/>
              <a:gd name="T4" fmla="*/ 1149191250 w 2424"/>
              <a:gd name="T5" fmla="*/ 1814512500 h 728"/>
              <a:gd name="T6" fmla="*/ 2147483647 w 2424"/>
              <a:gd name="T7" fmla="*/ 1209675000 h 728"/>
              <a:gd name="T8" fmla="*/ 0 60000 65536"/>
              <a:gd name="T9" fmla="*/ 0 60000 65536"/>
              <a:gd name="T10" fmla="*/ 0 60000 65536"/>
              <a:gd name="T11" fmla="*/ 0 60000 65536"/>
              <a:gd name="T12" fmla="*/ 0 w 2424"/>
              <a:gd name="T13" fmla="*/ 0 h 728"/>
              <a:gd name="T14" fmla="*/ 2424 w 2424"/>
              <a:gd name="T15" fmla="*/ 728 h 728"/>
            </a:gdLst>
            <a:ahLst/>
            <a:cxnLst>
              <a:cxn ang="T8">
                <a:pos x="T0" y="T1"/>
              </a:cxn>
              <a:cxn ang="T9">
                <a:pos x="T2" y="T3"/>
              </a:cxn>
              <a:cxn ang="T10">
                <a:pos x="T4" y="T5"/>
              </a:cxn>
              <a:cxn ang="T11">
                <a:pos x="T6" y="T7"/>
              </a:cxn>
            </a:cxnLst>
            <a:rect l="T12" t="T13" r="T14" b="T15"/>
            <a:pathLst>
              <a:path w="2424" h="728">
                <a:moveTo>
                  <a:pt x="24" y="0"/>
                </a:moveTo>
                <a:cubicBezTo>
                  <a:pt x="12" y="204"/>
                  <a:pt x="0" y="408"/>
                  <a:pt x="72" y="528"/>
                </a:cubicBezTo>
                <a:cubicBezTo>
                  <a:pt x="144" y="648"/>
                  <a:pt x="64" y="728"/>
                  <a:pt x="456" y="720"/>
                </a:cubicBezTo>
                <a:cubicBezTo>
                  <a:pt x="848" y="712"/>
                  <a:pt x="1636" y="596"/>
                  <a:pt x="2424" y="480"/>
                </a:cubicBezTo>
              </a:path>
            </a:pathLst>
          </a:cu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1569" name="Rectangle 17"/>
          <p:cNvSpPr>
            <a:spLocks noChangeArrowheads="1"/>
          </p:cNvSpPr>
          <p:nvPr>
            <p:custDataLst>
              <p:tags r:id="rId16"/>
            </p:custDataLst>
          </p:nvPr>
        </p:nvSpPr>
        <p:spPr bwMode="auto">
          <a:xfrm>
            <a:off x="4254502" y="1742282"/>
            <a:ext cx="540533" cy="34887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667">
                <a:solidFill>
                  <a:srgbClr val="FF0000"/>
                </a:solidFill>
              </a:rPr>
              <a:t>200</a:t>
            </a:r>
            <a:endParaRPr lang="en-US" sz="1667" baseline="-25000">
              <a:solidFill>
                <a:srgbClr val="FF0000"/>
              </a:solidFill>
            </a:endParaRPr>
          </a:p>
        </p:txBody>
      </p:sp>
      <p:sp>
        <p:nvSpPr>
          <p:cNvPr id="151570" name="Rectangle 18"/>
          <p:cNvSpPr>
            <a:spLocks noChangeArrowheads="1"/>
          </p:cNvSpPr>
          <p:nvPr>
            <p:custDataLst>
              <p:tags r:id="rId17"/>
            </p:custDataLst>
          </p:nvPr>
        </p:nvSpPr>
        <p:spPr bwMode="auto">
          <a:xfrm>
            <a:off x="4318002" y="2948782"/>
            <a:ext cx="1399742" cy="2974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333">
                <a:solidFill>
                  <a:srgbClr val="000000"/>
                </a:solidFill>
              </a:rPr>
              <a:t>feature distance</a:t>
            </a:r>
            <a:endParaRPr lang="en-US" sz="1333" baseline="-25000">
              <a:solidFill>
                <a:srgbClr val="000000"/>
              </a:solidFill>
            </a:endParaRPr>
          </a:p>
        </p:txBody>
      </p:sp>
      <p:sp>
        <p:nvSpPr>
          <p:cNvPr id="151571" name="Line 19"/>
          <p:cNvSpPr>
            <a:spLocks noChangeShapeType="1"/>
          </p:cNvSpPr>
          <p:nvPr>
            <p:custDataLst>
              <p:tags r:id="rId18"/>
            </p:custDataLst>
          </p:nvPr>
        </p:nvSpPr>
        <p:spPr bwMode="auto">
          <a:xfrm flipH="1" flipV="1">
            <a:off x="4635502" y="1615282"/>
            <a:ext cx="134938" cy="13335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1572" name="Rectangle 20"/>
          <p:cNvSpPr>
            <a:spLocks noChangeArrowheads="1"/>
          </p:cNvSpPr>
          <p:nvPr>
            <p:custDataLst>
              <p:tags r:id="rId19"/>
            </p:custDataLst>
          </p:nvPr>
        </p:nvSpPr>
        <p:spPr bwMode="auto">
          <a:xfrm>
            <a:off x="4107658" y="1930137"/>
            <a:ext cx="83708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000">
                <a:solidFill>
                  <a:srgbClr val="FF0000"/>
                </a:solidFill>
              </a:rPr>
              <a:t>false match</a:t>
            </a:r>
            <a:endParaRPr lang="en-US" sz="1000" baseline="-25000">
              <a:solidFill>
                <a:srgbClr val="FF0000"/>
              </a:solidFill>
            </a:endParaRPr>
          </a:p>
        </p:txBody>
      </p:sp>
      <p:sp>
        <p:nvSpPr>
          <p:cNvPr id="151573" name="Rectangle 22"/>
          <p:cNvSpPr>
            <a:spLocks noChangeArrowheads="1"/>
          </p:cNvSpPr>
          <p:nvPr>
            <p:custDataLst>
              <p:tags r:id="rId20"/>
            </p:custDataLst>
          </p:nvPr>
        </p:nvSpPr>
        <p:spPr bwMode="auto">
          <a:xfrm>
            <a:off x="4136763" y="1270001"/>
            <a:ext cx="787395"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000">
                <a:solidFill>
                  <a:srgbClr val="333399"/>
                </a:solidFill>
              </a:rPr>
              <a:t>true match</a:t>
            </a:r>
            <a:endParaRPr lang="en-US" sz="1000" baseline="-25000">
              <a:solidFill>
                <a:srgbClr val="333399"/>
              </a:solidFill>
            </a:endParaRPr>
          </a:p>
        </p:txBody>
      </p:sp>
    </p:spTree>
    <p:extLst>
      <p:ext uri="{BB962C8B-B14F-4D97-AF65-F5344CB8AC3E}">
        <p14:creationId xmlns:p14="http://schemas.microsoft.com/office/powerpoint/2010/main" val="161152313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7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D82EE143-E06C-4CC5-99B8-52BAC22EFCE2}" type="slidenum">
              <a:rPr lang="en-US" sz="1167">
                <a:solidFill>
                  <a:srgbClr val="000000"/>
                </a:solidFill>
              </a:rPr>
              <a:pPr eaLnBrk="1" hangingPunct="1"/>
              <a:t>75</a:t>
            </a:fld>
            <a:endParaRPr lang="en-US" sz="1167">
              <a:solidFill>
                <a:srgbClr val="000000"/>
              </a:solidFill>
            </a:endParaRPr>
          </a:p>
        </p:txBody>
      </p:sp>
      <p:sp>
        <p:nvSpPr>
          <p:cNvPr id="1601538" name="Rectangle 2"/>
          <p:cNvSpPr>
            <a:spLocks noGrp="1" noChangeArrowheads="1"/>
          </p:cNvSpPr>
          <p:nvPr>
            <p:ph type="title" idx="4294967295"/>
            <p:custDataLst>
              <p:tags r:id="rId1"/>
            </p:custDataLst>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ea typeface="+mj-ea"/>
              </a:rPr>
              <a:t>True/false positives</a:t>
            </a:r>
          </a:p>
        </p:txBody>
      </p:sp>
      <p:sp>
        <p:nvSpPr>
          <p:cNvPr id="1601539" name="Rectangle 3"/>
          <p:cNvSpPr>
            <a:spLocks noGrp="1" noChangeArrowheads="1"/>
          </p:cNvSpPr>
          <p:nvPr>
            <p:ph type="body" idx="4294967295"/>
            <p:custDataLst>
              <p:tags r:id="rId2"/>
            </p:custDataLst>
          </p:nvPr>
        </p:nvSpPr>
        <p:spPr>
          <a:xfrm>
            <a:off x="1016000" y="1054366"/>
            <a:ext cx="7239000" cy="4216135"/>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buFontTx/>
              <a:buNone/>
            </a:pPr>
            <a:endParaRPr lang="en-US" sz="2333"/>
          </a:p>
          <a:p>
            <a:pPr>
              <a:buFontTx/>
              <a:buNone/>
            </a:pPr>
            <a:endParaRPr lang="en-US" sz="2333"/>
          </a:p>
          <a:p>
            <a:pPr>
              <a:buFontTx/>
              <a:buNone/>
            </a:pPr>
            <a:endParaRPr lang="en-US" sz="2333"/>
          </a:p>
          <a:p>
            <a:pPr>
              <a:buFontTx/>
              <a:buNone/>
            </a:pPr>
            <a:endParaRPr lang="en-US" sz="2333"/>
          </a:p>
          <a:p>
            <a:pPr>
              <a:buFontTx/>
              <a:buNone/>
            </a:pPr>
            <a:endParaRPr lang="en-US" sz="2333"/>
          </a:p>
          <a:p>
            <a:pPr>
              <a:buFontTx/>
              <a:buNone/>
            </a:pPr>
            <a:r>
              <a:rPr lang="en-US" sz="2333"/>
              <a:t>The distance threshold affects performance</a:t>
            </a:r>
          </a:p>
          <a:p>
            <a:pPr lvl="1"/>
            <a:r>
              <a:rPr lang="en-US" sz="2000"/>
              <a:t>True positives = # of detected matches that are correct</a:t>
            </a:r>
          </a:p>
          <a:p>
            <a:pPr lvl="2"/>
            <a:r>
              <a:rPr lang="en-US" sz="1333"/>
              <a:t>Suppose we want to maximize these—how to choose threshold?</a:t>
            </a:r>
          </a:p>
          <a:p>
            <a:pPr lvl="1"/>
            <a:r>
              <a:rPr lang="en-US" sz="2000"/>
              <a:t>False positives = # of detected matches that are incorrect</a:t>
            </a:r>
          </a:p>
          <a:p>
            <a:pPr lvl="2"/>
            <a:r>
              <a:rPr lang="en-US" sz="1333"/>
              <a:t>Suppose we want to minimize these—how to choose threshold?</a:t>
            </a:r>
          </a:p>
        </p:txBody>
      </p:sp>
      <p:pic>
        <p:nvPicPr>
          <p:cNvPr id="153604" name="Picture 2" descr="http://farm1.static.flickr.com/47/136915456_c6f719ea3f.jpg?v=0"/>
          <p:cNvPicPr>
            <a:picLocks noChangeAspect="1" noChangeArrowheads="1"/>
          </p:cNvPicPr>
          <p:nvPr>
            <p:custDataLst>
              <p:tags r:id="rId3"/>
            </p:custDataLst>
          </p:nvPr>
        </p:nvPicPr>
        <p:blipFill>
          <a:blip r:embed="rId23">
            <a:extLst>
              <a:ext uri="{28A0092B-C50C-407E-A947-70E740481C1C}">
                <a14:useLocalDpi xmlns:a14="http://schemas.microsoft.com/office/drawing/2010/main" val="0"/>
              </a:ext>
            </a:extLst>
          </a:blip>
          <a:srcRect/>
          <a:stretch>
            <a:fillRect/>
          </a:stretch>
        </p:blipFill>
        <p:spPr bwMode="auto">
          <a:xfrm>
            <a:off x="1587500" y="1019969"/>
            <a:ext cx="2571750" cy="192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05" name="Picture 4" descr="http://farm1.static.flickr.com/133/328570837_37b6289916.jpg?v=0"/>
          <p:cNvPicPr>
            <a:picLocks noChangeAspect="1" noChangeArrowheads="1"/>
          </p:cNvPicPr>
          <p:nvPr>
            <p:custDataLst>
              <p:tags r:id="rId4"/>
            </p:custDataLst>
          </p:nvPr>
        </p:nvPicPr>
        <p:blipFill>
          <a:blip r:embed="rId24">
            <a:extLst>
              <a:ext uri="{28A0092B-C50C-407E-A947-70E740481C1C}">
                <a14:useLocalDpi xmlns:a14="http://schemas.microsoft.com/office/drawing/2010/main" val="0"/>
              </a:ext>
            </a:extLst>
          </a:blip>
          <a:srcRect/>
          <a:stretch>
            <a:fillRect/>
          </a:stretch>
        </p:blipFill>
        <p:spPr bwMode="auto">
          <a:xfrm>
            <a:off x="4839231" y="1016000"/>
            <a:ext cx="2717271" cy="1907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06" name="Rectangle 6"/>
          <p:cNvSpPr>
            <a:spLocks noChangeArrowheads="1"/>
          </p:cNvSpPr>
          <p:nvPr>
            <p:custDataLst>
              <p:tags r:id="rId5"/>
            </p:custDataLst>
          </p:nvPr>
        </p:nvSpPr>
        <p:spPr bwMode="auto">
          <a:xfrm>
            <a:off x="2794000" y="1488282"/>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3607" name="Rectangle 7"/>
          <p:cNvSpPr>
            <a:spLocks noChangeArrowheads="1"/>
          </p:cNvSpPr>
          <p:nvPr>
            <p:custDataLst>
              <p:tags r:id="rId6"/>
            </p:custDataLst>
          </p:nvPr>
        </p:nvSpPr>
        <p:spPr bwMode="auto">
          <a:xfrm>
            <a:off x="6066896" y="1457854"/>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3608" name="Rectangle 8"/>
          <p:cNvSpPr>
            <a:spLocks noChangeArrowheads="1"/>
          </p:cNvSpPr>
          <p:nvPr>
            <p:custDataLst>
              <p:tags r:id="rId7"/>
            </p:custDataLst>
          </p:nvPr>
        </p:nvSpPr>
        <p:spPr bwMode="auto">
          <a:xfrm>
            <a:off x="2222500" y="1361282"/>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3609" name="Rectangle 9"/>
          <p:cNvSpPr>
            <a:spLocks noChangeArrowheads="1"/>
          </p:cNvSpPr>
          <p:nvPr>
            <p:custDataLst>
              <p:tags r:id="rId8"/>
            </p:custDataLst>
          </p:nvPr>
        </p:nvSpPr>
        <p:spPr bwMode="auto">
          <a:xfrm>
            <a:off x="5524500" y="1170782"/>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3610" name="Rectangle 10"/>
          <p:cNvSpPr>
            <a:spLocks noChangeArrowheads="1"/>
          </p:cNvSpPr>
          <p:nvPr>
            <p:custDataLst>
              <p:tags r:id="rId9"/>
            </p:custDataLst>
          </p:nvPr>
        </p:nvSpPr>
        <p:spPr bwMode="auto">
          <a:xfrm>
            <a:off x="2032000" y="1043782"/>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3611" name="Rectangle 11"/>
          <p:cNvSpPr>
            <a:spLocks noChangeArrowheads="1"/>
          </p:cNvSpPr>
          <p:nvPr>
            <p:custDataLst>
              <p:tags r:id="rId10"/>
            </p:custDataLst>
          </p:nvPr>
        </p:nvSpPr>
        <p:spPr bwMode="auto">
          <a:xfrm>
            <a:off x="5270500" y="1742282"/>
            <a:ext cx="127000" cy="127000"/>
          </a:xfrm>
          <a:prstGeom prst="rect">
            <a:avLst/>
          </a:pr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3612" name="Line 12"/>
          <p:cNvSpPr>
            <a:spLocks noChangeShapeType="1"/>
          </p:cNvSpPr>
          <p:nvPr>
            <p:custDataLst>
              <p:tags r:id="rId11"/>
            </p:custDataLst>
          </p:nvPr>
        </p:nvSpPr>
        <p:spPr bwMode="auto">
          <a:xfrm flipV="1">
            <a:off x="2349500" y="1223698"/>
            <a:ext cx="3175000" cy="190500"/>
          </a:xfrm>
          <a:prstGeom prst="line">
            <a:avLst/>
          </a:prstGeom>
          <a:noFill/>
          <a:ln w="28575">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3613" name="Rectangle 14"/>
          <p:cNvSpPr>
            <a:spLocks noChangeArrowheads="1"/>
          </p:cNvSpPr>
          <p:nvPr>
            <p:custDataLst>
              <p:tags r:id="rId12"/>
            </p:custDataLst>
          </p:nvPr>
        </p:nvSpPr>
        <p:spPr bwMode="auto">
          <a:xfrm>
            <a:off x="4246563" y="1094053"/>
            <a:ext cx="421910" cy="34887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667">
                <a:solidFill>
                  <a:srgbClr val="333399"/>
                </a:solidFill>
              </a:rPr>
              <a:t>50</a:t>
            </a:r>
            <a:endParaRPr lang="en-US" sz="1667" baseline="-25000">
              <a:solidFill>
                <a:srgbClr val="333399"/>
              </a:solidFill>
            </a:endParaRPr>
          </a:p>
        </p:txBody>
      </p:sp>
      <p:sp>
        <p:nvSpPr>
          <p:cNvPr id="153614" name="Line 14"/>
          <p:cNvSpPr>
            <a:spLocks noChangeShapeType="1"/>
          </p:cNvSpPr>
          <p:nvPr>
            <p:custDataLst>
              <p:tags r:id="rId13"/>
            </p:custDataLst>
          </p:nvPr>
        </p:nvSpPr>
        <p:spPr bwMode="auto">
          <a:xfrm flipV="1">
            <a:off x="2921002" y="1488282"/>
            <a:ext cx="3145896" cy="63500"/>
          </a:xfrm>
          <a:prstGeom prst="line">
            <a:avLst/>
          </a:prstGeom>
          <a:noFill/>
          <a:ln w="28575">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3615" name="Rectangle 15"/>
          <p:cNvSpPr>
            <a:spLocks noChangeArrowheads="1"/>
          </p:cNvSpPr>
          <p:nvPr>
            <p:custDataLst>
              <p:tags r:id="rId14"/>
            </p:custDataLst>
          </p:nvPr>
        </p:nvSpPr>
        <p:spPr bwMode="auto">
          <a:xfrm>
            <a:off x="4318001" y="1361282"/>
            <a:ext cx="421910" cy="34887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667">
                <a:solidFill>
                  <a:srgbClr val="333399"/>
                </a:solidFill>
              </a:rPr>
              <a:t>75</a:t>
            </a:r>
            <a:endParaRPr lang="en-US" sz="1667" baseline="-25000">
              <a:solidFill>
                <a:srgbClr val="333399"/>
              </a:solidFill>
            </a:endParaRPr>
          </a:p>
        </p:txBody>
      </p:sp>
      <p:sp>
        <p:nvSpPr>
          <p:cNvPr id="153616" name="Freeform 16"/>
          <p:cNvSpPr>
            <a:spLocks/>
          </p:cNvSpPr>
          <p:nvPr>
            <p:custDataLst>
              <p:tags r:id="rId15"/>
            </p:custDataLst>
          </p:nvPr>
        </p:nvSpPr>
        <p:spPr bwMode="auto">
          <a:xfrm>
            <a:off x="2063750" y="1170783"/>
            <a:ext cx="3206750" cy="963083"/>
          </a:xfrm>
          <a:custGeom>
            <a:avLst/>
            <a:gdLst>
              <a:gd name="T0" fmla="*/ 60483750 w 2424"/>
              <a:gd name="T1" fmla="*/ 0 h 728"/>
              <a:gd name="T2" fmla="*/ 181451250 w 2424"/>
              <a:gd name="T3" fmla="*/ 1330642500 h 728"/>
              <a:gd name="T4" fmla="*/ 1149191250 w 2424"/>
              <a:gd name="T5" fmla="*/ 1814512500 h 728"/>
              <a:gd name="T6" fmla="*/ 2147483647 w 2424"/>
              <a:gd name="T7" fmla="*/ 1209675000 h 728"/>
              <a:gd name="T8" fmla="*/ 0 60000 65536"/>
              <a:gd name="T9" fmla="*/ 0 60000 65536"/>
              <a:gd name="T10" fmla="*/ 0 60000 65536"/>
              <a:gd name="T11" fmla="*/ 0 60000 65536"/>
              <a:gd name="T12" fmla="*/ 0 w 2424"/>
              <a:gd name="T13" fmla="*/ 0 h 728"/>
              <a:gd name="T14" fmla="*/ 2424 w 2424"/>
              <a:gd name="T15" fmla="*/ 728 h 728"/>
            </a:gdLst>
            <a:ahLst/>
            <a:cxnLst>
              <a:cxn ang="T8">
                <a:pos x="T0" y="T1"/>
              </a:cxn>
              <a:cxn ang="T9">
                <a:pos x="T2" y="T3"/>
              </a:cxn>
              <a:cxn ang="T10">
                <a:pos x="T4" y="T5"/>
              </a:cxn>
              <a:cxn ang="T11">
                <a:pos x="T6" y="T7"/>
              </a:cxn>
            </a:cxnLst>
            <a:rect l="T12" t="T13" r="T14" b="T15"/>
            <a:pathLst>
              <a:path w="2424" h="728">
                <a:moveTo>
                  <a:pt x="24" y="0"/>
                </a:moveTo>
                <a:cubicBezTo>
                  <a:pt x="12" y="204"/>
                  <a:pt x="0" y="408"/>
                  <a:pt x="72" y="528"/>
                </a:cubicBezTo>
                <a:cubicBezTo>
                  <a:pt x="144" y="648"/>
                  <a:pt x="64" y="728"/>
                  <a:pt x="456" y="720"/>
                </a:cubicBezTo>
                <a:cubicBezTo>
                  <a:pt x="848" y="712"/>
                  <a:pt x="1636" y="596"/>
                  <a:pt x="2424" y="480"/>
                </a:cubicBezTo>
              </a:path>
            </a:pathLst>
          </a:cu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3617" name="Rectangle 17"/>
          <p:cNvSpPr>
            <a:spLocks noChangeArrowheads="1"/>
          </p:cNvSpPr>
          <p:nvPr>
            <p:custDataLst>
              <p:tags r:id="rId16"/>
            </p:custDataLst>
          </p:nvPr>
        </p:nvSpPr>
        <p:spPr bwMode="auto">
          <a:xfrm>
            <a:off x="4254502" y="1742282"/>
            <a:ext cx="540533" cy="34887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667">
                <a:solidFill>
                  <a:srgbClr val="FF0000"/>
                </a:solidFill>
              </a:rPr>
              <a:t>200</a:t>
            </a:r>
            <a:endParaRPr lang="en-US" sz="1667" baseline="-25000">
              <a:solidFill>
                <a:srgbClr val="FF0000"/>
              </a:solidFill>
            </a:endParaRPr>
          </a:p>
        </p:txBody>
      </p:sp>
      <p:sp>
        <p:nvSpPr>
          <p:cNvPr id="153618" name="Rectangle 18"/>
          <p:cNvSpPr>
            <a:spLocks noChangeArrowheads="1"/>
          </p:cNvSpPr>
          <p:nvPr>
            <p:custDataLst>
              <p:tags r:id="rId17"/>
            </p:custDataLst>
          </p:nvPr>
        </p:nvSpPr>
        <p:spPr bwMode="auto">
          <a:xfrm>
            <a:off x="4318002" y="2948782"/>
            <a:ext cx="1399742" cy="2974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333">
                <a:solidFill>
                  <a:srgbClr val="000000"/>
                </a:solidFill>
              </a:rPr>
              <a:t>feature distance</a:t>
            </a:r>
            <a:endParaRPr lang="en-US" sz="1333" baseline="-25000">
              <a:solidFill>
                <a:srgbClr val="000000"/>
              </a:solidFill>
            </a:endParaRPr>
          </a:p>
        </p:txBody>
      </p:sp>
      <p:sp>
        <p:nvSpPr>
          <p:cNvPr id="153619" name="Line 19"/>
          <p:cNvSpPr>
            <a:spLocks noChangeShapeType="1"/>
          </p:cNvSpPr>
          <p:nvPr>
            <p:custDataLst>
              <p:tags r:id="rId18"/>
            </p:custDataLst>
          </p:nvPr>
        </p:nvSpPr>
        <p:spPr bwMode="auto">
          <a:xfrm flipH="1" flipV="1">
            <a:off x="4635502" y="1615282"/>
            <a:ext cx="134938" cy="13335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3620" name="Rectangle 20"/>
          <p:cNvSpPr>
            <a:spLocks noChangeArrowheads="1"/>
          </p:cNvSpPr>
          <p:nvPr>
            <p:custDataLst>
              <p:tags r:id="rId19"/>
            </p:custDataLst>
          </p:nvPr>
        </p:nvSpPr>
        <p:spPr bwMode="auto">
          <a:xfrm>
            <a:off x="4107658" y="1930137"/>
            <a:ext cx="83708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000">
                <a:solidFill>
                  <a:srgbClr val="FF0000"/>
                </a:solidFill>
              </a:rPr>
              <a:t>false match</a:t>
            </a:r>
            <a:endParaRPr lang="en-US" sz="1000" baseline="-25000">
              <a:solidFill>
                <a:srgbClr val="FF0000"/>
              </a:solidFill>
            </a:endParaRPr>
          </a:p>
        </p:txBody>
      </p:sp>
      <p:sp>
        <p:nvSpPr>
          <p:cNvPr id="153621" name="Rectangle 22"/>
          <p:cNvSpPr>
            <a:spLocks noChangeArrowheads="1"/>
          </p:cNvSpPr>
          <p:nvPr>
            <p:custDataLst>
              <p:tags r:id="rId20"/>
            </p:custDataLst>
          </p:nvPr>
        </p:nvSpPr>
        <p:spPr bwMode="auto">
          <a:xfrm>
            <a:off x="4136763" y="1270001"/>
            <a:ext cx="787395"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000">
                <a:solidFill>
                  <a:srgbClr val="333399"/>
                </a:solidFill>
              </a:rPr>
              <a:t>true match</a:t>
            </a:r>
            <a:endParaRPr lang="en-US" sz="1000" baseline="-25000">
              <a:solidFill>
                <a:srgbClr val="333399"/>
              </a:solidFill>
            </a:endParaRPr>
          </a:p>
        </p:txBody>
      </p:sp>
    </p:spTree>
    <p:extLst>
      <p:ext uri="{BB962C8B-B14F-4D97-AF65-F5344CB8AC3E}">
        <p14:creationId xmlns:p14="http://schemas.microsoft.com/office/powerpoint/2010/main" val="3845278379"/>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E28AEDA6-3C14-41B0-8E95-57EB33124D21}" type="slidenum">
              <a:rPr lang="en-US" sz="1167">
                <a:solidFill>
                  <a:srgbClr val="000000"/>
                </a:solidFill>
              </a:rPr>
              <a:pPr eaLnBrk="1" hangingPunct="1"/>
              <a:t>76</a:t>
            </a:fld>
            <a:endParaRPr lang="en-US" sz="1167">
              <a:solidFill>
                <a:srgbClr val="000000"/>
              </a:solidFill>
            </a:endParaRPr>
          </a:p>
        </p:txBody>
      </p:sp>
      <p:sp>
        <p:nvSpPr>
          <p:cNvPr id="155650" name="Line 34"/>
          <p:cNvSpPr>
            <a:spLocks noChangeShapeType="1"/>
          </p:cNvSpPr>
          <p:nvPr>
            <p:custDataLst>
              <p:tags r:id="rId1"/>
            </p:custDataLst>
          </p:nvPr>
        </p:nvSpPr>
        <p:spPr bwMode="auto">
          <a:xfrm flipH="1">
            <a:off x="3683000" y="2063750"/>
            <a:ext cx="34925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5651" name="Line 32"/>
          <p:cNvSpPr>
            <a:spLocks noChangeShapeType="1"/>
          </p:cNvSpPr>
          <p:nvPr>
            <p:custDataLst>
              <p:tags r:id="rId2"/>
            </p:custDataLst>
          </p:nvPr>
        </p:nvSpPr>
        <p:spPr bwMode="auto">
          <a:xfrm>
            <a:off x="4030928" y="2032000"/>
            <a:ext cx="0" cy="1738313"/>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5652" name="TextBox 23"/>
          <p:cNvSpPr txBox="1">
            <a:spLocks noChangeArrowheads="1"/>
          </p:cNvSpPr>
          <p:nvPr>
            <p:custDataLst>
              <p:tags r:id="rId3"/>
            </p:custDataLst>
          </p:nvPr>
        </p:nvSpPr>
        <p:spPr bwMode="auto">
          <a:xfrm>
            <a:off x="3339042" y="1915584"/>
            <a:ext cx="635000"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333">
                <a:solidFill>
                  <a:srgbClr val="000000"/>
                </a:solidFill>
              </a:rPr>
              <a:t>0.7</a:t>
            </a:r>
          </a:p>
        </p:txBody>
      </p:sp>
      <p:sp>
        <p:nvSpPr>
          <p:cNvPr id="1603589" name="Rectangle 4"/>
          <p:cNvSpPr>
            <a:spLocks noGrp="1" noChangeArrowheads="1"/>
          </p:cNvSpPr>
          <p:nvPr>
            <p:ph type="title" idx="4294967295"/>
            <p:custDataLst>
              <p:tags r:id="rId4"/>
            </p:custDataLst>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ea typeface="+mj-ea"/>
              </a:rPr>
              <a:t>Evaluating the results</a:t>
            </a:r>
          </a:p>
        </p:txBody>
      </p:sp>
      <p:sp>
        <p:nvSpPr>
          <p:cNvPr id="1603590" name="Rectangle 5"/>
          <p:cNvSpPr>
            <a:spLocks noGrp="1" noChangeArrowheads="1"/>
          </p:cNvSpPr>
          <p:nvPr>
            <p:ph type="body" idx="4294967295"/>
            <p:custDataLst>
              <p:tags r:id="rId5"/>
            </p:custDataLst>
          </p:nvPr>
        </p:nvSpPr>
        <p:spPr>
          <a:xfrm>
            <a:off x="381000" y="800100"/>
            <a:ext cx="7620000" cy="341313"/>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buFontTx/>
              <a:buNone/>
              <a:defRPr/>
            </a:pPr>
            <a:r>
              <a:rPr lang="en-US" sz="2333"/>
              <a:t>How can we measure the performance of a feature matcher?</a:t>
            </a:r>
          </a:p>
        </p:txBody>
      </p:sp>
      <p:sp>
        <p:nvSpPr>
          <p:cNvPr id="155655" name="Rectangle 6"/>
          <p:cNvSpPr>
            <a:spLocks noChangeArrowheads="1"/>
          </p:cNvSpPr>
          <p:nvPr>
            <p:custDataLst>
              <p:tags r:id="rId6"/>
            </p:custDataLst>
          </p:nvPr>
        </p:nvSpPr>
        <p:spPr bwMode="auto">
          <a:xfrm>
            <a:off x="3810000" y="1524000"/>
            <a:ext cx="2159000" cy="21590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5656" name="Text Box 6"/>
          <p:cNvSpPr txBox="1">
            <a:spLocks noChangeArrowheads="1"/>
          </p:cNvSpPr>
          <p:nvPr>
            <p:custDataLst>
              <p:tags r:id="rId7"/>
            </p:custDataLst>
          </p:nvPr>
        </p:nvSpPr>
        <p:spPr bwMode="auto">
          <a:xfrm>
            <a:off x="3619500" y="3619501"/>
            <a:ext cx="381000" cy="348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667">
                <a:solidFill>
                  <a:srgbClr val="000000"/>
                </a:solidFill>
              </a:rPr>
              <a:t>0</a:t>
            </a:r>
          </a:p>
        </p:txBody>
      </p:sp>
      <p:sp>
        <p:nvSpPr>
          <p:cNvPr id="155657" name="Text Box 7"/>
          <p:cNvSpPr txBox="1">
            <a:spLocks noChangeArrowheads="1"/>
          </p:cNvSpPr>
          <p:nvPr>
            <p:custDataLst>
              <p:tags r:id="rId8"/>
            </p:custDataLst>
          </p:nvPr>
        </p:nvSpPr>
        <p:spPr bwMode="auto">
          <a:xfrm>
            <a:off x="5842000" y="3656542"/>
            <a:ext cx="254000"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333">
                <a:solidFill>
                  <a:srgbClr val="000000"/>
                </a:solidFill>
              </a:rPr>
              <a:t>1</a:t>
            </a:r>
          </a:p>
        </p:txBody>
      </p:sp>
      <p:sp>
        <p:nvSpPr>
          <p:cNvPr id="155658" name="Text Box 8"/>
          <p:cNvSpPr txBox="1">
            <a:spLocks noChangeArrowheads="1"/>
          </p:cNvSpPr>
          <p:nvPr>
            <p:custDataLst>
              <p:tags r:id="rId9"/>
            </p:custDataLst>
          </p:nvPr>
        </p:nvSpPr>
        <p:spPr bwMode="auto">
          <a:xfrm>
            <a:off x="3619500" y="1397000"/>
            <a:ext cx="254000"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333">
                <a:solidFill>
                  <a:srgbClr val="000000"/>
                </a:solidFill>
              </a:rPr>
              <a:t>1</a:t>
            </a:r>
          </a:p>
        </p:txBody>
      </p:sp>
      <p:sp>
        <p:nvSpPr>
          <p:cNvPr id="155659" name="Text Box 9"/>
          <p:cNvSpPr txBox="1">
            <a:spLocks noChangeArrowheads="1"/>
          </p:cNvSpPr>
          <p:nvPr>
            <p:custDataLst>
              <p:tags r:id="rId10"/>
            </p:custDataLst>
          </p:nvPr>
        </p:nvSpPr>
        <p:spPr bwMode="auto">
          <a:xfrm>
            <a:off x="3492500" y="3683001"/>
            <a:ext cx="2857500" cy="27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eaLnBrk="1" hangingPunct="1"/>
            <a:r>
              <a:rPr lang="en-US" sz="1167" i="1">
                <a:solidFill>
                  <a:srgbClr val="FF0000"/>
                </a:solidFill>
              </a:rPr>
              <a:t>false positive rate</a:t>
            </a:r>
          </a:p>
        </p:txBody>
      </p:sp>
      <p:sp>
        <p:nvSpPr>
          <p:cNvPr id="155660" name="Text Box 10"/>
          <p:cNvSpPr txBox="1">
            <a:spLocks noChangeArrowheads="1"/>
          </p:cNvSpPr>
          <p:nvPr>
            <p:custDataLst>
              <p:tags r:id="rId11"/>
            </p:custDataLst>
          </p:nvPr>
        </p:nvSpPr>
        <p:spPr bwMode="auto">
          <a:xfrm>
            <a:off x="2984500" y="2349501"/>
            <a:ext cx="1016000" cy="8107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eaLnBrk="1" hangingPunct="1"/>
            <a:r>
              <a:rPr lang="en-US" sz="1167" i="1">
                <a:solidFill>
                  <a:srgbClr val="FF0000"/>
                </a:solidFill>
              </a:rPr>
              <a:t>true</a:t>
            </a:r>
            <a:br>
              <a:rPr lang="en-US" sz="1167" i="1">
                <a:solidFill>
                  <a:srgbClr val="FF0000"/>
                </a:solidFill>
              </a:rPr>
            </a:br>
            <a:r>
              <a:rPr lang="en-US" sz="1167" i="1">
                <a:solidFill>
                  <a:srgbClr val="FF0000"/>
                </a:solidFill>
              </a:rPr>
              <a:t>positive</a:t>
            </a:r>
            <a:br>
              <a:rPr lang="en-US" sz="1167" i="1">
                <a:solidFill>
                  <a:srgbClr val="FF0000"/>
                </a:solidFill>
              </a:rPr>
            </a:br>
            <a:r>
              <a:rPr lang="en-US" sz="1167" i="1">
                <a:solidFill>
                  <a:srgbClr val="FF0000"/>
                </a:solidFill>
              </a:rPr>
              <a:t>rate</a:t>
            </a:r>
            <a:br>
              <a:rPr lang="en-US" sz="1167" i="1">
                <a:solidFill>
                  <a:srgbClr val="FF0000"/>
                </a:solidFill>
              </a:rPr>
            </a:br>
            <a:endParaRPr lang="en-US" sz="1167" i="1">
              <a:solidFill>
                <a:srgbClr val="FF0000"/>
              </a:solidFill>
            </a:endParaRPr>
          </a:p>
        </p:txBody>
      </p:sp>
      <p:grpSp>
        <p:nvGrpSpPr>
          <p:cNvPr id="155661" name="Group 12"/>
          <p:cNvGrpSpPr>
            <a:grpSpLocks/>
          </p:cNvGrpSpPr>
          <p:nvPr>
            <p:custDataLst>
              <p:tags r:id="rId12"/>
            </p:custDataLst>
          </p:nvPr>
        </p:nvGrpSpPr>
        <p:grpSpPr bwMode="auto">
          <a:xfrm>
            <a:off x="1303073" y="2476498"/>
            <a:ext cx="1935427" cy="451114"/>
            <a:chOff x="-48" y="1786"/>
            <a:chExt cx="1200" cy="341"/>
          </a:xfrm>
        </p:grpSpPr>
        <p:sp>
          <p:nvSpPr>
            <p:cNvPr id="155678" name="Text Box 23"/>
            <p:cNvSpPr txBox="1">
              <a:spLocks noChangeArrowheads="1"/>
            </p:cNvSpPr>
            <p:nvPr>
              <p:custDataLst>
                <p:tags r:id="rId29"/>
              </p:custDataLst>
            </p:nvPr>
          </p:nvSpPr>
          <p:spPr bwMode="auto">
            <a:xfrm>
              <a:off x="-48" y="1786"/>
              <a:ext cx="1200"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eaLnBrk="1" hangingPunct="1"/>
              <a:r>
                <a:rPr lang="en-US" sz="1167">
                  <a:solidFill>
                    <a:srgbClr val="000000"/>
                  </a:solidFill>
                </a:rPr>
                <a:t># true positives matched</a:t>
              </a:r>
            </a:p>
            <a:p>
              <a:pPr algn="ctr" defTabSz="761970" eaLnBrk="1" hangingPunct="1"/>
              <a:r>
                <a:rPr lang="en-US" sz="1167">
                  <a:solidFill>
                    <a:srgbClr val="000000"/>
                  </a:solidFill>
                </a:rPr>
                <a:t># true positives</a:t>
              </a:r>
              <a:endParaRPr lang="en-US" sz="2000" baseline="-25000">
                <a:solidFill>
                  <a:srgbClr val="000000"/>
                </a:solidFill>
                <a:latin typeface="Times New Roman" panose="02020603050405020304" pitchFamily="18" charset="0"/>
              </a:endParaRPr>
            </a:p>
          </p:txBody>
        </p:sp>
        <p:sp>
          <p:nvSpPr>
            <p:cNvPr id="155679" name="Line 14"/>
            <p:cNvSpPr>
              <a:spLocks noChangeShapeType="1"/>
            </p:cNvSpPr>
            <p:nvPr>
              <p:custDataLst>
                <p:tags r:id="rId30"/>
              </p:custDataLst>
            </p:nvPr>
          </p:nvSpPr>
          <p:spPr bwMode="auto">
            <a:xfrm>
              <a:off x="52" y="1956"/>
              <a:ext cx="1008"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grpSp>
      <p:sp>
        <p:nvSpPr>
          <p:cNvPr id="155662" name="Oval 15"/>
          <p:cNvSpPr>
            <a:spLocks noChangeArrowheads="1"/>
          </p:cNvSpPr>
          <p:nvPr>
            <p:custDataLst>
              <p:tags r:id="rId13"/>
            </p:custDataLst>
          </p:nvPr>
        </p:nvSpPr>
        <p:spPr bwMode="auto">
          <a:xfrm>
            <a:off x="4000500" y="2032000"/>
            <a:ext cx="63500" cy="635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5663" name="Line 16"/>
          <p:cNvSpPr>
            <a:spLocks noChangeShapeType="1"/>
          </p:cNvSpPr>
          <p:nvPr>
            <p:custDataLst>
              <p:tags r:id="rId14"/>
            </p:custDataLst>
          </p:nvPr>
        </p:nvSpPr>
        <p:spPr bwMode="auto">
          <a:xfrm>
            <a:off x="4032250" y="3579813"/>
            <a:ext cx="0" cy="1905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5664" name="Line 17"/>
          <p:cNvSpPr>
            <a:spLocks noChangeShapeType="1"/>
          </p:cNvSpPr>
          <p:nvPr>
            <p:custDataLst>
              <p:tags r:id="rId15"/>
            </p:custDataLst>
          </p:nvPr>
        </p:nvSpPr>
        <p:spPr bwMode="auto">
          <a:xfrm rot="-5400000">
            <a:off x="3778250" y="1968500"/>
            <a:ext cx="0" cy="1905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5665" name="Text Box 15"/>
          <p:cNvSpPr txBox="1">
            <a:spLocks noChangeArrowheads="1"/>
          </p:cNvSpPr>
          <p:nvPr>
            <p:custDataLst>
              <p:tags r:id="rId16"/>
            </p:custDataLst>
          </p:nvPr>
        </p:nvSpPr>
        <p:spPr bwMode="auto">
          <a:xfrm>
            <a:off x="3831167" y="3683000"/>
            <a:ext cx="635000"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333">
                <a:solidFill>
                  <a:srgbClr val="000000"/>
                </a:solidFill>
              </a:rPr>
              <a:t>0.1</a:t>
            </a:r>
          </a:p>
        </p:txBody>
      </p:sp>
      <p:grpSp>
        <p:nvGrpSpPr>
          <p:cNvPr id="155666" name="Group 20"/>
          <p:cNvGrpSpPr>
            <a:grpSpLocks/>
          </p:cNvGrpSpPr>
          <p:nvPr>
            <p:custDataLst>
              <p:tags r:id="rId17"/>
            </p:custDataLst>
          </p:nvPr>
        </p:nvGrpSpPr>
        <p:grpSpPr bwMode="auto">
          <a:xfrm>
            <a:off x="3823231" y="3950228"/>
            <a:ext cx="2018771" cy="451114"/>
            <a:chOff x="-48" y="1786"/>
            <a:chExt cx="1200" cy="341"/>
          </a:xfrm>
        </p:grpSpPr>
        <p:sp>
          <p:nvSpPr>
            <p:cNvPr id="155676" name="Text Box 21"/>
            <p:cNvSpPr txBox="1">
              <a:spLocks noChangeArrowheads="1"/>
            </p:cNvSpPr>
            <p:nvPr>
              <p:custDataLst>
                <p:tags r:id="rId27"/>
              </p:custDataLst>
            </p:nvPr>
          </p:nvSpPr>
          <p:spPr bwMode="auto">
            <a:xfrm>
              <a:off x="-48" y="1786"/>
              <a:ext cx="1200"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eaLnBrk="1" hangingPunct="1"/>
              <a:r>
                <a:rPr lang="en-US" sz="1167">
                  <a:solidFill>
                    <a:srgbClr val="000000"/>
                  </a:solidFill>
                </a:rPr>
                <a:t># false positives matched</a:t>
              </a:r>
            </a:p>
            <a:p>
              <a:pPr algn="ctr" defTabSz="761970" eaLnBrk="1" hangingPunct="1"/>
              <a:r>
                <a:rPr lang="en-US" sz="1167">
                  <a:solidFill>
                    <a:srgbClr val="000000"/>
                  </a:solidFill>
                </a:rPr>
                <a:t># true negatives</a:t>
              </a:r>
              <a:endParaRPr lang="en-US" sz="2000" baseline="-25000">
                <a:solidFill>
                  <a:srgbClr val="000000"/>
                </a:solidFill>
                <a:latin typeface="Times New Roman" panose="02020603050405020304" pitchFamily="18" charset="0"/>
              </a:endParaRPr>
            </a:p>
          </p:txBody>
        </p:sp>
        <p:sp>
          <p:nvSpPr>
            <p:cNvPr id="155677" name="Line 22"/>
            <p:cNvSpPr>
              <a:spLocks noChangeShapeType="1"/>
            </p:cNvSpPr>
            <p:nvPr>
              <p:custDataLst>
                <p:tags r:id="rId28"/>
              </p:custDataLst>
            </p:nvPr>
          </p:nvSpPr>
          <p:spPr bwMode="auto">
            <a:xfrm>
              <a:off x="48" y="1956"/>
              <a:ext cx="1026"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grpSp>
      <p:sp>
        <p:nvSpPr>
          <p:cNvPr id="155667" name="Line 23"/>
          <p:cNvSpPr>
            <a:spLocks noChangeShapeType="1"/>
          </p:cNvSpPr>
          <p:nvPr>
            <p:custDataLst>
              <p:tags r:id="rId18"/>
            </p:custDataLst>
          </p:nvPr>
        </p:nvSpPr>
        <p:spPr bwMode="auto">
          <a:xfrm flipV="1">
            <a:off x="3810000" y="1524000"/>
            <a:ext cx="2159000" cy="2159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5668" name="Text Box 24"/>
          <p:cNvSpPr txBox="1">
            <a:spLocks noChangeArrowheads="1"/>
          </p:cNvSpPr>
          <p:nvPr>
            <p:custDataLst>
              <p:tags r:id="rId19"/>
            </p:custDataLst>
          </p:nvPr>
        </p:nvSpPr>
        <p:spPr bwMode="auto">
          <a:xfrm>
            <a:off x="1256772" y="3302001"/>
            <a:ext cx="2569934" cy="27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167">
                <a:solidFill>
                  <a:srgbClr val="000000"/>
                </a:solidFill>
              </a:rPr>
              <a:t>features that really do have a match</a:t>
            </a:r>
            <a:endParaRPr lang="en-US" sz="1500">
              <a:solidFill>
                <a:srgbClr val="000000"/>
              </a:solidFill>
            </a:endParaRPr>
          </a:p>
        </p:txBody>
      </p:sp>
      <p:sp>
        <p:nvSpPr>
          <p:cNvPr id="155669" name="Text Box 25"/>
          <p:cNvSpPr txBox="1">
            <a:spLocks noChangeArrowheads="1"/>
          </p:cNvSpPr>
          <p:nvPr>
            <p:custDataLst>
              <p:tags r:id="rId20"/>
            </p:custDataLst>
          </p:nvPr>
        </p:nvSpPr>
        <p:spPr bwMode="auto">
          <a:xfrm>
            <a:off x="1270002" y="1778000"/>
            <a:ext cx="1585690" cy="451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167">
                <a:solidFill>
                  <a:srgbClr val="000000"/>
                </a:solidFill>
              </a:rPr>
              <a:t>the matcher correctly</a:t>
            </a:r>
            <a:br>
              <a:rPr lang="en-US" sz="1167">
                <a:solidFill>
                  <a:srgbClr val="000000"/>
                </a:solidFill>
              </a:rPr>
            </a:br>
            <a:r>
              <a:rPr lang="en-US" sz="1167">
                <a:solidFill>
                  <a:srgbClr val="000000"/>
                </a:solidFill>
              </a:rPr>
              <a:t>found a match</a:t>
            </a:r>
            <a:endParaRPr lang="en-US" sz="1500">
              <a:solidFill>
                <a:srgbClr val="000000"/>
              </a:solidFill>
            </a:endParaRPr>
          </a:p>
        </p:txBody>
      </p:sp>
      <p:sp>
        <p:nvSpPr>
          <p:cNvPr id="155670" name="Line 26"/>
          <p:cNvSpPr>
            <a:spLocks noChangeShapeType="1"/>
          </p:cNvSpPr>
          <p:nvPr>
            <p:custDataLst>
              <p:tags r:id="rId21"/>
            </p:custDataLst>
          </p:nvPr>
        </p:nvSpPr>
        <p:spPr bwMode="auto">
          <a:xfrm>
            <a:off x="2349500" y="20955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5671" name="Line 27"/>
          <p:cNvSpPr>
            <a:spLocks noChangeShapeType="1"/>
          </p:cNvSpPr>
          <p:nvPr>
            <p:custDataLst>
              <p:tags r:id="rId22"/>
            </p:custDataLst>
          </p:nvPr>
        </p:nvSpPr>
        <p:spPr bwMode="auto">
          <a:xfrm flipV="1">
            <a:off x="2349500" y="2907772"/>
            <a:ext cx="0" cy="394229"/>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5672" name="Text Box 28"/>
          <p:cNvSpPr txBox="1">
            <a:spLocks noChangeArrowheads="1"/>
          </p:cNvSpPr>
          <p:nvPr>
            <p:custDataLst>
              <p:tags r:id="rId23"/>
            </p:custDataLst>
          </p:nvPr>
        </p:nvSpPr>
        <p:spPr bwMode="auto">
          <a:xfrm>
            <a:off x="3503083" y="4699001"/>
            <a:ext cx="2770310" cy="27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167">
                <a:solidFill>
                  <a:srgbClr val="000000"/>
                </a:solidFill>
              </a:rPr>
              <a:t>features that really don</a:t>
            </a:r>
            <a:r>
              <a:rPr lang="ja-JP" altLang="en-US" sz="1167">
                <a:solidFill>
                  <a:srgbClr val="000000"/>
                </a:solidFill>
              </a:rPr>
              <a:t>’</a:t>
            </a:r>
            <a:r>
              <a:rPr lang="en-US" altLang="ja-JP" sz="1167">
                <a:solidFill>
                  <a:srgbClr val="000000"/>
                </a:solidFill>
              </a:rPr>
              <a:t>t have a match</a:t>
            </a:r>
            <a:endParaRPr lang="en-US" sz="1500">
              <a:solidFill>
                <a:srgbClr val="000000"/>
              </a:solidFill>
            </a:endParaRPr>
          </a:p>
        </p:txBody>
      </p:sp>
      <p:sp>
        <p:nvSpPr>
          <p:cNvPr id="155673" name="Text Box 29"/>
          <p:cNvSpPr txBox="1">
            <a:spLocks noChangeArrowheads="1"/>
          </p:cNvSpPr>
          <p:nvPr>
            <p:custDataLst>
              <p:tags r:id="rId24"/>
            </p:custDataLst>
          </p:nvPr>
        </p:nvSpPr>
        <p:spPr bwMode="auto">
          <a:xfrm>
            <a:off x="6367199" y="3823230"/>
            <a:ext cx="2010487" cy="451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167">
                <a:solidFill>
                  <a:srgbClr val="000000"/>
                </a:solidFill>
              </a:rPr>
              <a:t>the matcher said yes when </a:t>
            </a:r>
            <a:br>
              <a:rPr lang="en-US" sz="1167">
                <a:solidFill>
                  <a:srgbClr val="000000"/>
                </a:solidFill>
              </a:rPr>
            </a:br>
            <a:r>
              <a:rPr lang="en-US" sz="1167">
                <a:solidFill>
                  <a:srgbClr val="000000"/>
                </a:solidFill>
              </a:rPr>
              <a:t>the right answer was no</a:t>
            </a:r>
            <a:endParaRPr lang="en-US" sz="1500">
              <a:solidFill>
                <a:srgbClr val="000000"/>
              </a:solidFill>
            </a:endParaRPr>
          </a:p>
        </p:txBody>
      </p:sp>
      <p:sp>
        <p:nvSpPr>
          <p:cNvPr id="155674" name="Line 30"/>
          <p:cNvSpPr>
            <a:spLocks noChangeShapeType="1"/>
          </p:cNvSpPr>
          <p:nvPr>
            <p:custDataLst>
              <p:tags r:id="rId25"/>
            </p:custDataLst>
          </p:nvPr>
        </p:nvSpPr>
        <p:spPr bwMode="auto">
          <a:xfrm flipH="1">
            <a:off x="5842000" y="4064000"/>
            <a:ext cx="508000" cy="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5675" name="Line 31"/>
          <p:cNvSpPr>
            <a:spLocks noChangeShapeType="1"/>
          </p:cNvSpPr>
          <p:nvPr>
            <p:custDataLst>
              <p:tags r:id="rId26"/>
            </p:custDataLst>
          </p:nvPr>
        </p:nvSpPr>
        <p:spPr bwMode="auto">
          <a:xfrm flipV="1">
            <a:off x="4826000" y="4381500"/>
            <a:ext cx="0" cy="31750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289083182"/>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6"/>
          <p:cNvSpPr>
            <a:spLocks noGrp="1" noChangeArrowheads="1"/>
          </p:cNvSpPr>
          <p:nvPr>
            <p:ph type="sldNum" sz="quarter" idx="4294967295"/>
          </p:nvPr>
        </p:nvSpPr>
        <p:spPr>
          <a:xfrm>
            <a:off x="6985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DDAFA149-08F0-4241-8345-5F99AF67C8F7}" type="slidenum">
              <a:rPr lang="en-US" sz="1167">
                <a:solidFill>
                  <a:srgbClr val="000000"/>
                </a:solidFill>
              </a:rPr>
              <a:pPr eaLnBrk="1" hangingPunct="1"/>
              <a:t>77</a:t>
            </a:fld>
            <a:endParaRPr lang="en-US" sz="1167">
              <a:solidFill>
                <a:srgbClr val="000000"/>
              </a:solidFill>
            </a:endParaRPr>
          </a:p>
        </p:txBody>
      </p:sp>
      <p:sp>
        <p:nvSpPr>
          <p:cNvPr id="157698" name="TextBox 23"/>
          <p:cNvSpPr txBox="1">
            <a:spLocks noChangeArrowheads="1"/>
          </p:cNvSpPr>
          <p:nvPr>
            <p:custDataLst>
              <p:tags r:id="rId1"/>
            </p:custDataLst>
          </p:nvPr>
        </p:nvSpPr>
        <p:spPr bwMode="auto">
          <a:xfrm>
            <a:off x="3339042" y="1915584"/>
            <a:ext cx="635000"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333">
                <a:solidFill>
                  <a:srgbClr val="000000"/>
                </a:solidFill>
              </a:rPr>
              <a:t>0.7</a:t>
            </a:r>
          </a:p>
        </p:txBody>
      </p:sp>
      <p:sp>
        <p:nvSpPr>
          <p:cNvPr id="1605635" name="Rectangle 4"/>
          <p:cNvSpPr>
            <a:spLocks noGrp="1" noChangeArrowheads="1"/>
          </p:cNvSpPr>
          <p:nvPr>
            <p:ph type="title" idx="4294967295"/>
            <p:custDataLst>
              <p:tags r:id="rId2"/>
            </p:custDataLst>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ea typeface="+mj-ea"/>
              </a:rPr>
              <a:t>Evaluating the results</a:t>
            </a:r>
          </a:p>
        </p:txBody>
      </p:sp>
      <p:sp>
        <p:nvSpPr>
          <p:cNvPr id="1605636" name="Rectangle 5"/>
          <p:cNvSpPr>
            <a:spLocks noGrp="1" noChangeArrowheads="1"/>
          </p:cNvSpPr>
          <p:nvPr>
            <p:ph type="body" idx="4294967295"/>
            <p:custDataLst>
              <p:tags r:id="rId3"/>
            </p:custDataLst>
          </p:nvPr>
        </p:nvSpPr>
        <p:spPr>
          <a:xfrm>
            <a:off x="304800" y="750092"/>
            <a:ext cx="8610600" cy="480221"/>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buFontTx/>
              <a:buNone/>
              <a:defRPr/>
            </a:pPr>
            <a:r>
              <a:rPr lang="en-US" sz="2333"/>
              <a:t>How can we measure the performance of a feature matcher?</a:t>
            </a:r>
          </a:p>
        </p:txBody>
      </p:sp>
      <p:sp>
        <p:nvSpPr>
          <p:cNvPr id="157701" name="Rectangle 6"/>
          <p:cNvSpPr>
            <a:spLocks noChangeArrowheads="1"/>
          </p:cNvSpPr>
          <p:nvPr>
            <p:custDataLst>
              <p:tags r:id="rId4"/>
            </p:custDataLst>
          </p:nvPr>
        </p:nvSpPr>
        <p:spPr bwMode="auto">
          <a:xfrm>
            <a:off x="3810000" y="1524000"/>
            <a:ext cx="2159000" cy="21590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7702" name="Text Box 6"/>
          <p:cNvSpPr txBox="1">
            <a:spLocks noChangeArrowheads="1"/>
          </p:cNvSpPr>
          <p:nvPr>
            <p:custDataLst>
              <p:tags r:id="rId5"/>
            </p:custDataLst>
          </p:nvPr>
        </p:nvSpPr>
        <p:spPr bwMode="auto">
          <a:xfrm>
            <a:off x="3619500" y="3619501"/>
            <a:ext cx="381000" cy="348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667">
                <a:solidFill>
                  <a:srgbClr val="000000"/>
                </a:solidFill>
              </a:rPr>
              <a:t>0</a:t>
            </a:r>
          </a:p>
        </p:txBody>
      </p:sp>
      <p:sp>
        <p:nvSpPr>
          <p:cNvPr id="157703" name="Text Box 7"/>
          <p:cNvSpPr txBox="1">
            <a:spLocks noChangeArrowheads="1"/>
          </p:cNvSpPr>
          <p:nvPr>
            <p:custDataLst>
              <p:tags r:id="rId6"/>
            </p:custDataLst>
          </p:nvPr>
        </p:nvSpPr>
        <p:spPr bwMode="auto">
          <a:xfrm>
            <a:off x="5842000" y="3656542"/>
            <a:ext cx="254000"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333">
                <a:solidFill>
                  <a:srgbClr val="000000"/>
                </a:solidFill>
              </a:rPr>
              <a:t>1</a:t>
            </a:r>
          </a:p>
        </p:txBody>
      </p:sp>
      <p:sp>
        <p:nvSpPr>
          <p:cNvPr id="157704" name="Text Box 8"/>
          <p:cNvSpPr txBox="1">
            <a:spLocks noChangeArrowheads="1"/>
          </p:cNvSpPr>
          <p:nvPr>
            <p:custDataLst>
              <p:tags r:id="rId7"/>
            </p:custDataLst>
          </p:nvPr>
        </p:nvSpPr>
        <p:spPr bwMode="auto">
          <a:xfrm>
            <a:off x="3619500" y="1397000"/>
            <a:ext cx="254000"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333">
                <a:solidFill>
                  <a:srgbClr val="000000"/>
                </a:solidFill>
              </a:rPr>
              <a:t>1</a:t>
            </a:r>
          </a:p>
        </p:txBody>
      </p:sp>
      <p:sp>
        <p:nvSpPr>
          <p:cNvPr id="157705" name="Text Box 9"/>
          <p:cNvSpPr txBox="1">
            <a:spLocks noChangeArrowheads="1"/>
          </p:cNvSpPr>
          <p:nvPr>
            <p:custDataLst>
              <p:tags r:id="rId8"/>
            </p:custDataLst>
          </p:nvPr>
        </p:nvSpPr>
        <p:spPr bwMode="auto">
          <a:xfrm>
            <a:off x="3492500" y="3683001"/>
            <a:ext cx="2857500" cy="27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eaLnBrk="1" hangingPunct="1"/>
            <a:r>
              <a:rPr lang="en-US" sz="1167" i="1">
                <a:solidFill>
                  <a:srgbClr val="FF0000"/>
                </a:solidFill>
              </a:rPr>
              <a:t>false positive rate</a:t>
            </a:r>
          </a:p>
        </p:txBody>
      </p:sp>
      <p:sp>
        <p:nvSpPr>
          <p:cNvPr id="157706" name="Text Box 10"/>
          <p:cNvSpPr txBox="1">
            <a:spLocks noChangeArrowheads="1"/>
          </p:cNvSpPr>
          <p:nvPr>
            <p:custDataLst>
              <p:tags r:id="rId9"/>
            </p:custDataLst>
          </p:nvPr>
        </p:nvSpPr>
        <p:spPr bwMode="auto">
          <a:xfrm>
            <a:off x="2984500" y="2349501"/>
            <a:ext cx="1016000" cy="8107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eaLnBrk="1" hangingPunct="1"/>
            <a:r>
              <a:rPr lang="en-US" sz="1167" i="1">
                <a:solidFill>
                  <a:srgbClr val="FF0000"/>
                </a:solidFill>
              </a:rPr>
              <a:t>true</a:t>
            </a:r>
            <a:br>
              <a:rPr lang="en-US" sz="1167" i="1">
                <a:solidFill>
                  <a:srgbClr val="FF0000"/>
                </a:solidFill>
              </a:rPr>
            </a:br>
            <a:r>
              <a:rPr lang="en-US" sz="1167" i="1">
                <a:solidFill>
                  <a:srgbClr val="FF0000"/>
                </a:solidFill>
              </a:rPr>
              <a:t>positive</a:t>
            </a:r>
            <a:br>
              <a:rPr lang="en-US" sz="1167" i="1">
                <a:solidFill>
                  <a:srgbClr val="FF0000"/>
                </a:solidFill>
              </a:rPr>
            </a:br>
            <a:r>
              <a:rPr lang="en-US" sz="1167" i="1">
                <a:solidFill>
                  <a:srgbClr val="FF0000"/>
                </a:solidFill>
              </a:rPr>
              <a:t>rate</a:t>
            </a:r>
            <a:br>
              <a:rPr lang="en-US" sz="1167" i="1">
                <a:solidFill>
                  <a:srgbClr val="FF0000"/>
                </a:solidFill>
              </a:rPr>
            </a:br>
            <a:endParaRPr lang="en-US" sz="1167" i="1">
              <a:solidFill>
                <a:srgbClr val="FF0000"/>
              </a:solidFill>
            </a:endParaRPr>
          </a:p>
        </p:txBody>
      </p:sp>
      <p:sp>
        <p:nvSpPr>
          <p:cNvPr id="157707" name="Oval 15"/>
          <p:cNvSpPr>
            <a:spLocks noChangeArrowheads="1"/>
          </p:cNvSpPr>
          <p:nvPr>
            <p:custDataLst>
              <p:tags r:id="rId10"/>
            </p:custDataLst>
          </p:nvPr>
        </p:nvSpPr>
        <p:spPr bwMode="auto">
          <a:xfrm>
            <a:off x="4000500" y="2032000"/>
            <a:ext cx="63500" cy="635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endParaRPr lang="en-US" sz="1500">
              <a:solidFill>
                <a:srgbClr val="000000"/>
              </a:solidFill>
            </a:endParaRPr>
          </a:p>
        </p:txBody>
      </p:sp>
      <p:sp>
        <p:nvSpPr>
          <p:cNvPr id="157708" name="Line 16"/>
          <p:cNvSpPr>
            <a:spLocks noChangeShapeType="1"/>
          </p:cNvSpPr>
          <p:nvPr>
            <p:custDataLst>
              <p:tags r:id="rId11"/>
            </p:custDataLst>
          </p:nvPr>
        </p:nvSpPr>
        <p:spPr bwMode="auto">
          <a:xfrm>
            <a:off x="4032250" y="3579813"/>
            <a:ext cx="0" cy="1905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7709" name="Line 17"/>
          <p:cNvSpPr>
            <a:spLocks noChangeShapeType="1"/>
          </p:cNvSpPr>
          <p:nvPr>
            <p:custDataLst>
              <p:tags r:id="rId12"/>
            </p:custDataLst>
          </p:nvPr>
        </p:nvSpPr>
        <p:spPr bwMode="auto">
          <a:xfrm rot="-5400000">
            <a:off x="3778250" y="1968500"/>
            <a:ext cx="0" cy="1905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7710" name="Text Box 17"/>
          <p:cNvSpPr txBox="1">
            <a:spLocks noChangeArrowheads="1"/>
          </p:cNvSpPr>
          <p:nvPr>
            <p:custDataLst>
              <p:tags r:id="rId13"/>
            </p:custDataLst>
          </p:nvPr>
        </p:nvSpPr>
        <p:spPr bwMode="auto">
          <a:xfrm>
            <a:off x="3831167" y="3683000"/>
            <a:ext cx="635000"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r>
              <a:rPr lang="en-US" sz="1333">
                <a:solidFill>
                  <a:srgbClr val="000000"/>
                </a:solidFill>
              </a:rPr>
              <a:t>0.1</a:t>
            </a:r>
          </a:p>
        </p:txBody>
      </p:sp>
      <p:sp>
        <p:nvSpPr>
          <p:cNvPr id="157711" name="Line 23"/>
          <p:cNvSpPr>
            <a:spLocks noChangeShapeType="1"/>
          </p:cNvSpPr>
          <p:nvPr>
            <p:custDataLst>
              <p:tags r:id="rId14"/>
            </p:custDataLst>
          </p:nvPr>
        </p:nvSpPr>
        <p:spPr bwMode="auto">
          <a:xfrm flipV="1">
            <a:off x="3810000" y="1524000"/>
            <a:ext cx="2159000" cy="2159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7712" name="Freeform 25"/>
          <p:cNvSpPr>
            <a:spLocks/>
          </p:cNvSpPr>
          <p:nvPr>
            <p:custDataLst>
              <p:tags r:id="rId15"/>
            </p:custDataLst>
          </p:nvPr>
        </p:nvSpPr>
        <p:spPr bwMode="auto">
          <a:xfrm>
            <a:off x="3810000" y="1524000"/>
            <a:ext cx="2159000" cy="2159000"/>
          </a:xfrm>
          <a:custGeom>
            <a:avLst/>
            <a:gdLst>
              <a:gd name="T0" fmla="*/ 0 w 1632"/>
              <a:gd name="T1" fmla="*/ 2147483647 h 1632"/>
              <a:gd name="T2" fmla="*/ 2147483647 w 1632"/>
              <a:gd name="T3" fmla="*/ 2147483647 h 1632"/>
              <a:gd name="T4" fmla="*/ 2147483647 w 1632"/>
              <a:gd name="T5" fmla="*/ 2147483647 h 1632"/>
              <a:gd name="T6" fmla="*/ 2147483647 w 1632"/>
              <a:gd name="T7" fmla="*/ 2147483647 h 1632"/>
              <a:gd name="T8" fmla="*/ 2147483647 w 1632"/>
              <a:gd name="T9" fmla="*/ 2147483647 h 1632"/>
              <a:gd name="T10" fmla="*/ 2147483647 w 1632"/>
              <a:gd name="T11" fmla="*/ 2147483647 h 1632"/>
              <a:gd name="T12" fmla="*/ 2147483647 w 1632"/>
              <a:gd name="T13" fmla="*/ 0 h 1632"/>
              <a:gd name="T14" fmla="*/ 0 60000 65536"/>
              <a:gd name="T15" fmla="*/ 0 60000 65536"/>
              <a:gd name="T16" fmla="*/ 0 60000 65536"/>
              <a:gd name="T17" fmla="*/ 0 60000 65536"/>
              <a:gd name="T18" fmla="*/ 0 60000 65536"/>
              <a:gd name="T19" fmla="*/ 0 60000 65536"/>
              <a:gd name="T20" fmla="*/ 0 60000 65536"/>
              <a:gd name="T21" fmla="*/ 0 w 1632"/>
              <a:gd name="T22" fmla="*/ 0 h 1632"/>
              <a:gd name="T23" fmla="*/ 1632 w 1632"/>
              <a:gd name="T24" fmla="*/ 1632 h 1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2" h="1632">
                <a:moveTo>
                  <a:pt x="0" y="1632"/>
                </a:moveTo>
                <a:cubicBezTo>
                  <a:pt x="16" y="1456"/>
                  <a:pt x="32" y="1280"/>
                  <a:pt x="48" y="1104"/>
                </a:cubicBezTo>
                <a:cubicBezTo>
                  <a:pt x="64" y="928"/>
                  <a:pt x="72" y="696"/>
                  <a:pt x="96" y="576"/>
                </a:cubicBezTo>
                <a:cubicBezTo>
                  <a:pt x="120" y="456"/>
                  <a:pt x="128" y="448"/>
                  <a:pt x="192" y="384"/>
                </a:cubicBezTo>
                <a:cubicBezTo>
                  <a:pt x="256" y="320"/>
                  <a:pt x="304" y="248"/>
                  <a:pt x="480" y="192"/>
                </a:cubicBezTo>
                <a:cubicBezTo>
                  <a:pt x="656" y="136"/>
                  <a:pt x="1056" y="80"/>
                  <a:pt x="1248" y="48"/>
                </a:cubicBezTo>
                <a:cubicBezTo>
                  <a:pt x="1440" y="16"/>
                  <a:pt x="1536" y="8"/>
                  <a:pt x="1632" y="0"/>
                </a:cubicBezTo>
              </a:path>
            </a:pathLst>
          </a:custGeom>
          <a:noFill/>
          <a:ln w="38100">
            <a:solidFill>
              <a:srgbClr val="33CC33"/>
            </a:solidFill>
            <a:round/>
            <a:headEnd/>
            <a:tailEnd/>
          </a:ln>
          <a:extLst>
            <a:ext uri="{909E8E84-426E-40dd-AFC4-6F175D3DCCD1}">
              <a14:hiddenFill xmlns:a14="http://schemas.microsoft.com/office/drawing/2010/main" xmlns="">
                <a:solidFill>
                  <a:srgbClr val="FFFFFF"/>
                </a:solid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sp>
        <p:nvSpPr>
          <p:cNvPr id="157713" name="Text Box 23"/>
          <p:cNvSpPr txBox="1">
            <a:spLocks noChangeArrowheads="1"/>
          </p:cNvSpPr>
          <p:nvPr>
            <p:custDataLst>
              <p:tags r:id="rId16"/>
            </p:custDataLst>
          </p:nvPr>
        </p:nvSpPr>
        <p:spPr bwMode="auto">
          <a:xfrm>
            <a:off x="3683000" y="1116543"/>
            <a:ext cx="48260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eaLnBrk="1" hangingPunct="1"/>
            <a:r>
              <a:rPr lang="en-US" sz="2000" b="1">
                <a:solidFill>
                  <a:srgbClr val="33CC33"/>
                </a:solidFill>
              </a:rPr>
              <a:t>ROC curve  </a:t>
            </a:r>
            <a:r>
              <a:rPr lang="en-US" sz="1000" b="1">
                <a:solidFill>
                  <a:srgbClr val="33CC33"/>
                </a:solidFill>
              </a:rPr>
              <a:t>(</a:t>
            </a:r>
            <a:r>
              <a:rPr lang="ja-JP" altLang="en-US" sz="1000" b="1">
                <a:solidFill>
                  <a:srgbClr val="33CC33"/>
                </a:solidFill>
              </a:rPr>
              <a:t>“</a:t>
            </a:r>
            <a:r>
              <a:rPr lang="en-US" altLang="ja-JP" sz="1000" b="1">
                <a:solidFill>
                  <a:srgbClr val="33CC33"/>
                </a:solidFill>
              </a:rPr>
              <a:t>Receiver Operator Characteristic</a:t>
            </a:r>
            <a:r>
              <a:rPr lang="ja-JP" altLang="en-US" sz="1000" b="1">
                <a:solidFill>
                  <a:srgbClr val="33CC33"/>
                </a:solidFill>
              </a:rPr>
              <a:t>”</a:t>
            </a:r>
            <a:r>
              <a:rPr lang="en-US" altLang="ja-JP" sz="1000" b="1">
                <a:solidFill>
                  <a:srgbClr val="33CC33"/>
                </a:solidFill>
              </a:rPr>
              <a:t>)</a:t>
            </a:r>
            <a:endParaRPr lang="en-US" sz="1000" b="1">
              <a:solidFill>
                <a:srgbClr val="33CC33"/>
              </a:solidFill>
            </a:endParaRPr>
          </a:p>
        </p:txBody>
      </p:sp>
      <p:sp>
        <p:nvSpPr>
          <p:cNvPr id="157714" name="Rectangle 28"/>
          <p:cNvSpPr>
            <a:spLocks noChangeArrowheads="1"/>
          </p:cNvSpPr>
          <p:nvPr>
            <p:custDataLst>
              <p:tags r:id="rId17"/>
            </p:custDataLst>
          </p:nvPr>
        </p:nvSpPr>
        <p:spPr bwMode="auto">
          <a:xfrm>
            <a:off x="0" y="4318000"/>
            <a:ext cx="9144000" cy="139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761970" eaLnBrk="1" hangingPunct="1">
              <a:spcBef>
                <a:spcPct val="20000"/>
              </a:spcBef>
            </a:pPr>
            <a:r>
              <a:rPr lang="en-US" sz="1667">
                <a:solidFill>
                  <a:srgbClr val="000000"/>
                </a:solidFill>
              </a:rPr>
              <a:t>ROC Curves</a:t>
            </a:r>
          </a:p>
          <a:p>
            <a:pPr lvl="1" defTabSz="761970" eaLnBrk="1" hangingPunct="1">
              <a:spcBef>
                <a:spcPct val="20000"/>
              </a:spcBef>
              <a:buFontTx/>
              <a:buChar char="•"/>
            </a:pPr>
            <a:r>
              <a:rPr lang="en-US" sz="1500" dirty="0">
                <a:solidFill>
                  <a:srgbClr val="000000"/>
                </a:solidFill>
              </a:rPr>
              <a:t>Generated by counting # current/incorrect matches, for different </a:t>
            </a:r>
            <a:r>
              <a:rPr lang="en-US" sz="1500" dirty="0" err="1">
                <a:solidFill>
                  <a:srgbClr val="000000"/>
                </a:solidFill>
              </a:rPr>
              <a:t>threholds</a:t>
            </a:r>
            <a:endParaRPr lang="en-US" sz="1500" dirty="0">
              <a:solidFill>
                <a:srgbClr val="000000"/>
              </a:solidFill>
            </a:endParaRPr>
          </a:p>
          <a:p>
            <a:pPr lvl="1" defTabSz="761970" eaLnBrk="1" hangingPunct="1">
              <a:spcBef>
                <a:spcPct val="20000"/>
              </a:spcBef>
              <a:buFontTx/>
              <a:buChar char="•"/>
            </a:pPr>
            <a:r>
              <a:rPr lang="en-US" sz="1500" dirty="0">
                <a:solidFill>
                  <a:srgbClr val="000000"/>
                </a:solidFill>
              </a:rPr>
              <a:t>Want to maximize area under the curve (AUC)</a:t>
            </a:r>
          </a:p>
          <a:p>
            <a:pPr lvl="1" defTabSz="761970" eaLnBrk="1" hangingPunct="1">
              <a:spcBef>
                <a:spcPct val="20000"/>
              </a:spcBef>
              <a:buFontTx/>
              <a:buChar char="•"/>
            </a:pPr>
            <a:r>
              <a:rPr lang="en-US" sz="1500" dirty="0">
                <a:solidFill>
                  <a:srgbClr val="000000"/>
                </a:solidFill>
              </a:rPr>
              <a:t>Useful for comparing different feature matching methods</a:t>
            </a:r>
          </a:p>
          <a:p>
            <a:pPr lvl="1" defTabSz="761970" eaLnBrk="1" hangingPunct="1">
              <a:spcBef>
                <a:spcPct val="20000"/>
              </a:spcBef>
              <a:buFontTx/>
              <a:buChar char="•"/>
            </a:pPr>
            <a:r>
              <a:rPr lang="en-US" sz="1500" dirty="0">
                <a:solidFill>
                  <a:srgbClr val="000000"/>
                </a:solidFill>
              </a:rPr>
              <a:t>For more info:  </a:t>
            </a:r>
            <a:r>
              <a:rPr lang="en-US" sz="1000" dirty="0">
                <a:solidFill>
                  <a:srgbClr val="000000"/>
                </a:solidFill>
                <a:hlinkClick r:id="rId26"/>
              </a:rPr>
              <a:t>http://en.wikipedia.org/wiki/Receiver_operating_characteristic</a:t>
            </a:r>
            <a:r>
              <a:rPr lang="en-US" sz="1000" dirty="0">
                <a:solidFill>
                  <a:srgbClr val="000000"/>
                </a:solidFill>
              </a:rPr>
              <a:t> </a:t>
            </a:r>
          </a:p>
        </p:txBody>
      </p:sp>
      <p:grpSp>
        <p:nvGrpSpPr>
          <p:cNvPr id="157715" name="Group 12"/>
          <p:cNvGrpSpPr>
            <a:grpSpLocks/>
          </p:cNvGrpSpPr>
          <p:nvPr>
            <p:custDataLst>
              <p:tags r:id="rId18"/>
            </p:custDataLst>
          </p:nvPr>
        </p:nvGrpSpPr>
        <p:grpSpPr bwMode="auto">
          <a:xfrm>
            <a:off x="1303073" y="2476498"/>
            <a:ext cx="1935427" cy="451114"/>
            <a:chOff x="-48" y="1786"/>
            <a:chExt cx="1200" cy="341"/>
          </a:xfrm>
        </p:grpSpPr>
        <p:sp>
          <p:nvSpPr>
            <p:cNvPr id="157719" name="Text Box 26"/>
            <p:cNvSpPr txBox="1">
              <a:spLocks noChangeArrowheads="1"/>
            </p:cNvSpPr>
            <p:nvPr>
              <p:custDataLst>
                <p:tags r:id="rId22"/>
              </p:custDataLst>
            </p:nvPr>
          </p:nvSpPr>
          <p:spPr bwMode="auto">
            <a:xfrm>
              <a:off x="-48" y="1786"/>
              <a:ext cx="1200"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eaLnBrk="1" hangingPunct="1"/>
              <a:r>
                <a:rPr lang="en-US" sz="1167">
                  <a:solidFill>
                    <a:srgbClr val="000000"/>
                  </a:solidFill>
                </a:rPr>
                <a:t># true positives matched</a:t>
              </a:r>
            </a:p>
            <a:p>
              <a:pPr algn="ctr" defTabSz="761970" eaLnBrk="1" hangingPunct="1"/>
              <a:r>
                <a:rPr lang="en-US" sz="1167">
                  <a:solidFill>
                    <a:srgbClr val="000000"/>
                  </a:solidFill>
                </a:rPr>
                <a:t># true positives</a:t>
              </a:r>
              <a:endParaRPr lang="en-US" sz="2000" baseline="-25000">
                <a:solidFill>
                  <a:srgbClr val="000000"/>
                </a:solidFill>
                <a:latin typeface="Times New Roman" panose="02020603050405020304" pitchFamily="18" charset="0"/>
              </a:endParaRPr>
            </a:p>
          </p:txBody>
        </p:sp>
        <p:sp>
          <p:nvSpPr>
            <p:cNvPr id="157720" name="Line 14"/>
            <p:cNvSpPr>
              <a:spLocks noChangeShapeType="1"/>
            </p:cNvSpPr>
            <p:nvPr>
              <p:custDataLst>
                <p:tags r:id="rId23"/>
              </p:custDataLst>
            </p:nvPr>
          </p:nvSpPr>
          <p:spPr bwMode="auto">
            <a:xfrm>
              <a:off x="52" y="1956"/>
              <a:ext cx="1008"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grpSp>
      <p:grpSp>
        <p:nvGrpSpPr>
          <p:cNvPr id="157716" name="Group 20"/>
          <p:cNvGrpSpPr>
            <a:grpSpLocks/>
          </p:cNvGrpSpPr>
          <p:nvPr>
            <p:custDataLst>
              <p:tags r:id="rId19"/>
            </p:custDataLst>
          </p:nvPr>
        </p:nvGrpSpPr>
        <p:grpSpPr bwMode="auto">
          <a:xfrm>
            <a:off x="3823231" y="3950228"/>
            <a:ext cx="2018771" cy="451114"/>
            <a:chOff x="-48" y="1786"/>
            <a:chExt cx="1200" cy="341"/>
          </a:xfrm>
        </p:grpSpPr>
        <p:sp>
          <p:nvSpPr>
            <p:cNvPr id="157717" name="Text Box 21"/>
            <p:cNvSpPr txBox="1">
              <a:spLocks noChangeArrowheads="1"/>
            </p:cNvSpPr>
            <p:nvPr>
              <p:custDataLst>
                <p:tags r:id="rId20"/>
              </p:custDataLst>
            </p:nvPr>
          </p:nvSpPr>
          <p:spPr bwMode="auto">
            <a:xfrm>
              <a:off x="-48" y="1786"/>
              <a:ext cx="1200"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761970" eaLnBrk="1" hangingPunct="1"/>
              <a:r>
                <a:rPr lang="en-US" sz="1167">
                  <a:solidFill>
                    <a:srgbClr val="000000"/>
                  </a:solidFill>
                </a:rPr>
                <a:t># false positives matched</a:t>
              </a:r>
            </a:p>
            <a:p>
              <a:pPr algn="ctr" defTabSz="761970" eaLnBrk="1" hangingPunct="1"/>
              <a:r>
                <a:rPr lang="en-US" sz="1167">
                  <a:solidFill>
                    <a:srgbClr val="000000"/>
                  </a:solidFill>
                </a:rPr>
                <a:t># true negatives</a:t>
              </a:r>
              <a:endParaRPr lang="en-US" sz="2000" baseline="-25000">
                <a:solidFill>
                  <a:srgbClr val="000000"/>
                </a:solidFill>
                <a:latin typeface="Times New Roman" panose="02020603050405020304" pitchFamily="18" charset="0"/>
              </a:endParaRPr>
            </a:p>
          </p:txBody>
        </p:sp>
        <p:sp>
          <p:nvSpPr>
            <p:cNvPr id="157718" name="Line 22"/>
            <p:cNvSpPr>
              <a:spLocks noChangeShapeType="1"/>
            </p:cNvSpPr>
            <p:nvPr>
              <p:custDataLst>
                <p:tags r:id="rId21"/>
              </p:custDataLst>
            </p:nvPr>
          </p:nvSpPr>
          <p:spPr bwMode="auto">
            <a:xfrm>
              <a:off x="48" y="1956"/>
              <a:ext cx="1026"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pPr defTabSz="761970"/>
              <a:endParaRPr lang="en-US">
                <a:solidFill>
                  <a:srgbClr val="000000"/>
                </a:solidFill>
                <a:latin typeface="Arial" panose="020B0604020202020204" pitchFamily="34" charset="0"/>
                <a:ea typeface="MS PGothic" panose="020B0600070205080204" pitchFamily="34" charset="-128"/>
              </a:endParaRPr>
            </a:p>
          </p:txBody>
        </p:sp>
      </p:grpSp>
    </p:spTree>
    <p:extLst>
      <p:ext uri="{BB962C8B-B14F-4D97-AF65-F5344CB8AC3E}">
        <p14:creationId xmlns:p14="http://schemas.microsoft.com/office/powerpoint/2010/main" val="1981908510"/>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5FEDE7A0-00B7-4AAB-8BE5-93B1ED8CA189}" type="slidenum">
              <a:rPr lang="en-US" sz="1167">
                <a:solidFill>
                  <a:srgbClr val="000000"/>
                </a:solidFill>
              </a:rPr>
              <a:pPr eaLnBrk="1" hangingPunct="1"/>
              <a:t>78</a:t>
            </a:fld>
            <a:endParaRPr lang="en-US" sz="1167">
              <a:solidFill>
                <a:srgbClr val="000000"/>
              </a:solidFill>
            </a:endParaRPr>
          </a:p>
        </p:txBody>
      </p:sp>
      <p:sp>
        <p:nvSpPr>
          <p:cNvPr id="1581058"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3333"/>
              <a:t>Choosing a detector</a:t>
            </a:r>
          </a:p>
        </p:txBody>
      </p:sp>
      <p:sp>
        <p:nvSpPr>
          <p:cNvPr id="3" name="Content Placeholder 2"/>
          <p:cNvSpPr>
            <a:spLocks noGrp="1"/>
          </p:cNvSpPr>
          <p:nvPr>
            <p:ph idx="4294967295"/>
          </p:nvPr>
        </p:nvSpPr>
        <p:spPr>
          <a:xfrm>
            <a:off x="228600" y="825500"/>
            <a:ext cx="8382000" cy="4635500"/>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oAutofit/>
          </a:bodyPr>
          <a:lstStyle/>
          <a:p>
            <a:pPr>
              <a:lnSpc>
                <a:spcPct val="80000"/>
              </a:lnSpc>
            </a:pPr>
            <a:r>
              <a:rPr lang="en-US" sz="2000" dirty="0"/>
              <a:t>What do you want it for?</a:t>
            </a:r>
          </a:p>
          <a:p>
            <a:pPr lvl="1">
              <a:lnSpc>
                <a:spcPct val="80000"/>
              </a:lnSpc>
            </a:pPr>
            <a:r>
              <a:rPr lang="en-US" sz="1800" dirty="0"/>
              <a:t>Precise localization in x-y: Harris</a:t>
            </a:r>
          </a:p>
          <a:p>
            <a:pPr lvl="1">
              <a:lnSpc>
                <a:spcPct val="80000"/>
              </a:lnSpc>
            </a:pPr>
            <a:r>
              <a:rPr lang="en-US" sz="1800" dirty="0"/>
              <a:t>Good localization in scale: Difference of Gaussian</a:t>
            </a:r>
          </a:p>
          <a:p>
            <a:pPr lvl="1">
              <a:lnSpc>
                <a:spcPct val="80000"/>
              </a:lnSpc>
            </a:pPr>
            <a:r>
              <a:rPr lang="en-US" sz="1800" dirty="0"/>
              <a:t>Flexible region shape: MSER</a:t>
            </a:r>
          </a:p>
          <a:p>
            <a:pPr eaLnBrk="1" hangingPunct="1">
              <a:lnSpc>
                <a:spcPct val="80000"/>
              </a:lnSpc>
            </a:pPr>
            <a:endParaRPr lang="en-US" sz="2000" dirty="0"/>
          </a:p>
          <a:p>
            <a:pPr eaLnBrk="1" hangingPunct="1">
              <a:lnSpc>
                <a:spcPct val="80000"/>
              </a:lnSpc>
            </a:pPr>
            <a:r>
              <a:rPr lang="en-US" sz="2000" dirty="0"/>
              <a:t>Best choice often application dependent</a:t>
            </a:r>
          </a:p>
          <a:p>
            <a:pPr lvl="1" eaLnBrk="1" hangingPunct="1">
              <a:lnSpc>
                <a:spcPct val="80000"/>
              </a:lnSpc>
            </a:pPr>
            <a:r>
              <a:rPr lang="en-US" sz="1800" dirty="0"/>
              <a:t>Harris-/Hessian-Laplace/</a:t>
            </a:r>
            <a:r>
              <a:rPr lang="en-US" sz="1800" dirty="0" err="1"/>
              <a:t>DoG</a:t>
            </a:r>
            <a:r>
              <a:rPr lang="en-US" sz="1800" dirty="0"/>
              <a:t> work well for many natural categories</a:t>
            </a:r>
          </a:p>
          <a:p>
            <a:pPr lvl="1" eaLnBrk="1" hangingPunct="1">
              <a:lnSpc>
                <a:spcPct val="80000"/>
              </a:lnSpc>
            </a:pPr>
            <a:r>
              <a:rPr lang="en-US" sz="1800" dirty="0"/>
              <a:t>MSER works well for buildings and printed things</a:t>
            </a:r>
          </a:p>
          <a:p>
            <a:pPr eaLnBrk="1" hangingPunct="1">
              <a:lnSpc>
                <a:spcPct val="80000"/>
              </a:lnSpc>
            </a:pPr>
            <a:endParaRPr lang="en-US" sz="2000" dirty="0"/>
          </a:p>
          <a:p>
            <a:pPr eaLnBrk="1" hangingPunct="1">
              <a:lnSpc>
                <a:spcPct val="80000"/>
              </a:lnSpc>
            </a:pPr>
            <a:r>
              <a:rPr lang="en-US" sz="2000" dirty="0"/>
              <a:t>Why choose?</a:t>
            </a:r>
          </a:p>
          <a:p>
            <a:pPr lvl="1" eaLnBrk="1" hangingPunct="1">
              <a:lnSpc>
                <a:spcPct val="80000"/>
              </a:lnSpc>
            </a:pPr>
            <a:r>
              <a:rPr lang="en-US" sz="1800" dirty="0"/>
              <a:t>Get more points with more detectors</a:t>
            </a:r>
          </a:p>
          <a:p>
            <a:pPr eaLnBrk="1" hangingPunct="1">
              <a:lnSpc>
                <a:spcPct val="80000"/>
              </a:lnSpc>
            </a:pPr>
            <a:endParaRPr lang="en-US" sz="2000" dirty="0"/>
          </a:p>
          <a:p>
            <a:pPr eaLnBrk="1" hangingPunct="1">
              <a:lnSpc>
                <a:spcPct val="80000"/>
              </a:lnSpc>
            </a:pPr>
            <a:r>
              <a:rPr lang="en-US" sz="2000" dirty="0"/>
              <a:t>There have been extensive evaluations/comparisons</a:t>
            </a:r>
          </a:p>
          <a:p>
            <a:pPr lvl="1" eaLnBrk="1" hangingPunct="1">
              <a:lnSpc>
                <a:spcPct val="80000"/>
              </a:lnSpc>
            </a:pPr>
            <a:r>
              <a:rPr lang="en-US" sz="1800" dirty="0"/>
              <a:t>[</a:t>
            </a:r>
            <a:r>
              <a:rPr lang="en-US" sz="1800" dirty="0" err="1"/>
              <a:t>Mikolajczyk</a:t>
            </a:r>
            <a:r>
              <a:rPr lang="en-US" sz="1800" dirty="0"/>
              <a:t> et al., IJCV</a:t>
            </a:r>
            <a:r>
              <a:rPr lang="ja-JP" altLang="en-US" sz="1800" dirty="0"/>
              <a:t>’</a:t>
            </a:r>
            <a:r>
              <a:rPr lang="en-US" altLang="ja-JP" sz="1800" dirty="0"/>
              <a:t>05, PAMI</a:t>
            </a:r>
            <a:r>
              <a:rPr lang="ja-JP" altLang="en-US" sz="1800" dirty="0"/>
              <a:t>’</a:t>
            </a:r>
            <a:r>
              <a:rPr lang="en-US" altLang="ja-JP" sz="1800" dirty="0"/>
              <a:t>05]</a:t>
            </a:r>
          </a:p>
          <a:p>
            <a:pPr lvl="1" eaLnBrk="1" hangingPunct="1">
              <a:lnSpc>
                <a:spcPct val="80000"/>
              </a:lnSpc>
            </a:pPr>
            <a:r>
              <a:rPr lang="en-US" sz="1800" dirty="0"/>
              <a:t>All detectors/descriptors shown here work well</a:t>
            </a:r>
          </a:p>
          <a:p>
            <a:pPr lvl="1">
              <a:lnSpc>
                <a:spcPct val="80000"/>
              </a:lnSpc>
            </a:pPr>
            <a:endParaRPr lang="en-US" sz="1800" dirty="0"/>
          </a:p>
        </p:txBody>
      </p:sp>
    </p:spTree>
    <p:extLst>
      <p:ext uri="{BB962C8B-B14F-4D97-AF65-F5344CB8AC3E}">
        <p14:creationId xmlns:p14="http://schemas.microsoft.com/office/powerpoint/2010/main" val="15362038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6"/>
          <p:cNvSpPr>
            <a:spLocks noGrp="1" noChangeArrowheads="1"/>
          </p:cNvSpPr>
          <p:nvPr>
            <p:ph type="sldNum" sz="quarter" idx="4294967295"/>
          </p:nvPr>
        </p:nvSpPr>
        <p:spPr>
          <a:xfrm>
            <a:off x="6223000" y="5397501"/>
            <a:ext cx="2159000" cy="206375"/>
          </a:xfrm>
          <a:prstGeom prst="rect">
            <a:avLst/>
          </a:prstGeom>
          <a:noFill/>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619100" indent="-238115" eaLnBrk="0" hangingPunct="0">
              <a:defRPr sz="2000">
                <a:solidFill>
                  <a:schemeClr val="tx1"/>
                </a:solidFill>
                <a:latin typeface="Arial" panose="020B0604020202020204" pitchFamily="34" charset="0"/>
                <a:ea typeface="MS PGothic" panose="020B0600070205080204" pitchFamily="34" charset="-128"/>
              </a:defRPr>
            </a:lvl2pPr>
            <a:lvl3pPr marL="952462" indent="-190492" eaLnBrk="0" hangingPunct="0">
              <a:defRPr sz="2000">
                <a:solidFill>
                  <a:schemeClr val="tx1"/>
                </a:solidFill>
                <a:latin typeface="Arial" panose="020B0604020202020204" pitchFamily="34" charset="0"/>
                <a:ea typeface="MS PGothic" panose="020B0600070205080204" pitchFamily="34" charset="-128"/>
              </a:defRPr>
            </a:lvl3pPr>
            <a:lvl4pPr marL="1333447" indent="-190492" eaLnBrk="0" hangingPunct="0">
              <a:defRPr sz="2000">
                <a:solidFill>
                  <a:schemeClr val="tx1"/>
                </a:solidFill>
                <a:latin typeface="Arial" panose="020B0604020202020204" pitchFamily="34" charset="0"/>
                <a:ea typeface="MS PGothic" panose="020B0600070205080204" pitchFamily="34" charset="-128"/>
              </a:defRPr>
            </a:lvl4pPr>
            <a:lvl5pPr marL="1714431" indent="-190492" eaLnBrk="0" hangingPunct="0">
              <a:defRPr sz="2000">
                <a:solidFill>
                  <a:schemeClr val="tx1"/>
                </a:solidFill>
                <a:latin typeface="Arial" panose="020B0604020202020204" pitchFamily="34" charset="0"/>
                <a:ea typeface="MS PGothic"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4B2C4351-0215-4F43-83AE-7FF82CA2C639}" type="slidenum">
              <a:rPr lang="en-US" sz="1167">
                <a:solidFill>
                  <a:srgbClr val="000000"/>
                </a:solidFill>
              </a:rPr>
              <a:pPr eaLnBrk="1" hangingPunct="1"/>
              <a:t>79</a:t>
            </a:fld>
            <a:endParaRPr lang="en-US" sz="1167">
              <a:solidFill>
                <a:srgbClr val="000000"/>
              </a:solidFill>
            </a:endParaRPr>
          </a:p>
        </p:txBody>
      </p:sp>
      <p:sp>
        <p:nvSpPr>
          <p:cNvPr id="1586178"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3333"/>
              <a:t>Choosing a descriptor</a:t>
            </a:r>
          </a:p>
        </p:txBody>
      </p:sp>
      <p:sp>
        <p:nvSpPr>
          <p:cNvPr id="1586179" name="Content Placeholder 2"/>
          <p:cNvSpPr>
            <a:spLocks noGrp="1"/>
          </p:cNvSpPr>
          <p:nvPr>
            <p:ph idx="4294967295"/>
          </p:nvPr>
        </p:nvSpPr>
        <p:spPr>
          <a:xfrm>
            <a:off x="381000" y="825500"/>
            <a:ext cx="7620000" cy="42796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ea typeface="+mn-ea"/>
            </a:endParaRPr>
          </a:p>
          <a:p>
            <a:pPr>
              <a:defRPr/>
            </a:pPr>
            <a:r>
              <a:rPr lang="en-US" dirty="0">
                <a:ea typeface="+mn-ea"/>
              </a:rPr>
              <a:t>Again, need not stick to one</a:t>
            </a:r>
          </a:p>
          <a:p>
            <a:pPr>
              <a:defRPr/>
            </a:pPr>
            <a:endParaRPr lang="en-US" dirty="0">
              <a:ea typeface="+mn-ea"/>
            </a:endParaRPr>
          </a:p>
          <a:p>
            <a:pPr>
              <a:defRPr/>
            </a:pPr>
            <a:r>
              <a:rPr lang="en-US" dirty="0">
                <a:ea typeface="+mn-ea"/>
              </a:rPr>
              <a:t>For object instance recognition or stitching, SIFT or variant is a good choice</a:t>
            </a:r>
          </a:p>
        </p:txBody>
      </p:sp>
    </p:spTree>
    <p:extLst>
      <p:ext uri="{BB962C8B-B14F-4D97-AF65-F5344CB8AC3E}">
        <p14:creationId xmlns:p14="http://schemas.microsoft.com/office/powerpoint/2010/main" val="339575472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6"/>
          <p:cNvSpPr>
            <a:spLocks noGrp="1" noChangeArrowheads="1"/>
          </p:cNvSpPr>
          <p:nvPr>
            <p:ph type="sldNum" sz="quarter" idx="4294967295"/>
          </p:nvPr>
        </p:nvSpPr>
        <p:spPr>
          <a:xfrm>
            <a:off x="6553200" y="5397503"/>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A56029A-003D-4D09-9426-7222D177C467}" type="slidenum">
              <a:rPr lang="en-US" sz="1400"/>
              <a:pPr eaLnBrk="1" hangingPunct="1"/>
              <a:t>8</a:t>
            </a:fld>
            <a:endParaRPr lang="en-US" sz="1400"/>
          </a:p>
        </p:txBody>
      </p:sp>
      <p:sp>
        <p:nvSpPr>
          <p:cNvPr id="1555458"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4000">
                <a:ea typeface="+mj-ea"/>
              </a:rPr>
              <a:t>Automatic Scale Selection</a:t>
            </a:r>
            <a:endParaRPr lang="de-CH" sz="4000">
              <a:ea typeface="+mj-ea"/>
            </a:endParaRPr>
          </a:p>
        </p:txBody>
      </p:sp>
      <p:sp>
        <p:nvSpPr>
          <p:cNvPr id="1555459" name="Content Placeholder 2"/>
          <p:cNvSpPr>
            <a:spLocks noGrp="1"/>
          </p:cNvSpPr>
          <p:nvPr>
            <p:ph idx="4294967295"/>
          </p:nvPr>
        </p:nvSpPr>
        <p:spPr>
          <a:xfrm>
            <a:off x="457200" y="825500"/>
            <a:ext cx="8458200" cy="42796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2400">
                <a:ea typeface="+mn-ea"/>
              </a:rPr>
              <a:t>Function responses for increasing scale (scale signature) </a:t>
            </a:r>
            <a:endParaRPr lang="de-CH" sz="2400">
              <a:ea typeface="+mn-ea"/>
            </a:endParaRPr>
          </a:p>
          <a:p>
            <a:pPr>
              <a:defRPr/>
            </a:pPr>
            <a:endParaRPr lang="de-CH" sz="2400">
              <a:ea typeface="+mn-ea"/>
            </a:endParaRPr>
          </a:p>
        </p:txBody>
      </p:sp>
      <p:sp>
        <p:nvSpPr>
          <p:cNvPr id="14343" name="Footer Placeholder 4"/>
          <p:cNvSpPr txBox="1">
            <a:spLocks noGrp="1"/>
          </p:cNvSpPr>
          <p:nvPr/>
        </p:nvSpPr>
        <p:spPr>
          <a:xfrm>
            <a:off x="3124200" y="5296963"/>
            <a:ext cx="2895600" cy="304271"/>
          </a:xfrm>
          <a:prstGeom prst="rect">
            <a:avLst/>
          </a:prstGeom>
          <a:noFill/>
        </p:spPr>
        <p:txBody>
          <a:bodyPr anchor="ctr"/>
          <a:lstStyle/>
          <a:p>
            <a:pPr algn="ctr" fontAlgn="auto">
              <a:spcBef>
                <a:spcPts val="0"/>
              </a:spcBef>
              <a:spcAft>
                <a:spcPts val="0"/>
              </a:spcAft>
              <a:defRPr/>
            </a:pPr>
            <a:r>
              <a:rPr lang="de-DE" sz="1200">
                <a:solidFill>
                  <a:schemeClr val="tx1">
                    <a:tint val="75000"/>
                  </a:schemeClr>
                </a:solidFill>
                <a:latin typeface="+mn-lt"/>
                <a:ea typeface="+mn-ea"/>
              </a:rPr>
              <a:t>K. Grauman, B. Leibe</a:t>
            </a:r>
          </a:p>
        </p:txBody>
      </p:sp>
      <p:graphicFrame>
        <p:nvGraphicFramePr>
          <p:cNvPr id="74757" name="Object 5"/>
          <p:cNvGraphicFramePr>
            <a:graphicFrameLocks noChangeAspect="1"/>
          </p:cNvGraphicFramePr>
          <p:nvPr/>
        </p:nvGraphicFramePr>
        <p:xfrm>
          <a:off x="2093922" y="5172609"/>
          <a:ext cx="1038225" cy="231511"/>
        </p:xfrm>
        <a:graphic>
          <a:graphicData uri="http://schemas.openxmlformats.org/presentationml/2006/ole">
            <mc:AlternateContent xmlns:mc="http://schemas.openxmlformats.org/markup-compatibility/2006">
              <mc:Choice xmlns:v="urn:schemas-microsoft-com:vml" Requires="v">
                <p:oleObj spid="_x0000_s120858" name="Equation" r:id="rId4" imgW="901309" imgH="241195" progId="Equation.3">
                  <p:embed/>
                </p:oleObj>
              </mc:Choice>
              <mc:Fallback>
                <p:oleObj name="Equation" r:id="rId4" imgW="901309"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22" y="5172609"/>
                        <a:ext cx="1038225" cy="231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7475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4934" y="3925094"/>
            <a:ext cx="2619375"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7475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988" y="1472407"/>
            <a:ext cx="3313112" cy="22079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6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5747" y="1502836"/>
            <a:ext cx="261937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761" name="Rectangle 7"/>
          <p:cNvSpPr>
            <a:spLocks noChangeArrowheads="1"/>
          </p:cNvSpPr>
          <p:nvPr/>
        </p:nvSpPr>
        <p:spPr bwMode="auto">
          <a:xfrm>
            <a:off x="1481138" y="1693333"/>
            <a:ext cx="939800" cy="799042"/>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grpSp>
        <p:nvGrpSpPr>
          <p:cNvPr id="74762" name="Group 8"/>
          <p:cNvGrpSpPr>
            <a:grpSpLocks/>
          </p:cNvGrpSpPr>
          <p:nvPr/>
        </p:nvGrpSpPr>
        <p:grpSpPr bwMode="auto">
          <a:xfrm>
            <a:off x="5821372" y="1840180"/>
            <a:ext cx="73025" cy="60854"/>
            <a:chOff x="1292" y="2205"/>
            <a:chExt cx="46" cy="46"/>
          </a:xfrm>
        </p:grpSpPr>
        <p:sp>
          <p:nvSpPr>
            <p:cNvPr id="74800" name="Line 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74801" name="Line 1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grpSp>
        <p:nvGrpSpPr>
          <p:cNvPr id="74763" name="Group 11"/>
          <p:cNvGrpSpPr>
            <a:grpSpLocks/>
          </p:cNvGrpSpPr>
          <p:nvPr/>
        </p:nvGrpSpPr>
        <p:grpSpPr bwMode="auto">
          <a:xfrm>
            <a:off x="1943102" y="2042585"/>
            <a:ext cx="73025" cy="60854"/>
            <a:chOff x="1292" y="2205"/>
            <a:chExt cx="46" cy="46"/>
          </a:xfrm>
        </p:grpSpPr>
        <p:sp>
          <p:nvSpPr>
            <p:cNvPr id="74798" name="Line 12"/>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74799" name="Line 13"/>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pic>
        <p:nvPicPr>
          <p:cNvPr id="74764"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7659" y="3902604"/>
            <a:ext cx="2562225"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sp>
        <p:nvSpPr>
          <p:cNvPr id="74765" name="Rectangle 15"/>
          <p:cNvSpPr>
            <a:spLocks noChangeArrowheads="1"/>
          </p:cNvSpPr>
          <p:nvPr/>
        </p:nvSpPr>
        <p:spPr bwMode="auto">
          <a:xfrm>
            <a:off x="5472113" y="3963463"/>
            <a:ext cx="2303462" cy="930011"/>
          </a:xfrm>
          <a:prstGeom prst="rect">
            <a:avLst/>
          </a:prstGeom>
          <a:solidFill>
            <a:schemeClr val="tx1"/>
          </a:solidFill>
          <a:ln>
            <a:noFill/>
          </a:ln>
          <a:extLs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graphicFrame>
        <p:nvGraphicFramePr>
          <p:cNvPr id="74766" name="Object 18"/>
          <p:cNvGraphicFramePr>
            <a:graphicFrameLocks noChangeAspect="1"/>
          </p:cNvGraphicFramePr>
          <p:nvPr/>
        </p:nvGraphicFramePr>
        <p:xfrm>
          <a:off x="5953125" y="5127625"/>
          <a:ext cx="1301750" cy="279136"/>
        </p:xfrm>
        <a:graphic>
          <a:graphicData uri="http://schemas.openxmlformats.org/presentationml/2006/ole">
            <mc:AlternateContent xmlns:mc="http://schemas.openxmlformats.org/markup-compatibility/2006">
              <mc:Choice xmlns:v="urn:schemas-microsoft-com:vml" Requires="v">
                <p:oleObj spid="_x0000_s120859" name="Equation" r:id="rId10" imgW="939392" imgH="241195" progId="Equation.3">
                  <p:embed/>
                </p:oleObj>
              </mc:Choice>
              <mc:Fallback>
                <p:oleObj name="Equation" r:id="rId10" imgW="939392"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3125" y="5127625"/>
                        <a:ext cx="1301750" cy="279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74767" name="Rectangle 17"/>
          <p:cNvSpPr>
            <a:spLocks noChangeArrowheads="1"/>
          </p:cNvSpPr>
          <p:nvPr/>
        </p:nvSpPr>
        <p:spPr bwMode="auto">
          <a:xfrm>
            <a:off x="1511300" y="3971398"/>
            <a:ext cx="2305050" cy="959115"/>
          </a:xfrm>
          <a:prstGeom prst="rect">
            <a:avLst/>
          </a:prstGeom>
          <a:solidFill>
            <a:schemeClr val="tx1"/>
          </a:solidFill>
          <a:ln>
            <a:noFill/>
          </a:ln>
          <a:extLs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68" name="Line 19"/>
          <p:cNvSpPr>
            <a:spLocks noChangeShapeType="1"/>
          </p:cNvSpPr>
          <p:nvPr/>
        </p:nvSpPr>
        <p:spPr bwMode="auto">
          <a:xfrm>
            <a:off x="1979622" y="2192074"/>
            <a:ext cx="1692275" cy="2611438"/>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4769" name="Rectangle 20"/>
          <p:cNvSpPr>
            <a:spLocks noChangeArrowheads="1"/>
          </p:cNvSpPr>
          <p:nvPr/>
        </p:nvSpPr>
        <p:spPr bwMode="auto">
          <a:xfrm>
            <a:off x="5360988" y="1490927"/>
            <a:ext cx="939800" cy="799042"/>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70" name="Line 21"/>
          <p:cNvSpPr>
            <a:spLocks noChangeShapeType="1"/>
          </p:cNvSpPr>
          <p:nvPr/>
        </p:nvSpPr>
        <p:spPr bwMode="auto">
          <a:xfrm>
            <a:off x="5903922" y="1952625"/>
            <a:ext cx="1692275" cy="2190750"/>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4771" name="Oval 22"/>
          <p:cNvSpPr>
            <a:spLocks noChangeArrowheads="1"/>
          </p:cNvSpPr>
          <p:nvPr/>
        </p:nvSpPr>
        <p:spPr bwMode="auto">
          <a:xfrm>
            <a:off x="1511306" y="4262438"/>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72" name="Oval 23"/>
          <p:cNvSpPr>
            <a:spLocks noChangeArrowheads="1"/>
          </p:cNvSpPr>
          <p:nvPr/>
        </p:nvSpPr>
        <p:spPr bwMode="auto">
          <a:xfrm>
            <a:off x="5534034" y="4705617"/>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73" name="Oval 24"/>
          <p:cNvSpPr>
            <a:spLocks noChangeArrowheads="1"/>
          </p:cNvSpPr>
          <p:nvPr/>
        </p:nvSpPr>
        <p:spPr bwMode="auto">
          <a:xfrm>
            <a:off x="1584331" y="4082521"/>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74" name="Oval 25"/>
          <p:cNvSpPr>
            <a:spLocks noChangeArrowheads="1"/>
          </p:cNvSpPr>
          <p:nvPr/>
        </p:nvSpPr>
        <p:spPr bwMode="auto">
          <a:xfrm>
            <a:off x="5651501" y="4472782"/>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75" name="Oval 26"/>
          <p:cNvSpPr>
            <a:spLocks noChangeArrowheads="1"/>
          </p:cNvSpPr>
          <p:nvPr/>
        </p:nvSpPr>
        <p:spPr bwMode="auto">
          <a:xfrm>
            <a:off x="1727206" y="3954198"/>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76" name="Oval 27"/>
          <p:cNvSpPr>
            <a:spLocks noChangeArrowheads="1"/>
          </p:cNvSpPr>
          <p:nvPr/>
        </p:nvSpPr>
        <p:spPr bwMode="auto">
          <a:xfrm>
            <a:off x="5795963" y="4262438"/>
            <a:ext cx="36512"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77" name="Oval 28"/>
          <p:cNvSpPr>
            <a:spLocks noChangeArrowheads="1"/>
          </p:cNvSpPr>
          <p:nvPr/>
        </p:nvSpPr>
        <p:spPr bwMode="auto">
          <a:xfrm>
            <a:off x="5975356" y="4112948"/>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78" name="Oval 29"/>
          <p:cNvSpPr>
            <a:spLocks noChangeArrowheads="1"/>
          </p:cNvSpPr>
          <p:nvPr/>
        </p:nvSpPr>
        <p:spPr bwMode="auto">
          <a:xfrm>
            <a:off x="1906588" y="4038867"/>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79" name="Oval 30"/>
          <p:cNvSpPr>
            <a:spLocks noChangeArrowheads="1"/>
          </p:cNvSpPr>
          <p:nvPr/>
        </p:nvSpPr>
        <p:spPr bwMode="auto">
          <a:xfrm>
            <a:off x="2051059" y="4188354"/>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80" name="Oval 31"/>
          <p:cNvSpPr>
            <a:spLocks noChangeArrowheads="1"/>
          </p:cNvSpPr>
          <p:nvPr/>
        </p:nvSpPr>
        <p:spPr bwMode="auto">
          <a:xfrm>
            <a:off x="2230438" y="4352396"/>
            <a:ext cx="36512"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81" name="Oval 32"/>
          <p:cNvSpPr>
            <a:spLocks noChangeArrowheads="1"/>
          </p:cNvSpPr>
          <p:nvPr/>
        </p:nvSpPr>
        <p:spPr bwMode="auto">
          <a:xfrm>
            <a:off x="2409834" y="4472782"/>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82" name="Oval 33"/>
          <p:cNvSpPr>
            <a:spLocks noChangeArrowheads="1"/>
          </p:cNvSpPr>
          <p:nvPr/>
        </p:nvSpPr>
        <p:spPr bwMode="auto">
          <a:xfrm>
            <a:off x="2590809" y="4562742"/>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83" name="Oval 34"/>
          <p:cNvSpPr>
            <a:spLocks noChangeArrowheads="1"/>
          </p:cNvSpPr>
          <p:nvPr/>
        </p:nvSpPr>
        <p:spPr bwMode="auto">
          <a:xfrm>
            <a:off x="2770188" y="4623597"/>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84" name="Oval 35"/>
          <p:cNvSpPr>
            <a:spLocks noChangeArrowheads="1"/>
          </p:cNvSpPr>
          <p:nvPr/>
        </p:nvSpPr>
        <p:spPr bwMode="auto">
          <a:xfrm>
            <a:off x="2949579" y="4667250"/>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85" name="Oval 36"/>
          <p:cNvSpPr>
            <a:spLocks noChangeArrowheads="1"/>
          </p:cNvSpPr>
          <p:nvPr/>
        </p:nvSpPr>
        <p:spPr bwMode="auto">
          <a:xfrm>
            <a:off x="3128963" y="4713552"/>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86" name="Oval 37"/>
          <p:cNvSpPr>
            <a:spLocks noChangeArrowheads="1"/>
          </p:cNvSpPr>
          <p:nvPr/>
        </p:nvSpPr>
        <p:spPr bwMode="auto">
          <a:xfrm>
            <a:off x="3308357" y="4757209"/>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87" name="Oval 38"/>
          <p:cNvSpPr>
            <a:spLocks noChangeArrowheads="1"/>
          </p:cNvSpPr>
          <p:nvPr/>
        </p:nvSpPr>
        <p:spPr bwMode="auto">
          <a:xfrm>
            <a:off x="3487738" y="4803512"/>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88" name="Oval 39"/>
          <p:cNvSpPr>
            <a:spLocks noChangeArrowheads="1"/>
          </p:cNvSpPr>
          <p:nvPr/>
        </p:nvSpPr>
        <p:spPr bwMode="auto">
          <a:xfrm>
            <a:off x="3667134" y="4863042"/>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89" name="Oval 40"/>
          <p:cNvSpPr>
            <a:spLocks noChangeArrowheads="1"/>
          </p:cNvSpPr>
          <p:nvPr/>
        </p:nvSpPr>
        <p:spPr bwMode="auto">
          <a:xfrm>
            <a:off x="6154738" y="4000500"/>
            <a:ext cx="36512"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90" name="Oval 41"/>
          <p:cNvSpPr>
            <a:spLocks noChangeArrowheads="1"/>
          </p:cNvSpPr>
          <p:nvPr/>
        </p:nvSpPr>
        <p:spPr bwMode="auto">
          <a:xfrm>
            <a:off x="6334134" y="3947584"/>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91" name="Oval 42"/>
          <p:cNvSpPr>
            <a:spLocks noChangeArrowheads="1"/>
          </p:cNvSpPr>
          <p:nvPr/>
        </p:nvSpPr>
        <p:spPr bwMode="auto">
          <a:xfrm>
            <a:off x="6513513" y="3933031"/>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92" name="Oval 43"/>
          <p:cNvSpPr>
            <a:spLocks noChangeArrowheads="1"/>
          </p:cNvSpPr>
          <p:nvPr/>
        </p:nvSpPr>
        <p:spPr bwMode="auto">
          <a:xfrm>
            <a:off x="6692909" y="3963459"/>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93" name="Oval 44"/>
          <p:cNvSpPr>
            <a:spLocks noChangeArrowheads="1"/>
          </p:cNvSpPr>
          <p:nvPr/>
        </p:nvSpPr>
        <p:spPr bwMode="auto">
          <a:xfrm>
            <a:off x="6872288" y="4000500"/>
            <a:ext cx="36512"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94" name="Oval 45"/>
          <p:cNvSpPr>
            <a:spLocks noChangeArrowheads="1"/>
          </p:cNvSpPr>
          <p:nvPr/>
        </p:nvSpPr>
        <p:spPr bwMode="auto">
          <a:xfrm>
            <a:off x="7051684" y="4053417"/>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95" name="Oval 46"/>
          <p:cNvSpPr>
            <a:spLocks noChangeArrowheads="1"/>
          </p:cNvSpPr>
          <p:nvPr/>
        </p:nvSpPr>
        <p:spPr bwMode="auto">
          <a:xfrm>
            <a:off x="7231063" y="4112948"/>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96" name="Oval 47"/>
          <p:cNvSpPr>
            <a:spLocks noChangeArrowheads="1"/>
          </p:cNvSpPr>
          <p:nvPr/>
        </p:nvSpPr>
        <p:spPr bwMode="auto">
          <a:xfrm>
            <a:off x="7410459" y="4164542"/>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4797" name="Oval 48"/>
          <p:cNvSpPr>
            <a:spLocks noChangeArrowheads="1"/>
          </p:cNvSpPr>
          <p:nvPr/>
        </p:nvSpPr>
        <p:spPr bwMode="auto">
          <a:xfrm>
            <a:off x="7589838" y="4210847"/>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Tree>
    <p:extLst>
      <p:ext uri="{BB962C8B-B14F-4D97-AF65-F5344CB8AC3E}">
        <p14:creationId xmlns:p14="http://schemas.microsoft.com/office/powerpoint/2010/main" val="1409481484"/>
      </p:ext>
    </p:extLst>
  </p:cSld>
  <p:clrMapOvr>
    <a:masterClrMapping/>
  </p:clrMapOvr>
  <p:transition spd="slow" advTm="28013"/>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2"/>
          <p:cNvSpPr>
            <a:spLocks noGrp="1" noChangeArrowheads="1"/>
          </p:cNvSpPr>
          <p:nvPr>
            <p:ph type="title" idx="4294967295"/>
          </p:nvPr>
        </p:nvSpPr>
        <p:spPr>
          <a:xfrm>
            <a:off x="1143000" y="0"/>
            <a:ext cx="6858000" cy="952500"/>
          </a:xfrm>
        </p:spPr>
        <p:txBody>
          <a:bodyPr/>
          <a:lstStyle/>
          <a:p>
            <a:pPr eaLnBrk="1" hangingPunct="1"/>
            <a:r>
              <a:rPr lang="en-US" dirty="0"/>
              <a:t>Automatic </a:t>
            </a:r>
            <a:r>
              <a:rPr lang="en-US" dirty="0" err="1"/>
              <a:t>mosaicing</a:t>
            </a:r>
            <a:endParaRPr lang="en-US" dirty="0"/>
          </a:p>
        </p:txBody>
      </p:sp>
      <p:grpSp>
        <p:nvGrpSpPr>
          <p:cNvPr id="407554" name="Group 11"/>
          <p:cNvGrpSpPr>
            <a:grpSpLocks/>
          </p:cNvGrpSpPr>
          <p:nvPr/>
        </p:nvGrpSpPr>
        <p:grpSpPr bwMode="auto">
          <a:xfrm>
            <a:off x="838200" y="724164"/>
            <a:ext cx="7772400" cy="4495536"/>
            <a:chOff x="1104" y="528"/>
            <a:chExt cx="3552" cy="3264"/>
          </a:xfrm>
        </p:grpSpPr>
        <p:graphicFrame>
          <p:nvGraphicFramePr>
            <p:cNvPr id="407556" name="Object 7"/>
            <p:cNvGraphicFramePr>
              <a:graphicFrameLocks noChangeAspect="1"/>
            </p:cNvGraphicFramePr>
            <p:nvPr/>
          </p:nvGraphicFramePr>
          <p:xfrm>
            <a:off x="1104" y="528"/>
            <a:ext cx="3552" cy="1281"/>
          </p:xfrm>
          <a:graphic>
            <a:graphicData uri="http://schemas.openxmlformats.org/presentationml/2006/ole">
              <mc:AlternateContent xmlns:mc="http://schemas.openxmlformats.org/markup-compatibility/2006">
                <mc:Choice xmlns:v="urn:schemas-microsoft-com:vml" Requires="v">
                  <p:oleObj spid="_x0000_s115762" name="Bitmap Image" r:id="rId4" imgW="11447619" imgH="4123810" progId="PBrush">
                    <p:embed/>
                  </p:oleObj>
                </mc:Choice>
                <mc:Fallback>
                  <p:oleObj name="Bitmap Image" r:id="rId4" imgW="11447619" imgH="4123810"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 y="528"/>
                          <a:ext cx="3552" cy="12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4075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1824"/>
              <a:ext cx="3552" cy="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755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 y="2805"/>
              <a:ext cx="3552" cy="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07555" name="Rectangle 8"/>
          <p:cNvSpPr>
            <a:spLocks noChangeArrowheads="1"/>
          </p:cNvSpPr>
          <p:nvPr/>
        </p:nvSpPr>
        <p:spPr bwMode="auto">
          <a:xfrm>
            <a:off x="2057400" y="5383768"/>
            <a:ext cx="591072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spcBef>
                <a:spcPct val="20000"/>
              </a:spcBef>
              <a:buClr>
                <a:srgbClr val="BBE0E3"/>
              </a:buClr>
              <a:buSzPct val="65000"/>
              <a:buFont typeface="Wingdings" charset="0"/>
              <a:buNone/>
            </a:pPr>
            <a:r>
              <a:rPr lang="en-US" altLang="ko-KR" dirty="0">
                <a:solidFill>
                  <a:srgbClr val="000000"/>
                </a:solidFill>
                <a:ea typeface="Gulim" charset="0"/>
                <a:cs typeface="Gulim" charset="0"/>
                <a:hlinkClick r:id="rId8"/>
              </a:rPr>
              <a:t>http://www.cs.ubc.ca/~mbrown/autostitch/autostitch.html</a:t>
            </a:r>
            <a:endParaRPr lang="en-US" altLang="ko-KR" dirty="0">
              <a:solidFill>
                <a:srgbClr val="000000"/>
              </a:solidFill>
              <a:ea typeface="Gulim" charset="0"/>
              <a:cs typeface="Gulim" charset="0"/>
            </a:endParaRPr>
          </a:p>
        </p:txBody>
      </p:sp>
      <p:sp>
        <p:nvSpPr>
          <p:cNvPr id="3" name="Slide Number Placeholder 2"/>
          <p:cNvSpPr>
            <a:spLocks noGrp="1"/>
          </p:cNvSpPr>
          <p:nvPr>
            <p:ph type="sldNum" sz="quarter" idx="12"/>
          </p:nvPr>
        </p:nvSpPr>
        <p:spPr/>
        <p:txBody>
          <a:bodyPr/>
          <a:lstStyle/>
          <a:p>
            <a:fld id="{CF7DC490-98B8-074B-BB30-37775A2447EF}" type="slidenum">
              <a:rPr lang="en-US" smtClean="0"/>
              <a:pPr/>
              <a:t>80</a:t>
            </a:fld>
            <a:endParaRPr lang="en-US" dirty="0"/>
          </a:p>
        </p:txBody>
      </p:sp>
    </p:spTree>
    <p:extLst>
      <p:ext uri="{BB962C8B-B14F-4D97-AF65-F5344CB8AC3E}">
        <p14:creationId xmlns:p14="http://schemas.microsoft.com/office/powerpoint/2010/main" val="2339693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2"/>
          <p:cNvSpPr>
            <a:spLocks noGrp="1" noChangeArrowheads="1"/>
          </p:cNvSpPr>
          <p:nvPr>
            <p:ph type="title" idx="4294967295"/>
          </p:nvPr>
        </p:nvSpPr>
        <p:spPr>
          <a:xfrm>
            <a:off x="1143000" y="0"/>
            <a:ext cx="6858000" cy="952500"/>
          </a:xfrm>
        </p:spPr>
        <p:txBody>
          <a:bodyPr/>
          <a:lstStyle/>
          <a:p>
            <a:pPr eaLnBrk="1" hangingPunct="1"/>
            <a:r>
              <a:rPr lang="en-US"/>
              <a:t>Wide baseline stereo</a:t>
            </a:r>
          </a:p>
        </p:txBody>
      </p:sp>
      <p:pic>
        <p:nvPicPr>
          <p:cNvPr id="409602" name="Picture 3" descr="wide_baseline_stere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1168136"/>
            <a:ext cx="7207250" cy="280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03" name="Text Box 4"/>
          <p:cNvSpPr txBox="1">
            <a:spLocks noChangeArrowheads="1"/>
          </p:cNvSpPr>
          <p:nvPr/>
        </p:nvSpPr>
        <p:spPr bwMode="auto">
          <a:xfrm>
            <a:off x="3971396" y="5016501"/>
            <a:ext cx="4381500" cy="27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spcBef>
                <a:spcPct val="50000"/>
              </a:spcBef>
            </a:pPr>
            <a:r>
              <a:rPr lang="en-US" sz="1167" dirty="0">
                <a:solidFill>
                  <a:srgbClr val="000000"/>
                </a:solidFill>
                <a:latin typeface="+mn-lt"/>
              </a:rPr>
              <a:t>[Image from T. </a:t>
            </a:r>
            <a:r>
              <a:rPr lang="en-US" sz="1167" dirty="0" err="1">
                <a:solidFill>
                  <a:srgbClr val="000000"/>
                </a:solidFill>
                <a:latin typeface="+mn-lt"/>
              </a:rPr>
              <a:t>Tuytelaars</a:t>
            </a:r>
            <a:r>
              <a:rPr lang="en-US" sz="1167" dirty="0">
                <a:solidFill>
                  <a:srgbClr val="000000"/>
                </a:solidFill>
                <a:latin typeface="+mn-lt"/>
              </a:rPr>
              <a:t> ECCV 2006 tutorial]</a:t>
            </a:r>
          </a:p>
        </p:txBody>
      </p:sp>
      <p:sp>
        <p:nvSpPr>
          <p:cNvPr id="3" name="Slide Number Placeholder 2"/>
          <p:cNvSpPr>
            <a:spLocks noGrp="1"/>
          </p:cNvSpPr>
          <p:nvPr>
            <p:ph type="sldNum" sz="quarter" idx="12"/>
          </p:nvPr>
        </p:nvSpPr>
        <p:spPr/>
        <p:txBody>
          <a:bodyPr/>
          <a:lstStyle/>
          <a:p>
            <a:fld id="{CF7DC490-98B8-074B-BB30-37775A2447EF}" type="slidenum">
              <a:rPr lang="en-US" smtClean="0"/>
              <a:pPr/>
              <a:t>81</a:t>
            </a:fld>
            <a:endParaRPr lang="en-US" dirty="0"/>
          </a:p>
        </p:txBody>
      </p:sp>
    </p:spTree>
    <p:extLst>
      <p:ext uri="{BB962C8B-B14F-4D97-AF65-F5344CB8AC3E}">
        <p14:creationId xmlns:p14="http://schemas.microsoft.com/office/powerpoint/2010/main" val="19803631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2"/>
          <p:cNvSpPr>
            <a:spLocks noGrp="1" noChangeArrowheads="1"/>
          </p:cNvSpPr>
          <p:nvPr>
            <p:ph type="title" idx="4294967295"/>
          </p:nvPr>
        </p:nvSpPr>
        <p:spPr>
          <a:xfrm>
            <a:off x="1143000" y="-7938"/>
            <a:ext cx="6858000" cy="952500"/>
          </a:xfrm>
        </p:spPr>
        <p:txBody>
          <a:bodyPr/>
          <a:lstStyle/>
          <a:p>
            <a:pPr eaLnBrk="1" hangingPunct="1"/>
            <a:r>
              <a:rPr lang="en-US" sz="2667" dirty="0"/>
              <a:t>Recognition of specific objects, scenes</a:t>
            </a:r>
          </a:p>
        </p:txBody>
      </p:sp>
      <p:pic>
        <p:nvPicPr>
          <p:cNvPr id="411650" name="Picture 3" descr="recognition_specific"/>
          <p:cNvPicPr>
            <a:picLocks noChangeAspect="1" noChangeArrowheads="1"/>
          </p:cNvPicPr>
          <p:nvPr/>
        </p:nvPicPr>
        <p:blipFill>
          <a:blip r:embed="rId3">
            <a:extLst>
              <a:ext uri="{28A0092B-C50C-407E-A947-70E740481C1C}">
                <a14:useLocalDpi xmlns:a14="http://schemas.microsoft.com/office/drawing/2010/main" val="0"/>
              </a:ext>
            </a:extLst>
          </a:blip>
          <a:srcRect r="47762" b="16623"/>
          <a:stretch>
            <a:fillRect/>
          </a:stretch>
        </p:blipFill>
        <p:spPr bwMode="auto">
          <a:xfrm>
            <a:off x="1602053" y="2543969"/>
            <a:ext cx="2787385" cy="2395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1651" name="Text Box 4"/>
          <p:cNvSpPr txBox="1">
            <a:spLocks noChangeArrowheads="1"/>
          </p:cNvSpPr>
          <p:nvPr/>
        </p:nvSpPr>
        <p:spPr bwMode="auto">
          <a:xfrm>
            <a:off x="1931458" y="4943741"/>
            <a:ext cx="25400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500">
                <a:solidFill>
                  <a:srgbClr val="000000"/>
                </a:solidFill>
              </a:rPr>
              <a:t>Rothganger et al. 2003</a:t>
            </a:r>
          </a:p>
        </p:txBody>
      </p:sp>
      <p:sp>
        <p:nvSpPr>
          <p:cNvPr id="411652" name="Text Box 5"/>
          <p:cNvSpPr txBox="1">
            <a:spLocks noChangeArrowheads="1"/>
          </p:cNvSpPr>
          <p:nvPr/>
        </p:nvSpPr>
        <p:spPr bwMode="auto">
          <a:xfrm>
            <a:off x="5016500" y="4931835"/>
            <a:ext cx="25400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500">
                <a:solidFill>
                  <a:srgbClr val="000000"/>
                </a:solidFill>
              </a:rPr>
              <a:t>Lowe 2002</a:t>
            </a:r>
          </a:p>
        </p:txBody>
      </p:sp>
      <p:pic>
        <p:nvPicPr>
          <p:cNvPr id="411653" name="Picture 6" descr="recognition_specific"/>
          <p:cNvPicPr>
            <a:picLocks noChangeAspect="1" noChangeArrowheads="1"/>
          </p:cNvPicPr>
          <p:nvPr/>
        </p:nvPicPr>
        <p:blipFill>
          <a:blip r:embed="rId3">
            <a:extLst>
              <a:ext uri="{28A0092B-C50C-407E-A947-70E740481C1C}">
                <a14:useLocalDpi xmlns:a14="http://schemas.microsoft.com/office/drawing/2010/main" val="0"/>
              </a:ext>
            </a:extLst>
          </a:blip>
          <a:srcRect l="52238" b="16623"/>
          <a:stretch>
            <a:fillRect/>
          </a:stretch>
        </p:blipFill>
        <p:spPr bwMode="auto">
          <a:xfrm>
            <a:off x="5185833" y="2930260"/>
            <a:ext cx="2086240" cy="1961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1654" name="Picture 7" descr="schmid_di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492" y="910168"/>
            <a:ext cx="3780896" cy="124883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411655" name="Rectangle 8"/>
          <p:cNvSpPr>
            <a:spLocks noChangeArrowheads="1"/>
          </p:cNvSpPr>
          <p:nvPr/>
        </p:nvSpPr>
        <p:spPr bwMode="auto">
          <a:xfrm>
            <a:off x="2861469" y="2517512"/>
            <a:ext cx="1672167" cy="7209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solidFill>
                <a:srgbClr val="000000"/>
              </a:solidFill>
            </a:endParaRPr>
          </a:p>
        </p:txBody>
      </p:sp>
      <p:sp>
        <p:nvSpPr>
          <p:cNvPr id="411657" name="Text Box 10"/>
          <p:cNvSpPr txBox="1">
            <a:spLocks noChangeArrowheads="1"/>
          </p:cNvSpPr>
          <p:nvPr/>
        </p:nvSpPr>
        <p:spPr bwMode="auto">
          <a:xfrm>
            <a:off x="1632479" y="2153710"/>
            <a:ext cx="25400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500">
                <a:solidFill>
                  <a:srgbClr val="000000"/>
                </a:solidFill>
              </a:rPr>
              <a:t>Schmid and Mohr 1997</a:t>
            </a:r>
          </a:p>
        </p:txBody>
      </p:sp>
      <p:pic>
        <p:nvPicPr>
          <p:cNvPr id="411658" name="Picture 11" descr="groundho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6221" y="1017323"/>
            <a:ext cx="1355989" cy="1084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1659" name="Picture 12" descr="groundho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6886" y="1000125"/>
            <a:ext cx="1379802" cy="11059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1660" name="Text Box 13"/>
          <p:cNvSpPr txBox="1">
            <a:spLocks noChangeArrowheads="1"/>
          </p:cNvSpPr>
          <p:nvPr/>
        </p:nvSpPr>
        <p:spPr bwMode="auto">
          <a:xfrm>
            <a:off x="5302250" y="2140481"/>
            <a:ext cx="25400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500">
                <a:solidFill>
                  <a:srgbClr val="000000"/>
                </a:solidFill>
              </a:rPr>
              <a:t>Sivic and Zisserman, 2003</a:t>
            </a:r>
          </a:p>
        </p:txBody>
      </p:sp>
      <p:sp>
        <p:nvSpPr>
          <p:cNvPr id="3" name="Slide Number Placeholder 2"/>
          <p:cNvSpPr>
            <a:spLocks noGrp="1"/>
          </p:cNvSpPr>
          <p:nvPr>
            <p:ph type="sldNum" sz="quarter" idx="12"/>
          </p:nvPr>
        </p:nvSpPr>
        <p:spPr/>
        <p:txBody>
          <a:bodyPr/>
          <a:lstStyle/>
          <a:p>
            <a:fld id="{CF7DC490-98B8-074B-BB30-37775A2447EF}" type="slidenum">
              <a:rPr lang="en-US" smtClean="0"/>
              <a:pPr/>
              <a:t>82</a:t>
            </a:fld>
            <a:endParaRPr lang="en-US" dirty="0"/>
          </a:p>
        </p:txBody>
      </p:sp>
    </p:spTree>
    <p:extLst>
      <p:ext uri="{BB962C8B-B14F-4D97-AF65-F5344CB8AC3E}">
        <p14:creationId xmlns:p14="http://schemas.microsoft.com/office/powerpoint/2010/main" val="3204900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will learn today?</a:t>
            </a:r>
          </a:p>
        </p:txBody>
      </p:sp>
      <p:sp>
        <p:nvSpPr>
          <p:cNvPr id="3" name="Content Placeholder 2"/>
          <p:cNvSpPr>
            <a:spLocks noGrp="1"/>
          </p:cNvSpPr>
          <p:nvPr>
            <p:ph idx="1"/>
          </p:nvPr>
        </p:nvSpPr>
        <p:spPr/>
        <p:txBody>
          <a:bodyPr>
            <a:normAutofit/>
          </a:bodyPr>
          <a:lstStyle/>
          <a:p>
            <a:r>
              <a:rPr lang="en-US" dirty="0">
                <a:solidFill>
                  <a:schemeClr val="bg1">
                    <a:lumMod val="75000"/>
                  </a:schemeClr>
                </a:solidFill>
              </a:rPr>
              <a:t>Scale invariant region selection</a:t>
            </a:r>
          </a:p>
          <a:p>
            <a:pPr lvl="1"/>
            <a:r>
              <a:rPr lang="en-US" dirty="0">
                <a:solidFill>
                  <a:schemeClr val="bg1">
                    <a:lumMod val="75000"/>
                  </a:schemeClr>
                </a:solidFill>
              </a:rPr>
              <a:t>Automatic scale selection</a:t>
            </a:r>
          </a:p>
          <a:p>
            <a:pPr lvl="1"/>
            <a:r>
              <a:rPr lang="en-US" dirty="0">
                <a:solidFill>
                  <a:schemeClr val="bg1">
                    <a:lumMod val="75000"/>
                  </a:schemeClr>
                </a:solidFill>
              </a:rPr>
              <a:t>Difference-of-Gaussian (</a:t>
            </a:r>
            <a:r>
              <a:rPr lang="en-US" dirty="0" err="1">
                <a:solidFill>
                  <a:schemeClr val="bg1">
                    <a:lumMod val="75000"/>
                  </a:schemeClr>
                </a:solidFill>
              </a:rPr>
              <a:t>DoG</a:t>
            </a:r>
            <a:r>
              <a:rPr lang="en-US" dirty="0">
                <a:solidFill>
                  <a:schemeClr val="bg1">
                    <a:lumMod val="75000"/>
                  </a:schemeClr>
                </a:solidFill>
              </a:rPr>
              <a:t>) detector</a:t>
            </a:r>
          </a:p>
          <a:p>
            <a:r>
              <a:rPr lang="en-US" dirty="0">
                <a:solidFill>
                  <a:schemeClr val="bg1">
                    <a:lumMod val="75000"/>
                  </a:schemeClr>
                </a:solidFill>
              </a:rPr>
              <a:t>SIFT: an image region descriptor</a:t>
            </a:r>
          </a:p>
          <a:p>
            <a:r>
              <a:rPr lang="en-US" dirty="0" err="1"/>
              <a:t>HoG</a:t>
            </a:r>
            <a:r>
              <a:rPr lang="en-US" dirty="0"/>
              <a:t>: another image descriptor</a:t>
            </a:r>
          </a:p>
          <a:p>
            <a:r>
              <a:rPr lang="en-US" dirty="0">
                <a:solidFill>
                  <a:schemeClr val="bg1">
                    <a:lumMod val="75000"/>
                  </a:schemeClr>
                </a:solidFill>
              </a:rPr>
              <a:t>Application: Panorama</a:t>
            </a:r>
          </a:p>
          <a:p>
            <a:endParaRPr lang="en-US" dirty="0">
              <a:solidFill>
                <a:schemeClr val="bg1">
                  <a:lumMod val="75000"/>
                </a:schemeClr>
              </a:solidFill>
            </a:endParaRPr>
          </a:p>
          <a:p>
            <a:endParaRPr lang="en-US" dirty="0"/>
          </a:p>
        </p:txBody>
      </p:sp>
    </p:spTree>
    <p:extLst>
      <p:ext uri="{BB962C8B-B14F-4D97-AF65-F5344CB8AC3E}">
        <p14:creationId xmlns:p14="http://schemas.microsoft.com/office/powerpoint/2010/main" val="6061240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Gradients</a:t>
            </a:r>
          </a:p>
        </p:txBody>
      </p:sp>
      <p:sp>
        <p:nvSpPr>
          <p:cNvPr id="3" name="Content Placeholder 2"/>
          <p:cNvSpPr>
            <a:spLocks noGrp="1"/>
          </p:cNvSpPr>
          <p:nvPr>
            <p:ph idx="1"/>
          </p:nvPr>
        </p:nvSpPr>
        <p:spPr/>
        <p:txBody>
          <a:bodyPr>
            <a:normAutofit fontScale="92500" lnSpcReduction="10000"/>
          </a:bodyPr>
          <a:lstStyle/>
          <a:p>
            <a:r>
              <a:rPr lang="en-US" dirty="0"/>
              <a:t>Find robust feature set that allows object form to be discriminated. </a:t>
            </a:r>
          </a:p>
          <a:p>
            <a:r>
              <a:rPr lang="en-US" dirty="0"/>
              <a:t>Challenges </a:t>
            </a:r>
          </a:p>
          <a:p>
            <a:pPr lvl="1"/>
            <a:r>
              <a:rPr lang="en-US" dirty="0"/>
              <a:t>Wide range of pose and large variations in appearances </a:t>
            </a:r>
          </a:p>
          <a:p>
            <a:pPr lvl="1"/>
            <a:r>
              <a:rPr lang="en-US" dirty="0"/>
              <a:t>Cluttered backgrounds under different illumination</a:t>
            </a:r>
          </a:p>
          <a:p>
            <a:pPr lvl="1"/>
            <a:r>
              <a:rPr lang="en-US" dirty="0"/>
              <a:t>“Speed” for mobile vision </a:t>
            </a:r>
          </a:p>
          <a:p>
            <a:r>
              <a:rPr lang="en-US" dirty="0"/>
              <a:t>References </a:t>
            </a:r>
          </a:p>
          <a:p>
            <a:pPr lvl="2"/>
            <a:r>
              <a:rPr lang="en-US" dirty="0"/>
              <a:t>[1] N. </a:t>
            </a:r>
            <a:r>
              <a:rPr lang="en-US" dirty="0" err="1"/>
              <a:t>Dalal</a:t>
            </a:r>
            <a:r>
              <a:rPr lang="en-US" dirty="0"/>
              <a:t> and B. </a:t>
            </a:r>
            <a:r>
              <a:rPr lang="en-US" dirty="0" err="1"/>
              <a:t>Triggs</a:t>
            </a:r>
            <a:r>
              <a:rPr lang="en-US" dirty="0"/>
              <a:t>. Histograms of Oriented Gradients for Human Detection. In CVPR, pages 886-893, 2005 </a:t>
            </a:r>
          </a:p>
          <a:p>
            <a:pPr lvl="2"/>
            <a:r>
              <a:rPr lang="en-US" dirty="0"/>
              <a:t>[2] Chandrasekhar et al. </a:t>
            </a:r>
            <a:r>
              <a:rPr lang="en-US" dirty="0" err="1"/>
              <a:t>CHoG</a:t>
            </a:r>
            <a:r>
              <a:rPr lang="en-US" dirty="0"/>
              <a:t>: Compressed Histogram of Gradients - A low bit rate feature descriptor, CVPR 2009</a:t>
            </a:r>
          </a:p>
        </p:txBody>
      </p:sp>
      <p:sp>
        <p:nvSpPr>
          <p:cNvPr id="5" name="Slide Number Placeholder 4"/>
          <p:cNvSpPr>
            <a:spLocks noGrp="1"/>
          </p:cNvSpPr>
          <p:nvPr>
            <p:ph type="sldNum" sz="quarter" idx="12"/>
          </p:nvPr>
        </p:nvSpPr>
        <p:spPr/>
        <p:txBody>
          <a:bodyPr/>
          <a:lstStyle/>
          <a:p>
            <a:fld id="{CF7DC490-98B8-074B-BB30-37775A2447EF}" type="slidenum">
              <a:rPr lang="en-US" smtClean="0">
                <a:solidFill>
                  <a:srgbClr val="292934"/>
                </a:solidFill>
              </a:rPr>
              <a:pPr/>
              <a:t>84</a:t>
            </a:fld>
            <a:endParaRPr lang="en-US" dirty="0">
              <a:solidFill>
                <a:srgbClr val="292934"/>
              </a:solidFill>
            </a:endParaRPr>
          </a:p>
        </p:txBody>
      </p:sp>
    </p:spTree>
    <p:extLst>
      <p:ext uri="{BB962C8B-B14F-4D97-AF65-F5344CB8AC3E}">
        <p14:creationId xmlns:p14="http://schemas.microsoft.com/office/powerpoint/2010/main" val="434532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2244" r="1879" b="12440"/>
          <a:stretch/>
        </p:blipFill>
        <p:spPr>
          <a:xfrm>
            <a:off x="4446868" y="9"/>
            <a:ext cx="3935136" cy="529695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p:cNvSpPr>
            <a:spLocks noGrp="1"/>
          </p:cNvSpPr>
          <p:nvPr>
            <p:ph type="title"/>
          </p:nvPr>
        </p:nvSpPr>
        <p:spPr>
          <a:xfrm>
            <a:off x="228601" y="304270"/>
            <a:ext cx="4143049" cy="1410663"/>
          </a:xfrm>
        </p:spPr>
        <p:txBody>
          <a:bodyPr>
            <a:normAutofit/>
          </a:bodyPr>
          <a:lstStyle/>
          <a:p>
            <a:pPr>
              <a:lnSpc>
                <a:spcPct val="90000"/>
              </a:lnSpc>
            </a:pPr>
            <a:r>
              <a:rPr lang="en-US" sz="3083" dirty="0"/>
              <a:t>Histogram of Oriented Gradients</a:t>
            </a:r>
          </a:p>
        </p:txBody>
      </p:sp>
      <p:sp>
        <p:nvSpPr>
          <p:cNvPr id="3" name="Content Placeholder 2"/>
          <p:cNvSpPr>
            <a:spLocks noGrp="1"/>
          </p:cNvSpPr>
          <p:nvPr>
            <p:ph idx="1"/>
          </p:nvPr>
        </p:nvSpPr>
        <p:spPr>
          <a:xfrm>
            <a:off x="228601" y="2145862"/>
            <a:ext cx="4143050" cy="2885190"/>
          </a:xfrm>
        </p:spPr>
        <p:txBody>
          <a:bodyPr>
            <a:noAutofit/>
          </a:bodyPr>
          <a:lstStyle/>
          <a:p>
            <a:r>
              <a:rPr lang="en-US" sz="2800" dirty="0"/>
              <a:t>Local object appearance and shape can often be characterized rather well by the distribution of local intensity gradients or edge directions.</a:t>
            </a:r>
          </a:p>
        </p:txBody>
      </p:sp>
      <p:sp>
        <p:nvSpPr>
          <p:cNvPr id="5" name="Slide Number Placeholder 4"/>
          <p:cNvSpPr>
            <a:spLocks noGrp="1"/>
          </p:cNvSpPr>
          <p:nvPr>
            <p:ph type="sldNum" sz="quarter" idx="12"/>
          </p:nvPr>
        </p:nvSpPr>
        <p:spPr>
          <a:xfrm>
            <a:off x="7651099" y="5380877"/>
            <a:ext cx="728663" cy="304271"/>
          </a:xfrm>
        </p:spPr>
        <p:txBody>
          <a:bodyPr>
            <a:normAutofit/>
          </a:bodyPr>
          <a:lstStyle/>
          <a:p>
            <a:pPr>
              <a:lnSpc>
                <a:spcPct val="90000"/>
              </a:lnSpc>
              <a:spcAft>
                <a:spcPts val="500"/>
              </a:spcAft>
            </a:pPr>
            <a:fld id="{CF7DC490-98B8-074B-BB30-37775A2447EF}" type="slidenum">
              <a:rPr lang="en-US" smtClean="0">
                <a:solidFill>
                  <a:srgbClr val="292934"/>
                </a:solidFill>
              </a:rPr>
              <a:pPr>
                <a:lnSpc>
                  <a:spcPct val="90000"/>
                </a:lnSpc>
                <a:spcAft>
                  <a:spcPts val="500"/>
                </a:spcAft>
              </a:pPr>
              <a:t>85</a:t>
            </a:fld>
            <a:endParaRPr lang="en-US" dirty="0">
              <a:solidFill>
                <a:srgbClr val="292934"/>
              </a:solidFill>
            </a:endParaRPr>
          </a:p>
        </p:txBody>
      </p:sp>
    </p:spTree>
    <p:extLst>
      <p:ext uri="{BB962C8B-B14F-4D97-AF65-F5344CB8AC3E}">
        <p14:creationId xmlns:p14="http://schemas.microsoft.com/office/powerpoint/2010/main" val="2865354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624" r="3" b="3"/>
          <a:stretch/>
        </p:blipFill>
        <p:spPr>
          <a:xfrm>
            <a:off x="5484755" y="533403"/>
            <a:ext cx="2497455" cy="4648198"/>
          </a:xfrm>
          <a:prstGeom prst="rect">
            <a:avLst/>
          </a:prstGeom>
          <a:effectLst/>
        </p:spPr>
      </p:pic>
      <p:sp>
        <p:nvSpPr>
          <p:cNvPr id="2" name="Title 1"/>
          <p:cNvSpPr>
            <a:spLocks noGrp="1"/>
          </p:cNvSpPr>
          <p:nvPr>
            <p:ph type="title"/>
          </p:nvPr>
        </p:nvSpPr>
        <p:spPr>
          <a:xfrm>
            <a:off x="228600" y="114301"/>
            <a:ext cx="5055539" cy="1066799"/>
          </a:xfrm>
        </p:spPr>
        <p:txBody>
          <a:bodyPr>
            <a:normAutofit/>
          </a:bodyPr>
          <a:lstStyle/>
          <a:p>
            <a:r>
              <a:rPr lang="en-US" dirty="0"/>
              <a:t>Histogram of Oriented Gradients</a:t>
            </a:r>
          </a:p>
        </p:txBody>
      </p:sp>
      <p:sp>
        <p:nvSpPr>
          <p:cNvPr id="3" name="Content Placeholder 2"/>
          <p:cNvSpPr>
            <a:spLocks noGrp="1"/>
          </p:cNvSpPr>
          <p:nvPr>
            <p:ph idx="1"/>
          </p:nvPr>
        </p:nvSpPr>
        <p:spPr>
          <a:xfrm>
            <a:off x="304800" y="1409700"/>
            <a:ext cx="4979338" cy="3776817"/>
          </a:xfrm>
        </p:spPr>
        <p:txBody>
          <a:bodyPr>
            <a:normAutofit/>
          </a:bodyPr>
          <a:lstStyle/>
          <a:p>
            <a:r>
              <a:rPr lang="en-US" sz="2400" dirty="0"/>
              <a:t>Dividing the image window into small spatial regions (cells) </a:t>
            </a:r>
          </a:p>
          <a:p>
            <a:r>
              <a:rPr lang="en-US" sz="2400" dirty="0"/>
              <a:t>Cells can be either rectangle or radial. </a:t>
            </a:r>
          </a:p>
          <a:p>
            <a:r>
              <a:rPr lang="en-US" sz="2400" dirty="0"/>
              <a:t>Each cell accumulating a weighted local 1-D histogram of gradient directions over the pixels of the cell.</a:t>
            </a:r>
          </a:p>
        </p:txBody>
      </p:sp>
      <p:sp>
        <p:nvSpPr>
          <p:cNvPr id="5" name="Slide Number Placeholder 4"/>
          <p:cNvSpPr>
            <a:spLocks noGrp="1"/>
          </p:cNvSpPr>
          <p:nvPr>
            <p:ph type="sldNum" sz="quarter" idx="12"/>
          </p:nvPr>
        </p:nvSpPr>
        <p:spPr>
          <a:xfrm>
            <a:off x="6032500" y="5347231"/>
            <a:ext cx="1714500" cy="304271"/>
          </a:xfrm>
        </p:spPr>
        <p:txBody>
          <a:bodyPr>
            <a:normAutofit/>
          </a:bodyPr>
          <a:lstStyle/>
          <a:p>
            <a:pPr>
              <a:lnSpc>
                <a:spcPct val="90000"/>
              </a:lnSpc>
              <a:spcAft>
                <a:spcPts val="500"/>
              </a:spcAft>
            </a:pPr>
            <a:fld id="{CF7DC490-98B8-074B-BB30-37775A2447EF}" type="slidenum">
              <a:rPr lang="en-US" smtClean="0">
                <a:solidFill>
                  <a:srgbClr val="292934"/>
                </a:solidFill>
              </a:rPr>
              <a:pPr>
                <a:lnSpc>
                  <a:spcPct val="90000"/>
                </a:lnSpc>
                <a:spcAft>
                  <a:spcPts val="500"/>
                </a:spcAft>
              </a:pPr>
              <a:t>86</a:t>
            </a:fld>
            <a:endParaRPr lang="en-US" dirty="0">
              <a:solidFill>
                <a:srgbClr val="292934"/>
              </a:solidFill>
            </a:endParaRPr>
          </a:p>
        </p:txBody>
      </p:sp>
    </p:spTree>
    <p:extLst>
      <p:ext uri="{BB962C8B-B14F-4D97-AF65-F5344CB8AC3E}">
        <p14:creationId xmlns:p14="http://schemas.microsoft.com/office/powerpoint/2010/main" val="9525916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Gradients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952500"/>
            <a:ext cx="8785041" cy="3810000"/>
          </a:xfrm>
        </p:spPr>
      </p:pic>
      <p:sp>
        <p:nvSpPr>
          <p:cNvPr id="5" name="Slide Number Placeholder 4"/>
          <p:cNvSpPr>
            <a:spLocks noGrp="1"/>
          </p:cNvSpPr>
          <p:nvPr>
            <p:ph type="sldNum" sz="quarter" idx="12"/>
          </p:nvPr>
        </p:nvSpPr>
        <p:spPr/>
        <p:txBody>
          <a:bodyPr/>
          <a:lstStyle/>
          <a:p>
            <a:fld id="{CF7DC490-98B8-074B-BB30-37775A2447EF}" type="slidenum">
              <a:rPr lang="en-US" smtClean="0">
                <a:solidFill>
                  <a:srgbClr val="292934"/>
                </a:solidFill>
              </a:rPr>
              <a:pPr/>
              <a:t>87</a:t>
            </a:fld>
            <a:endParaRPr lang="en-US" dirty="0">
              <a:solidFill>
                <a:srgbClr val="292934"/>
              </a:solidFill>
            </a:endParaRPr>
          </a:p>
        </p:txBody>
      </p:sp>
    </p:spTree>
    <p:extLst>
      <p:ext uri="{BB962C8B-B14F-4D97-AF65-F5344CB8AC3E}">
        <p14:creationId xmlns:p14="http://schemas.microsoft.com/office/powerpoint/2010/main" val="1762955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Gradients</a:t>
            </a:r>
          </a:p>
        </p:txBody>
      </p:sp>
      <p:sp>
        <p:nvSpPr>
          <p:cNvPr id="5" name="Slide Number Placeholder 4"/>
          <p:cNvSpPr>
            <a:spLocks noGrp="1"/>
          </p:cNvSpPr>
          <p:nvPr>
            <p:ph type="sldNum" sz="quarter" idx="12"/>
          </p:nvPr>
        </p:nvSpPr>
        <p:spPr/>
        <p:txBody>
          <a:bodyPr/>
          <a:lstStyle/>
          <a:p>
            <a:fld id="{CF7DC490-98B8-074B-BB30-37775A2447EF}" type="slidenum">
              <a:rPr lang="en-US" smtClean="0">
                <a:solidFill>
                  <a:srgbClr val="292934"/>
                </a:solidFill>
              </a:rPr>
              <a:pPr/>
              <a:t>88</a:t>
            </a:fld>
            <a:endParaRPr lang="en-US" dirty="0">
              <a:solidFill>
                <a:srgbClr val="292934"/>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0288" y="1333501"/>
            <a:ext cx="6463425" cy="3771636"/>
          </a:xfrm>
        </p:spPr>
      </p:pic>
    </p:spTree>
    <p:extLst>
      <p:ext uri="{BB962C8B-B14F-4D97-AF65-F5344CB8AC3E}">
        <p14:creationId xmlns:p14="http://schemas.microsoft.com/office/powerpoint/2010/main" val="2883575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Content Placeholder 2"/>
          <p:cNvSpPr>
            <a:spLocks noGrp="1"/>
          </p:cNvSpPr>
          <p:nvPr>
            <p:ph idx="1"/>
          </p:nvPr>
        </p:nvSpPr>
        <p:spPr>
          <a:xfrm>
            <a:off x="457200" y="1004981"/>
            <a:ext cx="8382000" cy="2106520"/>
          </a:xfrm>
        </p:spPr>
        <p:txBody>
          <a:bodyPr>
            <a:normAutofit fontScale="92500"/>
          </a:bodyPr>
          <a:lstStyle/>
          <a:p>
            <a:r>
              <a:rPr lang="en-US" dirty="0"/>
              <a:t>For better invariance to illumination and shadowing. it is useful to normalize the local responses before using them. </a:t>
            </a:r>
          </a:p>
          <a:p>
            <a:r>
              <a:rPr lang="en-US" dirty="0"/>
              <a:t>Accumulate local histogram “energy” over a larger regions (“blocks”) to normalize all of the cells in the block.</a:t>
            </a:r>
          </a:p>
        </p:txBody>
      </p:sp>
      <p:sp>
        <p:nvSpPr>
          <p:cNvPr id="5" name="Slide Number Placeholder 4"/>
          <p:cNvSpPr>
            <a:spLocks noGrp="1"/>
          </p:cNvSpPr>
          <p:nvPr>
            <p:ph type="sldNum" sz="quarter" idx="12"/>
          </p:nvPr>
        </p:nvSpPr>
        <p:spPr/>
        <p:txBody>
          <a:bodyPr/>
          <a:lstStyle/>
          <a:p>
            <a:fld id="{CF7DC490-98B8-074B-BB30-37775A2447EF}" type="slidenum">
              <a:rPr lang="en-US" smtClean="0">
                <a:solidFill>
                  <a:srgbClr val="292934"/>
                </a:solidFill>
              </a:rPr>
              <a:pPr/>
              <a:t>89</a:t>
            </a:fld>
            <a:endParaRPr lang="en-US" dirty="0">
              <a:solidFill>
                <a:srgbClr val="292934"/>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705100"/>
            <a:ext cx="6178550" cy="2337567"/>
          </a:xfrm>
          <a:prstGeom prst="rect">
            <a:avLst/>
          </a:prstGeom>
        </p:spPr>
      </p:pic>
    </p:spTree>
    <p:extLst>
      <p:ext uri="{BB962C8B-B14F-4D97-AF65-F5344CB8AC3E}">
        <p14:creationId xmlns:p14="http://schemas.microsoft.com/office/powerpoint/2010/main" val="158694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6"/>
          <p:cNvSpPr>
            <a:spLocks noGrp="1" noChangeArrowheads="1"/>
          </p:cNvSpPr>
          <p:nvPr>
            <p:ph type="sldNum" sz="quarter" idx="4294967295"/>
          </p:nvPr>
        </p:nvSpPr>
        <p:spPr>
          <a:xfrm>
            <a:off x="6553200" y="5397503"/>
            <a:ext cx="2590800" cy="206375"/>
          </a:xfrm>
          <a:prstGeom prst="rect">
            <a:avLst/>
          </a:prstGeom>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8B8F729-FE6C-44B8-8395-2E7D0799FF69}" type="slidenum">
              <a:rPr lang="en-US" sz="1400"/>
              <a:pPr eaLnBrk="1" hangingPunct="1"/>
              <a:t>9</a:t>
            </a:fld>
            <a:endParaRPr lang="en-US" sz="1400"/>
          </a:p>
        </p:txBody>
      </p:sp>
      <p:sp>
        <p:nvSpPr>
          <p:cNvPr id="1557506" name="Title 1"/>
          <p:cNvSpPr>
            <a:spLocks noGrp="1"/>
          </p:cNvSpPr>
          <p:nvPr>
            <p:ph type="title" idx="4294967295"/>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4000">
                <a:ea typeface="+mj-ea"/>
              </a:rPr>
              <a:t>Automatic Scale Selection</a:t>
            </a:r>
            <a:endParaRPr lang="de-CH" sz="4000">
              <a:ea typeface="+mj-ea"/>
            </a:endParaRPr>
          </a:p>
        </p:txBody>
      </p:sp>
      <p:sp>
        <p:nvSpPr>
          <p:cNvPr id="1557507" name="Content Placeholder 2"/>
          <p:cNvSpPr>
            <a:spLocks noGrp="1"/>
          </p:cNvSpPr>
          <p:nvPr>
            <p:ph idx="4294967295"/>
          </p:nvPr>
        </p:nvSpPr>
        <p:spPr>
          <a:xfrm>
            <a:off x="457200" y="825500"/>
            <a:ext cx="8458200" cy="4279636"/>
          </a:xfrm>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2400">
                <a:ea typeface="+mn-ea"/>
              </a:rPr>
              <a:t>Function responses for increasing scale (scale signature) </a:t>
            </a:r>
            <a:endParaRPr lang="de-CH" sz="2400">
              <a:ea typeface="+mn-ea"/>
            </a:endParaRPr>
          </a:p>
          <a:p>
            <a:pPr>
              <a:defRPr/>
            </a:pPr>
            <a:endParaRPr lang="de-CH" sz="2400">
              <a:ea typeface="+mn-ea"/>
            </a:endParaRPr>
          </a:p>
        </p:txBody>
      </p:sp>
      <p:sp>
        <p:nvSpPr>
          <p:cNvPr id="15367" name="Footer Placeholder 4"/>
          <p:cNvSpPr txBox="1">
            <a:spLocks noGrp="1"/>
          </p:cNvSpPr>
          <p:nvPr/>
        </p:nvSpPr>
        <p:spPr>
          <a:xfrm>
            <a:off x="3124200" y="5296963"/>
            <a:ext cx="2895600" cy="304271"/>
          </a:xfrm>
          <a:prstGeom prst="rect">
            <a:avLst/>
          </a:prstGeom>
          <a:noFill/>
        </p:spPr>
        <p:txBody>
          <a:bodyPr anchor="ctr"/>
          <a:lstStyle/>
          <a:p>
            <a:pPr algn="ctr" fontAlgn="auto">
              <a:spcBef>
                <a:spcPts val="0"/>
              </a:spcBef>
              <a:spcAft>
                <a:spcPts val="0"/>
              </a:spcAft>
              <a:defRPr/>
            </a:pPr>
            <a:r>
              <a:rPr lang="de-DE" sz="1200">
                <a:solidFill>
                  <a:schemeClr val="tx1">
                    <a:tint val="75000"/>
                  </a:schemeClr>
                </a:solidFill>
                <a:latin typeface="+mn-lt"/>
                <a:ea typeface="+mn-ea"/>
              </a:rPr>
              <a:t>K. Grauman, B. Leibe</a:t>
            </a:r>
          </a:p>
        </p:txBody>
      </p:sp>
      <p:graphicFrame>
        <p:nvGraphicFramePr>
          <p:cNvPr id="76805" name="Object 5"/>
          <p:cNvGraphicFramePr>
            <a:graphicFrameLocks noChangeAspect="1"/>
          </p:cNvGraphicFramePr>
          <p:nvPr/>
        </p:nvGraphicFramePr>
        <p:xfrm>
          <a:off x="2093922" y="5172609"/>
          <a:ext cx="1038225" cy="231511"/>
        </p:xfrm>
        <a:graphic>
          <a:graphicData uri="http://schemas.openxmlformats.org/presentationml/2006/ole">
            <mc:AlternateContent xmlns:mc="http://schemas.openxmlformats.org/markup-compatibility/2006">
              <mc:Choice xmlns:v="urn:schemas-microsoft-com:vml" Requires="v">
                <p:oleObj spid="_x0000_s121882" name="Equation" r:id="rId4" imgW="901309" imgH="241195" progId="Equation.3">
                  <p:embed/>
                </p:oleObj>
              </mc:Choice>
              <mc:Fallback>
                <p:oleObj name="Equation" r:id="rId4" imgW="901309"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922" y="5172609"/>
                        <a:ext cx="1038225" cy="231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7680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4934" y="3925094"/>
            <a:ext cx="2619375"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76807"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988" y="1472407"/>
            <a:ext cx="3313112" cy="22079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0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5747" y="1502836"/>
            <a:ext cx="2619375" cy="221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809" name="Rectangle 7"/>
          <p:cNvSpPr>
            <a:spLocks noChangeArrowheads="1"/>
          </p:cNvSpPr>
          <p:nvPr/>
        </p:nvSpPr>
        <p:spPr bwMode="auto">
          <a:xfrm>
            <a:off x="1833572" y="1967178"/>
            <a:ext cx="261937" cy="216958"/>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grpSp>
        <p:nvGrpSpPr>
          <p:cNvPr id="76810" name="Group 8"/>
          <p:cNvGrpSpPr>
            <a:grpSpLocks/>
          </p:cNvGrpSpPr>
          <p:nvPr/>
        </p:nvGrpSpPr>
        <p:grpSpPr bwMode="auto">
          <a:xfrm>
            <a:off x="5821372" y="1840180"/>
            <a:ext cx="73025" cy="60854"/>
            <a:chOff x="1292" y="2205"/>
            <a:chExt cx="46" cy="46"/>
          </a:xfrm>
        </p:grpSpPr>
        <p:sp>
          <p:nvSpPr>
            <p:cNvPr id="76846" name="Line 9"/>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76847" name="Line 10"/>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grpSp>
        <p:nvGrpSpPr>
          <p:cNvPr id="76811" name="Group 11"/>
          <p:cNvGrpSpPr>
            <a:grpSpLocks/>
          </p:cNvGrpSpPr>
          <p:nvPr/>
        </p:nvGrpSpPr>
        <p:grpSpPr bwMode="auto">
          <a:xfrm>
            <a:off x="1943102" y="2042585"/>
            <a:ext cx="73025" cy="60854"/>
            <a:chOff x="1292" y="2205"/>
            <a:chExt cx="46" cy="46"/>
          </a:xfrm>
        </p:grpSpPr>
        <p:sp>
          <p:nvSpPr>
            <p:cNvPr id="76844" name="Line 12"/>
            <p:cNvSpPr>
              <a:spLocks noChangeShapeType="1"/>
            </p:cNvSpPr>
            <p:nvPr/>
          </p:nvSpPr>
          <p:spPr bwMode="auto">
            <a:xfrm>
              <a:off x="1292" y="2205"/>
              <a:ext cx="46"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76845" name="Line 13"/>
            <p:cNvSpPr>
              <a:spLocks noChangeShapeType="1"/>
            </p:cNvSpPr>
            <p:nvPr/>
          </p:nvSpPr>
          <p:spPr bwMode="auto">
            <a:xfrm flipH="1">
              <a:off x="1293" y="2205"/>
              <a:ext cx="45" cy="46"/>
            </a:xfrm>
            <a:prstGeom prst="line">
              <a:avLst/>
            </a:prstGeom>
            <a:noFill/>
            <a:ln w="25400" cap="sq">
              <a:solidFill>
                <a:srgbClr val="FFFF00"/>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grpSp>
      <p:pic>
        <p:nvPicPr>
          <p:cNvPr id="76812"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7659" y="3902604"/>
            <a:ext cx="2562225"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graphicFrame>
        <p:nvGraphicFramePr>
          <p:cNvPr id="76813" name="Object 17"/>
          <p:cNvGraphicFramePr>
            <a:graphicFrameLocks noChangeAspect="1"/>
          </p:cNvGraphicFramePr>
          <p:nvPr/>
        </p:nvGraphicFramePr>
        <p:xfrm>
          <a:off x="5935672" y="5127625"/>
          <a:ext cx="1336675" cy="279136"/>
        </p:xfrm>
        <a:graphic>
          <a:graphicData uri="http://schemas.openxmlformats.org/presentationml/2006/ole">
            <mc:AlternateContent xmlns:mc="http://schemas.openxmlformats.org/markup-compatibility/2006">
              <mc:Choice xmlns:v="urn:schemas-microsoft-com:vml" Requires="v">
                <p:oleObj spid="_x0000_s121883" name="Equation" r:id="rId10" imgW="965200" imgH="241300" progId="Equation.3">
                  <p:embed/>
                </p:oleObj>
              </mc:Choice>
              <mc:Fallback>
                <p:oleObj name="Equation" r:id="rId10" imgW="9652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5672" y="5127625"/>
                        <a:ext cx="1336675" cy="279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76814" name="Line 19"/>
          <p:cNvSpPr>
            <a:spLocks noChangeShapeType="1"/>
          </p:cNvSpPr>
          <p:nvPr/>
        </p:nvSpPr>
        <p:spPr bwMode="auto">
          <a:xfrm flipH="1">
            <a:off x="1727201" y="2192073"/>
            <a:ext cx="252413" cy="1681427"/>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6815" name="Rectangle 20"/>
          <p:cNvSpPr>
            <a:spLocks noChangeArrowheads="1"/>
          </p:cNvSpPr>
          <p:nvPr/>
        </p:nvSpPr>
        <p:spPr bwMode="auto">
          <a:xfrm>
            <a:off x="5632450" y="1705240"/>
            <a:ext cx="433388" cy="359833"/>
          </a:xfrm>
          <a:prstGeom prst="rect">
            <a:avLst/>
          </a:prstGeom>
          <a:noFill/>
          <a:ln w="25400" cap="sq">
            <a:solidFill>
              <a:srgbClr val="FFFF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16" name="Line 21"/>
          <p:cNvSpPr>
            <a:spLocks noChangeShapeType="1"/>
          </p:cNvSpPr>
          <p:nvPr/>
        </p:nvSpPr>
        <p:spPr bwMode="auto">
          <a:xfrm>
            <a:off x="5903915" y="1952628"/>
            <a:ext cx="612775" cy="1920875"/>
          </a:xfrm>
          <a:prstGeom prst="line">
            <a:avLst/>
          </a:prstGeom>
          <a:noFill/>
          <a:ln w="19050" cap="sq">
            <a:solidFill>
              <a:srgbClr val="FF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6817" name="Oval 22"/>
          <p:cNvSpPr>
            <a:spLocks noChangeArrowheads="1"/>
          </p:cNvSpPr>
          <p:nvPr/>
        </p:nvSpPr>
        <p:spPr bwMode="auto">
          <a:xfrm>
            <a:off x="1511306" y="4262438"/>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18" name="Oval 23"/>
          <p:cNvSpPr>
            <a:spLocks noChangeArrowheads="1"/>
          </p:cNvSpPr>
          <p:nvPr/>
        </p:nvSpPr>
        <p:spPr bwMode="auto">
          <a:xfrm>
            <a:off x="5534034" y="4705617"/>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19" name="Oval 24"/>
          <p:cNvSpPr>
            <a:spLocks noChangeArrowheads="1"/>
          </p:cNvSpPr>
          <p:nvPr/>
        </p:nvSpPr>
        <p:spPr bwMode="auto">
          <a:xfrm>
            <a:off x="1584331" y="4082521"/>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20" name="Oval 25"/>
          <p:cNvSpPr>
            <a:spLocks noChangeArrowheads="1"/>
          </p:cNvSpPr>
          <p:nvPr/>
        </p:nvSpPr>
        <p:spPr bwMode="auto">
          <a:xfrm>
            <a:off x="5651501" y="4472782"/>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21" name="Oval 26"/>
          <p:cNvSpPr>
            <a:spLocks noChangeArrowheads="1"/>
          </p:cNvSpPr>
          <p:nvPr/>
        </p:nvSpPr>
        <p:spPr bwMode="auto">
          <a:xfrm>
            <a:off x="1727206" y="3954198"/>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22" name="Oval 27"/>
          <p:cNvSpPr>
            <a:spLocks noChangeArrowheads="1"/>
          </p:cNvSpPr>
          <p:nvPr/>
        </p:nvSpPr>
        <p:spPr bwMode="auto">
          <a:xfrm>
            <a:off x="5795963" y="4262438"/>
            <a:ext cx="36512"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23" name="Oval 28"/>
          <p:cNvSpPr>
            <a:spLocks noChangeArrowheads="1"/>
          </p:cNvSpPr>
          <p:nvPr/>
        </p:nvSpPr>
        <p:spPr bwMode="auto">
          <a:xfrm>
            <a:off x="5975356" y="4112948"/>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24" name="Oval 29"/>
          <p:cNvSpPr>
            <a:spLocks noChangeArrowheads="1"/>
          </p:cNvSpPr>
          <p:nvPr/>
        </p:nvSpPr>
        <p:spPr bwMode="auto">
          <a:xfrm>
            <a:off x="1906588" y="4038867"/>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25" name="Oval 30"/>
          <p:cNvSpPr>
            <a:spLocks noChangeArrowheads="1"/>
          </p:cNvSpPr>
          <p:nvPr/>
        </p:nvSpPr>
        <p:spPr bwMode="auto">
          <a:xfrm>
            <a:off x="2051059" y="4188354"/>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26" name="Oval 31"/>
          <p:cNvSpPr>
            <a:spLocks noChangeArrowheads="1"/>
          </p:cNvSpPr>
          <p:nvPr/>
        </p:nvSpPr>
        <p:spPr bwMode="auto">
          <a:xfrm>
            <a:off x="2230438" y="4352396"/>
            <a:ext cx="36512"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27" name="Oval 32"/>
          <p:cNvSpPr>
            <a:spLocks noChangeArrowheads="1"/>
          </p:cNvSpPr>
          <p:nvPr/>
        </p:nvSpPr>
        <p:spPr bwMode="auto">
          <a:xfrm>
            <a:off x="2409834" y="4472782"/>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28" name="Oval 33"/>
          <p:cNvSpPr>
            <a:spLocks noChangeArrowheads="1"/>
          </p:cNvSpPr>
          <p:nvPr/>
        </p:nvSpPr>
        <p:spPr bwMode="auto">
          <a:xfrm>
            <a:off x="2590809" y="4562742"/>
            <a:ext cx="36513"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29" name="Oval 34"/>
          <p:cNvSpPr>
            <a:spLocks noChangeArrowheads="1"/>
          </p:cNvSpPr>
          <p:nvPr/>
        </p:nvSpPr>
        <p:spPr bwMode="auto">
          <a:xfrm>
            <a:off x="2770188" y="4623597"/>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30" name="Oval 35"/>
          <p:cNvSpPr>
            <a:spLocks noChangeArrowheads="1"/>
          </p:cNvSpPr>
          <p:nvPr/>
        </p:nvSpPr>
        <p:spPr bwMode="auto">
          <a:xfrm>
            <a:off x="2949579" y="4667250"/>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31" name="Oval 36"/>
          <p:cNvSpPr>
            <a:spLocks noChangeArrowheads="1"/>
          </p:cNvSpPr>
          <p:nvPr/>
        </p:nvSpPr>
        <p:spPr bwMode="auto">
          <a:xfrm>
            <a:off x="3128963" y="4713552"/>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32" name="Oval 37"/>
          <p:cNvSpPr>
            <a:spLocks noChangeArrowheads="1"/>
          </p:cNvSpPr>
          <p:nvPr/>
        </p:nvSpPr>
        <p:spPr bwMode="auto">
          <a:xfrm>
            <a:off x="3308357" y="4757209"/>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33" name="Oval 38"/>
          <p:cNvSpPr>
            <a:spLocks noChangeArrowheads="1"/>
          </p:cNvSpPr>
          <p:nvPr/>
        </p:nvSpPr>
        <p:spPr bwMode="auto">
          <a:xfrm>
            <a:off x="3487738" y="4803512"/>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34" name="Oval 39"/>
          <p:cNvSpPr>
            <a:spLocks noChangeArrowheads="1"/>
          </p:cNvSpPr>
          <p:nvPr/>
        </p:nvSpPr>
        <p:spPr bwMode="auto">
          <a:xfrm>
            <a:off x="3667134" y="4863042"/>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35" name="Oval 40"/>
          <p:cNvSpPr>
            <a:spLocks noChangeArrowheads="1"/>
          </p:cNvSpPr>
          <p:nvPr/>
        </p:nvSpPr>
        <p:spPr bwMode="auto">
          <a:xfrm>
            <a:off x="6154738" y="4000500"/>
            <a:ext cx="36512"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36" name="Oval 41"/>
          <p:cNvSpPr>
            <a:spLocks noChangeArrowheads="1"/>
          </p:cNvSpPr>
          <p:nvPr/>
        </p:nvSpPr>
        <p:spPr bwMode="auto">
          <a:xfrm>
            <a:off x="6334134" y="3947584"/>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37" name="Oval 42"/>
          <p:cNvSpPr>
            <a:spLocks noChangeArrowheads="1"/>
          </p:cNvSpPr>
          <p:nvPr/>
        </p:nvSpPr>
        <p:spPr bwMode="auto">
          <a:xfrm>
            <a:off x="6513513" y="3933031"/>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38" name="Oval 43"/>
          <p:cNvSpPr>
            <a:spLocks noChangeArrowheads="1"/>
          </p:cNvSpPr>
          <p:nvPr/>
        </p:nvSpPr>
        <p:spPr bwMode="auto">
          <a:xfrm>
            <a:off x="6692909" y="3963459"/>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39" name="Oval 44"/>
          <p:cNvSpPr>
            <a:spLocks noChangeArrowheads="1"/>
          </p:cNvSpPr>
          <p:nvPr/>
        </p:nvSpPr>
        <p:spPr bwMode="auto">
          <a:xfrm>
            <a:off x="6872288" y="4000500"/>
            <a:ext cx="36512"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40" name="Oval 45"/>
          <p:cNvSpPr>
            <a:spLocks noChangeArrowheads="1"/>
          </p:cNvSpPr>
          <p:nvPr/>
        </p:nvSpPr>
        <p:spPr bwMode="auto">
          <a:xfrm>
            <a:off x="7051684" y="4053417"/>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41" name="Oval 46"/>
          <p:cNvSpPr>
            <a:spLocks noChangeArrowheads="1"/>
          </p:cNvSpPr>
          <p:nvPr/>
        </p:nvSpPr>
        <p:spPr bwMode="auto">
          <a:xfrm>
            <a:off x="7231063" y="4112948"/>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42" name="Oval 47"/>
          <p:cNvSpPr>
            <a:spLocks noChangeArrowheads="1"/>
          </p:cNvSpPr>
          <p:nvPr/>
        </p:nvSpPr>
        <p:spPr bwMode="auto">
          <a:xfrm>
            <a:off x="7410459" y="4164542"/>
            <a:ext cx="36513" cy="30428"/>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
        <p:nvSpPr>
          <p:cNvPr id="76843" name="Oval 48"/>
          <p:cNvSpPr>
            <a:spLocks noChangeArrowheads="1"/>
          </p:cNvSpPr>
          <p:nvPr/>
        </p:nvSpPr>
        <p:spPr bwMode="auto">
          <a:xfrm>
            <a:off x="7589838" y="4210847"/>
            <a:ext cx="36512" cy="30427"/>
          </a:xfrm>
          <a:prstGeom prst="ellipse">
            <a:avLst/>
          </a:prstGeom>
          <a:solidFill>
            <a:schemeClr val="bg2"/>
          </a:solidFill>
          <a:ln w="12700" cap="sq">
            <a:solidFill>
              <a:schemeClr val="bg2"/>
            </a:solidFill>
            <a:round/>
            <a:headEnd type="none" w="sm" len="sm"/>
            <a:tailEnd type="none" w="sm" len="sm"/>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de-CH" sz="1800"/>
          </a:p>
        </p:txBody>
      </p:sp>
    </p:spTree>
    <p:extLst>
      <p:ext uri="{BB962C8B-B14F-4D97-AF65-F5344CB8AC3E}">
        <p14:creationId xmlns:p14="http://schemas.microsoft.com/office/powerpoint/2010/main" val="1791232344"/>
      </p:ext>
    </p:extLst>
  </p:cSld>
  <p:clrMapOvr>
    <a:masterClrMapping/>
  </p:clrMapOvr>
  <p:transition spd="slow" advTm="17655"/>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3"/>
            <a:ext cx="6858000" cy="952500"/>
          </a:xfrm>
        </p:spPr>
        <p:txBody>
          <a:bodyPr/>
          <a:lstStyle/>
          <a:p>
            <a:r>
              <a:rPr lang="en-US" dirty="0"/>
              <a:t>Visualizing </a:t>
            </a:r>
            <a:r>
              <a:rPr lang="en-US" dirty="0" err="1"/>
              <a:t>HoG</a:t>
            </a:r>
            <a:endParaRPr lang="en-US" dirty="0"/>
          </a:p>
        </p:txBody>
      </p:sp>
      <p:sp>
        <p:nvSpPr>
          <p:cNvPr id="3" name="Content Placeholder 2"/>
          <p:cNvSpPr>
            <a:spLocks noGrp="1"/>
          </p:cNvSpPr>
          <p:nvPr>
            <p:ph idx="1"/>
          </p:nvPr>
        </p:nvSpPr>
        <p:spPr>
          <a:xfrm>
            <a:off x="1143000" y="2857500"/>
            <a:ext cx="7543800" cy="2438399"/>
          </a:xfrm>
        </p:spPr>
        <p:txBody>
          <a:bodyPr>
            <a:normAutofit fontScale="77500" lnSpcReduction="20000"/>
          </a:bodyPr>
          <a:lstStyle/>
          <a:p>
            <a:pPr marL="428608" indent="-428608">
              <a:buFont typeface="+mj-lt"/>
              <a:buAutoNum type="alphaLcPeriod"/>
            </a:pPr>
            <a:r>
              <a:rPr lang="en-US" dirty="0"/>
              <a:t>Average gradient over positive examples </a:t>
            </a:r>
          </a:p>
          <a:p>
            <a:pPr marL="428608" indent="-428608">
              <a:buFont typeface="+mj-lt"/>
              <a:buAutoNum type="alphaLcPeriod"/>
            </a:pPr>
            <a:r>
              <a:rPr lang="en-US" dirty="0"/>
              <a:t>Maximum positive weight in each block </a:t>
            </a:r>
          </a:p>
          <a:p>
            <a:pPr marL="428608" indent="-428608">
              <a:buFont typeface="+mj-lt"/>
              <a:buAutoNum type="alphaLcPeriod"/>
            </a:pPr>
            <a:r>
              <a:rPr lang="en-US" dirty="0"/>
              <a:t>Maximum negative weight in each block </a:t>
            </a:r>
          </a:p>
          <a:p>
            <a:pPr marL="428608" indent="-428608">
              <a:buFont typeface="+mj-lt"/>
              <a:buAutoNum type="alphaLcPeriod"/>
            </a:pPr>
            <a:r>
              <a:rPr lang="en-US" dirty="0"/>
              <a:t>A test image </a:t>
            </a:r>
          </a:p>
          <a:p>
            <a:pPr marL="428608" indent="-428608">
              <a:buFont typeface="+mj-lt"/>
              <a:buAutoNum type="alphaLcPeriod"/>
            </a:pPr>
            <a:r>
              <a:rPr lang="en-US" dirty="0"/>
              <a:t>It’s R-HOG descriptor </a:t>
            </a:r>
          </a:p>
          <a:p>
            <a:pPr marL="428608" indent="-428608">
              <a:buFont typeface="+mj-lt"/>
              <a:buAutoNum type="alphaLcPeriod"/>
            </a:pPr>
            <a:r>
              <a:rPr lang="en-US" dirty="0"/>
              <a:t>R-HOG descriptor weighted by positive weights </a:t>
            </a:r>
          </a:p>
          <a:p>
            <a:pPr marL="428608" indent="-428608">
              <a:buFont typeface="+mj-lt"/>
              <a:buAutoNum type="alphaLcPeriod"/>
            </a:pPr>
            <a:r>
              <a:rPr lang="en-US" dirty="0"/>
              <a:t>R-HOG descriptor weighted by negative weights</a:t>
            </a:r>
          </a:p>
        </p:txBody>
      </p:sp>
      <p:sp>
        <p:nvSpPr>
          <p:cNvPr id="5" name="Slide Number Placeholder 4"/>
          <p:cNvSpPr>
            <a:spLocks noGrp="1"/>
          </p:cNvSpPr>
          <p:nvPr>
            <p:ph type="sldNum" sz="quarter" idx="12"/>
          </p:nvPr>
        </p:nvSpPr>
        <p:spPr/>
        <p:txBody>
          <a:bodyPr/>
          <a:lstStyle/>
          <a:p>
            <a:fld id="{CF7DC490-98B8-074B-BB30-37775A2447EF}" type="slidenum">
              <a:rPr lang="en-US" smtClean="0">
                <a:solidFill>
                  <a:srgbClr val="292934"/>
                </a:solidFill>
              </a:rPr>
              <a:pPr/>
              <a:t>90</a:t>
            </a:fld>
            <a:endParaRPr lang="en-US" dirty="0">
              <a:solidFill>
                <a:srgbClr val="292934"/>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56860"/>
          <a:stretch/>
        </p:blipFill>
        <p:spPr>
          <a:xfrm>
            <a:off x="1778001" y="1016003"/>
            <a:ext cx="2413000" cy="1745946"/>
          </a:xfrm>
          <a:prstGeom prst="rect">
            <a:avLst/>
          </a:prstGeom>
        </p:spPr>
      </p:pic>
    </p:spTree>
    <p:extLst>
      <p:ext uri="{BB962C8B-B14F-4D97-AF65-F5344CB8AC3E}">
        <p14:creationId xmlns:p14="http://schemas.microsoft.com/office/powerpoint/2010/main" val="5898379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3"/>
            <a:ext cx="6858000" cy="952500"/>
          </a:xfrm>
        </p:spPr>
        <p:txBody>
          <a:bodyPr/>
          <a:lstStyle/>
          <a:p>
            <a:r>
              <a:rPr lang="en-US" dirty="0"/>
              <a:t>Visualizing </a:t>
            </a:r>
            <a:r>
              <a:rPr lang="en-US" dirty="0" err="1"/>
              <a:t>HoG</a:t>
            </a:r>
            <a:endParaRPr lang="en-US" dirty="0"/>
          </a:p>
        </p:txBody>
      </p:sp>
      <p:sp>
        <p:nvSpPr>
          <p:cNvPr id="3" name="Content Placeholder 2"/>
          <p:cNvSpPr>
            <a:spLocks noGrp="1"/>
          </p:cNvSpPr>
          <p:nvPr>
            <p:ph idx="1"/>
          </p:nvPr>
        </p:nvSpPr>
        <p:spPr>
          <a:xfrm>
            <a:off x="1143000" y="2857500"/>
            <a:ext cx="7543800" cy="2438399"/>
          </a:xfrm>
        </p:spPr>
        <p:txBody>
          <a:bodyPr>
            <a:normAutofit fontScale="77500" lnSpcReduction="20000"/>
          </a:bodyPr>
          <a:lstStyle/>
          <a:p>
            <a:pPr marL="428608" indent="-428608">
              <a:buFont typeface="+mj-lt"/>
              <a:buAutoNum type="alphaLcPeriod"/>
            </a:pPr>
            <a:r>
              <a:rPr lang="en-US" dirty="0"/>
              <a:t>Average gradient over positive examples </a:t>
            </a:r>
          </a:p>
          <a:p>
            <a:pPr marL="428608" indent="-428608">
              <a:buFont typeface="+mj-lt"/>
              <a:buAutoNum type="alphaLcPeriod"/>
            </a:pPr>
            <a:r>
              <a:rPr lang="en-US" dirty="0"/>
              <a:t>Maximum positive weight in each block </a:t>
            </a:r>
          </a:p>
          <a:p>
            <a:pPr marL="428608" indent="-428608">
              <a:buFont typeface="+mj-lt"/>
              <a:buAutoNum type="alphaLcPeriod"/>
            </a:pPr>
            <a:r>
              <a:rPr lang="en-US" dirty="0"/>
              <a:t>Maximum negative weight in each block </a:t>
            </a:r>
          </a:p>
          <a:p>
            <a:pPr marL="428608" indent="-428608">
              <a:buFont typeface="+mj-lt"/>
              <a:buAutoNum type="alphaLcPeriod"/>
            </a:pPr>
            <a:r>
              <a:rPr lang="en-US" dirty="0"/>
              <a:t>A test image </a:t>
            </a:r>
          </a:p>
          <a:p>
            <a:pPr marL="428608" indent="-428608">
              <a:buFont typeface="+mj-lt"/>
              <a:buAutoNum type="alphaLcPeriod"/>
            </a:pPr>
            <a:r>
              <a:rPr lang="en-US" dirty="0"/>
              <a:t>It’s R-HOG descriptor </a:t>
            </a:r>
          </a:p>
          <a:p>
            <a:pPr marL="428608" indent="-428608">
              <a:buFont typeface="+mj-lt"/>
              <a:buAutoNum type="alphaLcPeriod"/>
            </a:pPr>
            <a:r>
              <a:rPr lang="en-US" dirty="0"/>
              <a:t>R-HOG descriptor weighted by positive weights </a:t>
            </a:r>
          </a:p>
          <a:p>
            <a:pPr marL="428608" indent="-428608">
              <a:buFont typeface="+mj-lt"/>
              <a:buAutoNum type="alphaLcPeriod"/>
            </a:pPr>
            <a:r>
              <a:rPr lang="en-US" dirty="0"/>
              <a:t>R-HOG descriptor weighted by negative weights</a:t>
            </a:r>
          </a:p>
        </p:txBody>
      </p:sp>
      <p:sp>
        <p:nvSpPr>
          <p:cNvPr id="5" name="Slide Number Placeholder 4"/>
          <p:cNvSpPr>
            <a:spLocks noGrp="1"/>
          </p:cNvSpPr>
          <p:nvPr>
            <p:ph type="sldNum" sz="quarter" idx="12"/>
          </p:nvPr>
        </p:nvSpPr>
        <p:spPr/>
        <p:txBody>
          <a:bodyPr/>
          <a:lstStyle/>
          <a:p>
            <a:fld id="{CF7DC490-98B8-074B-BB30-37775A2447EF}" type="slidenum">
              <a:rPr lang="en-US" smtClean="0">
                <a:solidFill>
                  <a:srgbClr val="292934"/>
                </a:solidFill>
              </a:rPr>
              <a:pPr/>
              <a:t>91</a:t>
            </a:fld>
            <a:endParaRPr lang="en-US" dirty="0">
              <a:solidFill>
                <a:srgbClr val="292934"/>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56860"/>
          <a:stretch/>
        </p:blipFill>
        <p:spPr>
          <a:xfrm>
            <a:off x="1778001" y="1016003"/>
            <a:ext cx="2413000" cy="1745946"/>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2" y="1016003"/>
            <a:ext cx="5593374" cy="1745946"/>
          </a:xfrm>
          <a:prstGeom prst="rect">
            <a:avLst/>
          </a:prstGeom>
        </p:spPr>
      </p:pic>
    </p:spTree>
    <p:extLst>
      <p:ext uri="{BB962C8B-B14F-4D97-AF65-F5344CB8AC3E}">
        <p14:creationId xmlns:p14="http://schemas.microsoft.com/office/powerpoint/2010/main" val="20405827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1486"/>
            <a:ext cx="6858000" cy="952500"/>
          </a:xfrm>
        </p:spPr>
        <p:txBody>
          <a:bodyPr/>
          <a:lstStyle/>
          <a:p>
            <a:r>
              <a:rPr lang="en-US" dirty="0"/>
              <a:t>Visualizing </a:t>
            </a:r>
            <a:r>
              <a:rPr lang="en-US" dirty="0" err="1"/>
              <a:t>HoG</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solidFill>
                  <a:srgbClr val="292934"/>
                </a:solidFill>
              </a:rPr>
              <a:pPr/>
              <a:t>92</a:t>
            </a:fld>
            <a:endParaRPr lang="en-US" dirty="0">
              <a:solidFill>
                <a:srgbClr val="292934"/>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37457"/>
            <a:ext cx="9216505" cy="3367177"/>
          </a:xfrm>
        </p:spPr>
      </p:pic>
    </p:spTree>
    <p:extLst>
      <p:ext uri="{BB962C8B-B14F-4D97-AF65-F5344CB8AC3E}">
        <p14:creationId xmlns:p14="http://schemas.microsoft.com/office/powerpoint/2010/main" val="22922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a:t>
            </a:r>
            <a:r>
              <a:rPr lang="en-US" dirty="0" err="1"/>
              <a:t>HoG</a:t>
            </a:r>
            <a:r>
              <a:rPr lang="en-US" dirty="0"/>
              <a:t> and SIFT</a:t>
            </a:r>
          </a:p>
        </p:txBody>
      </p:sp>
      <p:sp>
        <p:nvSpPr>
          <p:cNvPr id="3" name="Content Placeholder 2"/>
          <p:cNvSpPr>
            <a:spLocks noGrp="1"/>
          </p:cNvSpPr>
          <p:nvPr>
            <p:ph idx="1"/>
          </p:nvPr>
        </p:nvSpPr>
        <p:spPr/>
        <p:txBody>
          <a:bodyPr/>
          <a:lstStyle/>
          <a:p>
            <a:r>
              <a:rPr lang="en-US" sz="2400" dirty="0" err="1"/>
              <a:t>HoG</a:t>
            </a:r>
            <a:r>
              <a:rPr lang="en-US" sz="2400" dirty="0"/>
              <a:t> is usually used to describe entire images. SIFT is used for key point matching</a:t>
            </a:r>
          </a:p>
          <a:p>
            <a:r>
              <a:rPr lang="en-US" sz="2400" dirty="0"/>
              <a:t>SIFT histograms are oriented towards the dominant gradient. </a:t>
            </a:r>
            <a:r>
              <a:rPr lang="en-US" sz="2400" dirty="0" err="1"/>
              <a:t>HoG</a:t>
            </a:r>
            <a:r>
              <a:rPr lang="en-US" sz="2400" dirty="0"/>
              <a:t> is not.</a:t>
            </a:r>
          </a:p>
          <a:p>
            <a:r>
              <a:rPr lang="en-US" sz="2400" dirty="0" err="1"/>
              <a:t>HoG</a:t>
            </a:r>
            <a:r>
              <a:rPr lang="en-US" sz="2400" dirty="0"/>
              <a:t> gradients are normalized using neighborhood bins.</a:t>
            </a:r>
          </a:p>
          <a:p>
            <a:r>
              <a:rPr lang="en-US" sz="2400" dirty="0"/>
              <a:t>SIFT descriptors use varying scales to compute multiple descriptors.</a:t>
            </a:r>
          </a:p>
        </p:txBody>
      </p:sp>
      <p:sp>
        <p:nvSpPr>
          <p:cNvPr id="5" name="Slide Number Placeholder 4"/>
          <p:cNvSpPr>
            <a:spLocks noGrp="1"/>
          </p:cNvSpPr>
          <p:nvPr>
            <p:ph type="sldNum" sz="quarter" idx="12"/>
          </p:nvPr>
        </p:nvSpPr>
        <p:spPr/>
        <p:txBody>
          <a:bodyPr/>
          <a:lstStyle/>
          <a:p>
            <a:fld id="{CF7DC490-98B8-074B-BB30-37775A2447EF}" type="slidenum">
              <a:rPr lang="en-US" smtClean="0">
                <a:solidFill>
                  <a:srgbClr val="292934"/>
                </a:solidFill>
              </a:rPr>
              <a:pPr/>
              <a:t>93</a:t>
            </a:fld>
            <a:endParaRPr lang="en-US" dirty="0">
              <a:solidFill>
                <a:srgbClr val="292934"/>
              </a:solidFill>
            </a:endParaRPr>
          </a:p>
        </p:txBody>
      </p:sp>
    </p:spTree>
    <p:extLst>
      <p:ext uri="{BB962C8B-B14F-4D97-AF65-F5344CB8AC3E}">
        <p14:creationId xmlns:p14="http://schemas.microsoft.com/office/powerpoint/2010/main" val="251237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143000" y="0"/>
            <a:ext cx="6858000" cy="952500"/>
          </a:xfrm>
        </p:spPr>
        <p:txBody>
          <a:bodyPr/>
          <a:lstStyle/>
          <a:p>
            <a:r>
              <a:rPr lang="en-US" dirty="0"/>
              <a:t>Application: Image Stitching</a:t>
            </a:r>
            <a:endParaRPr lang="de-CH" dirty="0"/>
          </a:p>
        </p:txBody>
      </p:sp>
      <p:grpSp>
        <p:nvGrpSpPr>
          <p:cNvPr id="64518" name="Group 4"/>
          <p:cNvGrpSpPr>
            <a:grpSpLocks/>
          </p:cNvGrpSpPr>
          <p:nvPr/>
        </p:nvGrpSpPr>
        <p:grpSpPr bwMode="auto">
          <a:xfrm>
            <a:off x="1651000" y="1431397"/>
            <a:ext cx="6238875" cy="2217209"/>
            <a:chOff x="516" y="2164"/>
            <a:chExt cx="4716" cy="1676"/>
          </a:xfrm>
        </p:grpSpPr>
        <p:pic>
          <p:nvPicPr>
            <p:cNvPr id="64520" name="Picture 5" descr="imag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 y="2164"/>
              <a:ext cx="2316" cy="1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521" name="Picture 6" descr="ima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 y="2164"/>
              <a:ext cx="2316" cy="1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4519" name="TextBox 19"/>
          <p:cNvSpPr txBox="1">
            <a:spLocks noChangeArrowheads="1"/>
          </p:cNvSpPr>
          <p:nvPr/>
        </p:nvSpPr>
        <p:spPr bwMode="auto">
          <a:xfrm rot="16200000">
            <a:off x="6742688" y="3666759"/>
            <a:ext cx="3021981" cy="27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r>
              <a:rPr lang="en-US" sz="1167" b="0" dirty="0">
                <a:solidFill>
                  <a:srgbClr val="000000"/>
                </a:solidFill>
              </a:rPr>
              <a:t>Slide credit: Darya </a:t>
            </a:r>
            <a:r>
              <a:rPr lang="en-US" sz="1167" b="0" dirty="0" err="1">
                <a:solidFill>
                  <a:srgbClr val="000000"/>
                </a:solidFill>
              </a:rPr>
              <a:t>Frolova</a:t>
            </a:r>
            <a:r>
              <a:rPr lang="en-US" sz="1167" b="0" dirty="0">
                <a:solidFill>
                  <a:srgbClr val="000000"/>
                </a:solidFill>
              </a:rPr>
              <a:t>, Denis </a:t>
            </a:r>
            <a:r>
              <a:rPr lang="en-US" sz="1167" b="0" dirty="0" err="1">
                <a:solidFill>
                  <a:srgbClr val="000000"/>
                </a:solidFill>
              </a:rPr>
              <a:t>Simakov</a:t>
            </a:r>
            <a:endParaRPr lang="de-CH" sz="1167" b="0" dirty="0">
              <a:solidFill>
                <a:srgbClr val="000000"/>
              </a:solidFill>
            </a:endParaRPr>
          </a:p>
        </p:txBody>
      </p:sp>
      <p:sp>
        <p:nvSpPr>
          <p:cNvPr id="3" name="Slide Number Placeholder 2"/>
          <p:cNvSpPr>
            <a:spLocks noGrp="1"/>
          </p:cNvSpPr>
          <p:nvPr>
            <p:ph type="sldNum" sz="quarter" idx="12"/>
          </p:nvPr>
        </p:nvSpPr>
        <p:spPr/>
        <p:txBody>
          <a:bodyPr/>
          <a:lstStyle/>
          <a:p>
            <a:fld id="{CF7DC490-98B8-074B-BB30-37775A2447EF}" type="slidenum">
              <a:rPr lang="en-US" smtClean="0">
                <a:solidFill>
                  <a:srgbClr val="292934"/>
                </a:solidFill>
              </a:rPr>
              <a:pPr/>
              <a:t>94</a:t>
            </a:fld>
            <a:endParaRPr lang="en-US" dirty="0">
              <a:solidFill>
                <a:srgbClr val="292934"/>
              </a:solidFill>
            </a:endParaRPr>
          </a:p>
        </p:txBody>
      </p:sp>
    </p:spTree>
    <p:extLst>
      <p:ext uri="{BB962C8B-B14F-4D97-AF65-F5344CB8AC3E}">
        <p14:creationId xmlns:p14="http://schemas.microsoft.com/office/powerpoint/2010/main" val="29291601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1143000" y="0"/>
            <a:ext cx="6858000" cy="952500"/>
          </a:xfrm>
        </p:spPr>
        <p:txBody>
          <a:bodyPr/>
          <a:lstStyle/>
          <a:p>
            <a:r>
              <a:rPr lang="en-US" dirty="0"/>
              <a:t>Application: Image Stitching</a:t>
            </a:r>
            <a:endParaRPr lang="de-CH" dirty="0"/>
          </a:p>
        </p:txBody>
      </p:sp>
      <p:grpSp>
        <p:nvGrpSpPr>
          <p:cNvPr id="65543" name="Group 2"/>
          <p:cNvGrpSpPr>
            <a:grpSpLocks/>
          </p:cNvGrpSpPr>
          <p:nvPr/>
        </p:nvGrpSpPr>
        <p:grpSpPr bwMode="auto">
          <a:xfrm>
            <a:off x="1652323" y="1431399"/>
            <a:ext cx="6237552" cy="2219854"/>
            <a:chOff x="528" y="2472"/>
            <a:chExt cx="4715" cy="1678"/>
          </a:xfrm>
        </p:grpSpPr>
        <p:pic>
          <p:nvPicPr>
            <p:cNvPr id="65544" name="Picture 3" descr="SIFT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2472"/>
              <a:ext cx="2315" cy="1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545" name="Picture 4" descr="SIF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2472"/>
              <a:ext cx="2315" cy="1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 name="TextBox 19"/>
          <p:cNvSpPr txBox="1">
            <a:spLocks noChangeArrowheads="1"/>
          </p:cNvSpPr>
          <p:nvPr/>
        </p:nvSpPr>
        <p:spPr bwMode="auto">
          <a:xfrm rot="16200000">
            <a:off x="6742688" y="3666759"/>
            <a:ext cx="3021981" cy="27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r>
              <a:rPr lang="en-US" sz="1167" b="0" dirty="0">
                <a:solidFill>
                  <a:srgbClr val="000000"/>
                </a:solidFill>
              </a:rPr>
              <a:t>Slide credit: Darya </a:t>
            </a:r>
            <a:r>
              <a:rPr lang="en-US" sz="1167" b="0" dirty="0" err="1">
                <a:solidFill>
                  <a:srgbClr val="000000"/>
                </a:solidFill>
              </a:rPr>
              <a:t>Frolova</a:t>
            </a:r>
            <a:r>
              <a:rPr lang="en-US" sz="1167" b="0" dirty="0">
                <a:solidFill>
                  <a:srgbClr val="000000"/>
                </a:solidFill>
              </a:rPr>
              <a:t>, Denis </a:t>
            </a:r>
            <a:r>
              <a:rPr lang="en-US" sz="1167" b="0" dirty="0" err="1">
                <a:solidFill>
                  <a:srgbClr val="000000"/>
                </a:solidFill>
              </a:rPr>
              <a:t>Simakov</a:t>
            </a:r>
            <a:endParaRPr lang="de-CH" sz="1167" b="0" dirty="0">
              <a:solidFill>
                <a:srgbClr val="000000"/>
              </a:solidFill>
            </a:endParaRPr>
          </a:p>
        </p:txBody>
      </p:sp>
      <p:sp>
        <p:nvSpPr>
          <p:cNvPr id="3" name="Slide Number Placeholder 2"/>
          <p:cNvSpPr>
            <a:spLocks noGrp="1"/>
          </p:cNvSpPr>
          <p:nvPr>
            <p:ph type="sldNum" sz="quarter" idx="12"/>
          </p:nvPr>
        </p:nvSpPr>
        <p:spPr/>
        <p:txBody>
          <a:bodyPr/>
          <a:lstStyle/>
          <a:p>
            <a:fld id="{CF7DC490-98B8-074B-BB30-37775A2447EF}" type="slidenum">
              <a:rPr lang="en-US" smtClean="0">
                <a:solidFill>
                  <a:srgbClr val="292934"/>
                </a:solidFill>
              </a:rPr>
              <a:pPr/>
              <a:t>95</a:t>
            </a:fld>
            <a:endParaRPr lang="en-US" dirty="0">
              <a:solidFill>
                <a:srgbClr val="292934"/>
              </a:solidFill>
            </a:endParaRPr>
          </a:p>
        </p:txBody>
      </p:sp>
      <p:sp>
        <p:nvSpPr>
          <p:cNvPr id="11" name="Content Placeholder 2"/>
          <p:cNvSpPr>
            <a:spLocks noGrp="1"/>
          </p:cNvSpPr>
          <p:nvPr>
            <p:ph idx="1"/>
          </p:nvPr>
        </p:nvSpPr>
        <p:spPr>
          <a:xfrm>
            <a:off x="1143000" y="3848365"/>
            <a:ext cx="6858000" cy="1422136"/>
          </a:xfrm>
        </p:spPr>
        <p:txBody>
          <a:bodyPr>
            <a:normAutofit fontScale="92500" lnSpcReduction="20000"/>
          </a:bodyPr>
          <a:lstStyle/>
          <a:p>
            <a:r>
              <a:rPr lang="en-US" dirty="0"/>
              <a:t>Procedure:</a:t>
            </a:r>
          </a:p>
          <a:p>
            <a:pPr lvl="1"/>
            <a:r>
              <a:rPr lang="en-US" dirty="0"/>
              <a:t>Detect feature points in both images</a:t>
            </a:r>
          </a:p>
          <a:p>
            <a:pPr lvl="1"/>
            <a:r>
              <a:rPr lang="en-US" dirty="0">
                <a:solidFill>
                  <a:schemeClr val="bg1"/>
                </a:solidFill>
              </a:rPr>
              <a:t>Find corresponding pairs</a:t>
            </a:r>
          </a:p>
          <a:p>
            <a:pPr lvl="1"/>
            <a:r>
              <a:rPr lang="en-US" dirty="0">
                <a:solidFill>
                  <a:schemeClr val="bg1"/>
                </a:solidFill>
              </a:rPr>
              <a:t>Use these pairs to align the images</a:t>
            </a:r>
            <a:endParaRPr lang="de-CH" dirty="0">
              <a:solidFill>
                <a:schemeClr val="bg1"/>
              </a:solidFill>
            </a:endParaRPr>
          </a:p>
        </p:txBody>
      </p:sp>
    </p:spTree>
    <p:extLst>
      <p:ext uri="{BB962C8B-B14F-4D97-AF65-F5344CB8AC3E}">
        <p14:creationId xmlns:p14="http://schemas.microsoft.com/office/powerpoint/2010/main" val="23725916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143000" y="0"/>
            <a:ext cx="6858000" cy="952500"/>
          </a:xfrm>
        </p:spPr>
        <p:txBody>
          <a:bodyPr/>
          <a:lstStyle/>
          <a:p>
            <a:r>
              <a:rPr lang="en-US" dirty="0"/>
              <a:t>Application: Image Stitching</a:t>
            </a:r>
            <a:endParaRPr lang="de-CH" dirty="0"/>
          </a:p>
        </p:txBody>
      </p:sp>
      <p:grpSp>
        <p:nvGrpSpPr>
          <p:cNvPr id="66567" name="Group 4"/>
          <p:cNvGrpSpPr>
            <a:grpSpLocks/>
          </p:cNvGrpSpPr>
          <p:nvPr/>
        </p:nvGrpSpPr>
        <p:grpSpPr bwMode="auto">
          <a:xfrm>
            <a:off x="1652323" y="1431399"/>
            <a:ext cx="6237552" cy="2219854"/>
            <a:chOff x="528" y="2472"/>
            <a:chExt cx="4715" cy="1678"/>
          </a:xfrm>
        </p:grpSpPr>
        <p:pic>
          <p:nvPicPr>
            <p:cNvPr id="66568" name="Picture 5" descr="SIFT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2472"/>
              <a:ext cx="2315" cy="1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569" name="Picture 6" descr="SIF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2472"/>
              <a:ext cx="2315" cy="1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570" name="Line 7"/>
            <p:cNvSpPr>
              <a:spLocks noChangeShapeType="1"/>
            </p:cNvSpPr>
            <p:nvPr/>
          </p:nvSpPr>
          <p:spPr bwMode="auto">
            <a:xfrm flipV="1">
              <a:off x="2064" y="2976"/>
              <a:ext cx="1200" cy="96"/>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solidFill>
                  <a:srgbClr val="292934"/>
                </a:solidFill>
              </a:endParaRPr>
            </a:p>
          </p:txBody>
        </p:sp>
        <p:sp>
          <p:nvSpPr>
            <p:cNvPr id="66571" name="Line 8"/>
            <p:cNvSpPr>
              <a:spLocks noChangeShapeType="1"/>
            </p:cNvSpPr>
            <p:nvPr/>
          </p:nvSpPr>
          <p:spPr bwMode="auto">
            <a:xfrm>
              <a:off x="2658" y="3146"/>
              <a:ext cx="1144" cy="9"/>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solidFill>
                  <a:srgbClr val="292934"/>
                </a:solidFill>
              </a:endParaRPr>
            </a:p>
          </p:txBody>
        </p:sp>
        <p:sp>
          <p:nvSpPr>
            <p:cNvPr id="66572" name="Line 9"/>
            <p:cNvSpPr>
              <a:spLocks noChangeShapeType="1"/>
            </p:cNvSpPr>
            <p:nvPr/>
          </p:nvSpPr>
          <p:spPr bwMode="auto">
            <a:xfrm flipV="1">
              <a:off x="2338" y="3840"/>
              <a:ext cx="1070" cy="90"/>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solidFill>
                  <a:srgbClr val="292934"/>
                </a:solidFill>
              </a:endParaRPr>
            </a:p>
          </p:txBody>
        </p:sp>
        <p:sp>
          <p:nvSpPr>
            <p:cNvPr id="66573" name="Line 10"/>
            <p:cNvSpPr>
              <a:spLocks noChangeShapeType="1"/>
            </p:cNvSpPr>
            <p:nvPr/>
          </p:nvSpPr>
          <p:spPr bwMode="auto">
            <a:xfrm flipV="1">
              <a:off x="2626" y="3552"/>
              <a:ext cx="1094" cy="26"/>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solidFill>
                  <a:srgbClr val="292934"/>
                </a:solidFill>
              </a:endParaRPr>
            </a:p>
          </p:txBody>
        </p:sp>
        <p:sp>
          <p:nvSpPr>
            <p:cNvPr id="66574" name="Line 11"/>
            <p:cNvSpPr>
              <a:spLocks noChangeShapeType="1"/>
            </p:cNvSpPr>
            <p:nvPr/>
          </p:nvSpPr>
          <p:spPr bwMode="auto">
            <a:xfrm flipV="1">
              <a:off x="2162" y="3288"/>
              <a:ext cx="1150" cy="82"/>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solidFill>
                  <a:srgbClr val="292934"/>
                </a:solidFill>
              </a:endParaRPr>
            </a:p>
          </p:txBody>
        </p:sp>
      </p:grpSp>
      <p:sp>
        <p:nvSpPr>
          <p:cNvPr id="15" name="TextBox 19"/>
          <p:cNvSpPr txBox="1">
            <a:spLocks noChangeArrowheads="1"/>
          </p:cNvSpPr>
          <p:nvPr/>
        </p:nvSpPr>
        <p:spPr bwMode="auto">
          <a:xfrm rot="16200000">
            <a:off x="6742688" y="3666759"/>
            <a:ext cx="3021981" cy="27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r>
              <a:rPr lang="en-US" sz="1167" b="0" dirty="0">
                <a:solidFill>
                  <a:srgbClr val="000000"/>
                </a:solidFill>
              </a:rPr>
              <a:t>Slide credit: Darya </a:t>
            </a:r>
            <a:r>
              <a:rPr lang="en-US" sz="1167" b="0" dirty="0" err="1">
                <a:solidFill>
                  <a:srgbClr val="000000"/>
                </a:solidFill>
              </a:rPr>
              <a:t>Frolova</a:t>
            </a:r>
            <a:r>
              <a:rPr lang="en-US" sz="1167" b="0" dirty="0">
                <a:solidFill>
                  <a:srgbClr val="000000"/>
                </a:solidFill>
              </a:rPr>
              <a:t>, Denis </a:t>
            </a:r>
            <a:r>
              <a:rPr lang="en-US" sz="1167" b="0" dirty="0" err="1">
                <a:solidFill>
                  <a:srgbClr val="000000"/>
                </a:solidFill>
              </a:rPr>
              <a:t>Simakov</a:t>
            </a:r>
            <a:endParaRPr lang="de-CH" sz="1167" b="0" dirty="0">
              <a:solidFill>
                <a:srgbClr val="000000"/>
              </a:solidFill>
            </a:endParaRPr>
          </a:p>
        </p:txBody>
      </p:sp>
      <p:sp>
        <p:nvSpPr>
          <p:cNvPr id="3" name="Slide Number Placeholder 2"/>
          <p:cNvSpPr>
            <a:spLocks noGrp="1"/>
          </p:cNvSpPr>
          <p:nvPr>
            <p:ph type="sldNum" sz="quarter" idx="12"/>
          </p:nvPr>
        </p:nvSpPr>
        <p:spPr/>
        <p:txBody>
          <a:bodyPr/>
          <a:lstStyle/>
          <a:p>
            <a:fld id="{CF7DC490-98B8-074B-BB30-37775A2447EF}" type="slidenum">
              <a:rPr lang="en-US" smtClean="0">
                <a:solidFill>
                  <a:srgbClr val="292934"/>
                </a:solidFill>
              </a:rPr>
              <a:pPr/>
              <a:t>96</a:t>
            </a:fld>
            <a:endParaRPr lang="en-US" dirty="0">
              <a:solidFill>
                <a:srgbClr val="292934"/>
              </a:solidFill>
            </a:endParaRPr>
          </a:p>
        </p:txBody>
      </p:sp>
      <p:sp>
        <p:nvSpPr>
          <p:cNvPr id="16" name="Content Placeholder 2"/>
          <p:cNvSpPr>
            <a:spLocks noGrp="1"/>
          </p:cNvSpPr>
          <p:nvPr>
            <p:ph idx="1"/>
          </p:nvPr>
        </p:nvSpPr>
        <p:spPr>
          <a:xfrm>
            <a:off x="1143000" y="3848365"/>
            <a:ext cx="6858000" cy="1422136"/>
          </a:xfrm>
        </p:spPr>
        <p:txBody>
          <a:bodyPr>
            <a:normAutofit fontScale="92500" lnSpcReduction="20000"/>
          </a:bodyPr>
          <a:lstStyle/>
          <a:p>
            <a:r>
              <a:rPr lang="en-US" dirty="0"/>
              <a:t>Procedure:</a:t>
            </a:r>
          </a:p>
          <a:p>
            <a:pPr lvl="1"/>
            <a:r>
              <a:rPr lang="en-US" dirty="0"/>
              <a:t>Detect feature points in both images</a:t>
            </a:r>
          </a:p>
          <a:p>
            <a:pPr lvl="1"/>
            <a:r>
              <a:rPr lang="en-US" dirty="0"/>
              <a:t>Find corresponding pairs</a:t>
            </a:r>
          </a:p>
          <a:p>
            <a:pPr lvl="1"/>
            <a:r>
              <a:rPr lang="en-US" dirty="0">
                <a:solidFill>
                  <a:schemeClr val="bg1"/>
                </a:solidFill>
              </a:rPr>
              <a:t>Use these pairs to align the images</a:t>
            </a:r>
            <a:endParaRPr lang="de-CH" dirty="0">
              <a:solidFill>
                <a:schemeClr val="bg1"/>
              </a:solidFill>
            </a:endParaRPr>
          </a:p>
        </p:txBody>
      </p:sp>
    </p:spTree>
    <p:extLst>
      <p:ext uri="{BB962C8B-B14F-4D97-AF65-F5344CB8AC3E}">
        <p14:creationId xmlns:p14="http://schemas.microsoft.com/office/powerpoint/2010/main" val="33412370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1143000" y="0"/>
            <a:ext cx="6858000" cy="952500"/>
          </a:xfrm>
        </p:spPr>
        <p:txBody>
          <a:bodyPr/>
          <a:lstStyle/>
          <a:p>
            <a:r>
              <a:rPr lang="en-US"/>
              <a:t>Application: Image Stitching</a:t>
            </a:r>
            <a:endParaRPr lang="de-CH"/>
          </a:p>
        </p:txBody>
      </p:sp>
      <p:sp>
        <p:nvSpPr>
          <p:cNvPr id="67587" name="Content Placeholder 2"/>
          <p:cNvSpPr>
            <a:spLocks noGrp="1"/>
          </p:cNvSpPr>
          <p:nvPr>
            <p:ph idx="1"/>
          </p:nvPr>
        </p:nvSpPr>
        <p:spPr>
          <a:xfrm>
            <a:off x="1143000" y="3848365"/>
            <a:ext cx="6858000" cy="1422136"/>
          </a:xfrm>
        </p:spPr>
        <p:txBody>
          <a:bodyPr>
            <a:normAutofit fontScale="92500" lnSpcReduction="20000"/>
          </a:bodyPr>
          <a:lstStyle/>
          <a:p>
            <a:r>
              <a:rPr lang="en-US" dirty="0"/>
              <a:t>Procedure:</a:t>
            </a:r>
          </a:p>
          <a:p>
            <a:pPr lvl="1"/>
            <a:r>
              <a:rPr lang="en-US" dirty="0"/>
              <a:t>Detect feature points in both images</a:t>
            </a:r>
          </a:p>
          <a:p>
            <a:pPr lvl="1"/>
            <a:r>
              <a:rPr lang="en-US" dirty="0"/>
              <a:t>Find corresponding pairs</a:t>
            </a:r>
          </a:p>
          <a:p>
            <a:pPr lvl="1"/>
            <a:r>
              <a:rPr lang="en-US" dirty="0"/>
              <a:t>Use these pairs to align the images</a:t>
            </a:r>
            <a:endParaRPr lang="de-CH" dirty="0"/>
          </a:p>
        </p:txBody>
      </p:sp>
      <p:pic>
        <p:nvPicPr>
          <p:cNvPr id="67591" name="Picture 4" descr="homogra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583" y="1431396"/>
            <a:ext cx="4742657" cy="2371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19"/>
          <p:cNvSpPr txBox="1">
            <a:spLocks noChangeArrowheads="1"/>
          </p:cNvSpPr>
          <p:nvPr/>
        </p:nvSpPr>
        <p:spPr bwMode="auto">
          <a:xfrm rot="16200000">
            <a:off x="6742688" y="3666759"/>
            <a:ext cx="3021981" cy="27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r>
              <a:rPr lang="en-US" sz="1167" b="0" dirty="0">
                <a:solidFill>
                  <a:srgbClr val="000000"/>
                </a:solidFill>
              </a:rPr>
              <a:t>Slide credit: Darya </a:t>
            </a:r>
            <a:r>
              <a:rPr lang="en-US" sz="1167" b="0" dirty="0" err="1">
                <a:solidFill>
                  <a:srgbClr val="000000"/>
                </a:solidFill>
              </a:rPr>
              <a:t>Frolova</a:t>
            </a:r>
            <a:r>
              <a:rPr lang="en-US" sz="1167" b="0" dirty="0">
                <a:solidFill>
                  <a:srgbClr val="000000"/>
                </a:solidFill>
              </a:rPr>
              <a:t>, Denis </a:t>
            </a:r>
            <a:r>
              <a:rPr lang="en-US" sz="1167" b="0" dirty="0" err="1">
                <a:solidFill>
                  <a:srgbClr val="000000"/>
                </a:solidFill>
              </a:rPr>
              <a:t>Simakov</a:t>
            </a:r>
            <a:endParaRPr lang="de-CH" sz="1167" b="0" dirty="0">
              <a:solidFill>
                <a:srgbClr val="000000"/>
              </a:solidFill>
            </a:endParaRPr>
          </a:p>
        </p:txBody>
      </p:sp>
      <p:sp>
        <p:nvSpPr>
          <p:cNvPr id="3" name="Slide Number Placeholder 2"/>
          <p:cNvSpPr>
            <a:spLocks noGrp="1"/>
          </p:cNvSpPr>
          <p:nvPr>
            <p:ph type="sldNum" sz="quarter" idx="12"/>
          </p:nvPr>
        </p:nvSpPr>
        <p:spPr/>
        <p:txBody>
          <a:bodyPr/>
          <a:lstStyle/>
          <a:p>
            <a:fld id="{CF7DC490-98B8-074B-BB30-37775A2447EF}" type="slidenum">
              <a:rPr lang="en-US" smtClean="0">
                <a:solidFill>
                  <a:srgbClr val="292934"/>
                </a:solidFill>
              </a:rPr>
              <a:pPr/>
              <a:t>97</a:t>
            </a:fld>
            <a:endParaRPr lang="en-US" dirty="0">
              <a:solidFill>
                <a:srgbClr val="292934"/>
              </a:solidFill>
            </a:endParaRPr>
          </a:p>
        </p:txBody>
      </p:sp>
    </p:spTree>
    <p:extLst>
      <p:ext uri="{BB962C8B-B14F-4D97-AF65-F5344CB8AC3E}">
        <p14:creationId xmlns:p14="http://schemas.microsoft.com/office/powerpoint/2010/main" val="3315020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pPr lvl="0">
              <a:defRPr sz="1800">
                <a:uFillTx/>
              </a:defRPr>
            </a:pPr>
            <a:r>
              <a:rPr sz="3667">
                <a:uFill>
                  <a:solidFill/>
                </a:uFill>
              </a:rPr>
              <a:t>Main Flow</a:t>
            </a:r>
          </a:p>
        </p:txBody>
      </p:sp>
      <p:sp>
        <p:nvSpPr>
          <p:cNvPr id="65" name="Shape 65"/>
          <p:cNvSpPr>
            <a:spLocks noGrp="1"/>
          </p:cNvSpPr>
          <p:nvPr>
            <p:ph type="body" idx="1"/>
          </p:nvPr>
        </p:nvSpPr>
        <p:spPr>
          <a:prstGeom prst="rect">
            <a:avLst/>
          </a:prstGeom>
        </p:spPr>
        <p:txBody>
          <a:bodyPr/>
          <a:lstStyle/>
          <a:p>
            <a:pPr lvl="0">
              <a:defRPr sz="1800">
                <a:uFillTx/>
              </a:defRPr>
            </a:pPr>
            <a:endParaRPr>
              <a:uFill>
                <a:solidFill/>
              </a:uFill>
            </a:endParaRPr>
          </a:p>
          <a:p>
            <a:pPr lvl="0">
              <a:defRPr sz="1800">
                <a:uFillTx/>
              </a:defRPr>
            </a:pPr>
            <a:endParaRPr>
              <a:uFill>
                <a:solidFill/>
              </a:uFill>
            </a:endParaRPr>
          </a:p>
          <a:p>
            <a:pPr lvl="0">
              <a:defRPr sz="1800">
                <a:uFillTx/>
              </a:defRPr>
            </a:pPr>
            <a:endParaRPr>
              <a:uFill>
                <a:solidFill/>
              </a:uFill>
            </a:endParaRPr>
          </a:p>
          <a:p>
            <a:pPr lvl="0">
              <a:defRPr sz="1800">
                <a:uFillTx/>
              </a:defRPr>
            </a:pPr>
            <a:endParaRPr>
              <a:uFill>
                <a:solidFill/>
              </a:uFill>
            </a:endParaRPr>
          </a:p>
          <a:p>
            <a:pPr marL="214304" indent="-214304">
              <a:defRPr sz="1800">
                <a:uFillTx/>
              </a:defRPr>
            </a:pPr>
            <a:r>
              <a:rPr sz="2000">
                <a:uFill>
                  <a:solidFill/>
                </a:uFill>
              </a:rPr>
              <a:t>Detect key points</a:t>
            </a:r>
          </a:p>
        </p:txBody>
      </p:sp>
      <p:pic>
        <p:nvPicPr>
          <p:cNvPr id="67" name="yosemite1.jpg"/>
          <p:cNvPicPr/>
          <p:nvPr/>
        </p:nvPicPr>
        <p:blipFill>
          <a:blip r:embed="rId2">
            <a:extLst/>
          </a:blip>
          <a:stretch>
            <a:fillRect/>
          </a:stretch>
        </p:blipFill>
        <p:spPr>
          <a:xfrm>
            <a:off x="3365496" y="1137709"/>
            <a:ext cx="2201333" cy="1651000"/>
          </a:xfrm>
          <a:prstGeom prst="rect">
            <a:avLst/>
          </a:prstGeom>
          <a:ln w="12700">
            <a:miter lim="400000"/>
          </a:ln>
        </p:spPr>
      </p:pic>
      <p:pic>
        <p:nvPicPr>
          <p:cNvPr id="68" name="yosemite2.jpg"/>
          <p:cNvPicPr/>
          <p:nvPr/>
        </p:nvPicPr>
        <p:blipFill>
          <a:blip r:embed="rId3">
            <a:extLst/>
          </a:blip>
          <a:stretch>
            <a:fillRect/>
          </a:stretch>
        </p:blipFill>
        <p:spPr>
          <a:xfrm>
            <a:off x="5799666" y="1143000"/>
            <a:ext cx="2201334" cy="1651000"/>
          </a:xfrm>
          <a:prstGeom prst="rect">
            <a:avLst/>
          </a:prstGeom>
          <a:ln w="12700">
            <a:miter lim="400000"/>
          </a:ln>
        </p:spPr>
      </p:pic>
      <p:sp>
        <p:nvSpPr>
          <p:cNvPr id="69" name="Shape 69"/>
          <p:cNvSpPr/>
          <p:nvPr/>
        </p:nvSpPr>
        <p:spPr>
          <a:xfrm>
            <a:off x="5206995"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70" name="Shape 70"/>
          <p:cNvSpPr/>
          <p:nvPr/>
        </p:nvSpPr>
        <p:spPr>
          <a:xfrm>
            <a:off x="5312828"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71" name="Shape 71"/>
          <p:cNvSpPr/>
          <p:nvPr/>
        </p:nvSpPr>
        <p:spPr>
          <a:xfrm>
            <a:off x="4995328"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72" name="Shape 72"/>
          <p:cNvSpPr/>
          <p:nvPr/>
        </p:nvSpPr>
        <p:spPr>
          <a:xfrm>
            <a:off x="418041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73" name="Shape 73"/>
          <p:cNvSpPr/>
          <p:nvPr/>
        </p:nvSpPr>
        <p:spPr>
          <a:xfrm>
            <a:off x="4328578"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74" name="Shape 74"/>
          <p:cNvSpPr/>
          <p:nvPr/>
        </p:nvSpPr>
        <p:spPr>
          <a:xfrm>
            <a:off x="4646078"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75" name="Shape 75"/>
          <p:cNvSpPr/>
          <p:nvPr/>
        </p:nvSpPr>
        <p:spPr>
          <a:xfrm>
            <a:off x="4900078"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76" name="Shape 76"/>
          <p:cNvSpPr/>
          <p:nvPr/>
        </p:nvSpPr>
        <p:spPr>
          <a:xfrm>
            <a:off x="5312828"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77" name="Shape 77"/>
          <p:cNvSpPr/>
          <p:nvPr/>
        </p:nvSpPr>
        <p:spPr>
          <a:xfrm>
            <a:off x="5492745"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78" name="Shape 78"/>
          <p:cNvSpPr/>
          <p:nvPr/>
        </p:nvSpPr>
        <p:spPr>
          <a:xfrm>
            <a:off x="5408078"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79" name="Shape 79"/>
          <p:cNvSpPr/>
          <p:nvPr/>
        </p:nvSpPr>
        <p:spPr>
          <a:xfrm>
            <a:off x="5090578" y="13440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80" name="Shape 80"/>
          <p:cNvSpPr/>
          <p:nvPr/>
        </p:nvSpPr>
        <p:spPr>
          <a:xfrm>
            <a:off x="5196412" y="144991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81" name="Shape 81"/>
          <p:cNvSpPr/>
          <p:nvPr/>
        </p:nvSpPr>
        <p:spPr>
          <a:xfrm>
            <a:off x="5090578"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82" name="Shape 82"/>
          <p:cNvSpPr/>
          <p:nvPr/>
        </p:nvSpPr>
        <p:spPr>
          <a:xfrm>
            <a:off x="4900078"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83" name="Shape 83"/>
          <p:cNvSpPr/>
          <p:nvPr/>
        </p:nvSpPr>
        <p:spPr>
          <a:xfrm>
            <a:off x="398991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84" name="Shape 84"/>
          <p:cNvSpPr/>
          <p:nvPr/>
        </p:nvSpPr>
        <p:spPr>
          <a:xfrm>
            <a:off x="4328578"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4013"/>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85" name="Shape 85"/>
          <p:cNvSpPr/>
          <p:nvPr/>
        </p:nvSpPr>
        <p:spPr>
          <a:xfrm>
            <a:off x="6582828" y="14287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86" name="Shape 86"/>
          <p:cNvSpPr/>
          <p:nvPr/>
        </p:nvSpPr>
        <p:spPr>
          <a:xfrm>
            <a:off x="6826245"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87" name="Shape 87"/>
          <p:cNvSpPr/>
          <p:nvPr/>
        </p:nvSpPr>
        <p:spPr>
          <a:xfrm>
            <a:off x="7006162" y="1534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88" name="Shape 88"/>
          <p:cNvSpPr/>
          <p:nvPr/>
        </p:nvSpPr>
        <p:spPr>
          <a:xfrm>
            <a:off x="6445245" y="161925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89" name="Shape 89"/>
          <p:cNvSpPr/>
          <p:nvPr/>
        </p:nvSpPr>
        <p:spPr>
          <a:xfrm>
            <a:off x="6582828"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90" name="Shape 90"/>
          <p:cNvSpPr/>
          <p:nvPr/>
        </p:nvSpPr>
        <p:spPr>
          <a:xfrm>
            <a:off x="6826245" y="2032001"/>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91" name="Shape 91"/>
          <p:cNvSpPr/>
          <p:nvPr/>
        </p:nvSpPr>
        <p:spPr>
          <a:xfrm>
            <a:off x="7069662" y="2137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b="1">
                <a:solidFill>
                  <a:srgbClr val="FFFFFF"/>
                </a:solidFill>
                <a:effectLst>
                  <a:outerShdw blurRad="38100" dist="12700" dir="5400000" rotWithShape="0">
                    <a:srgbClr val="000000">
                      <a:alpha val="50000"/>
                    </a:srgbClr>
                  </a:outerShdw>
                </a:effectLst>
                <a:uFillTx/>
              </a:defRPr>
            </a:pPr>
            <a:endParaRPr sz="3333" b="1">
              <a:solidFill>
                <a:srgbClr val="FFFFFF"/>
              </a:solidFill>
              <a:effectLst>
                <a:outerShdw blurRad="38100" dist="12700" dir="5400000" rotWithShape="0">
                  <a:srgbClr val="000000">
                    <a:alpha val="50000"/>
                  </a:srgbClr>
                </a:outerShdw>
              </a:effectLst>
            </a:endParaRPr>
          </a:p>
        </p:txBody>
      </p:sp>
      <p:sp>
        <p:nvSpPr>
          <p:cNvPr id="92" name="Shape 92"/>
          <p:cNvSpPr/>
          <p:nvPr/>
        </p:nvSpPr>
        <p:spPr>
          <a:xfrm>
            <a:off x="6127745" y="17356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93" name="Shape 93"/>
          <p:cNvSpPr/>
          <p:nvPr/>
        </p:nvSpPr>
        <p:spPr>
          <a:xfrm>
            <a:off x="6402912" y="1926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94" name="Shape 94"/>
          <p:cNvSpPr/>
          <p:nvPr/>
        </p:nvSpPr>
        <p:spPr>
          <a:xfrm>
            <a:off x="6381745" y="216958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95" name="Shape 95"/>
          <p:cNvSpPr/>
          <p:nvPr/>
        </p:nvSpPr>
        <p:spPr>
          <a:xfrm>
            <a:off x="6921495" y="14393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96" name="Shape 96"/>
          <p:cNvSpPr/>
          <p:nvPr/>
        </p:nvSpPr>
        <p:spPr>
          <a:xfrm>
            <a:off x="6709828" y="1418167"/>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
        <p:nvSpPr>
          <p:cNvPr id="97" name="Shape 97"/>
          <p:cNvSpPr/>
          <p:nvPr/>
        </p:nvSpPr>
        <p:spPr>
          <a:xfrm>
            <a:off x="6593412" y="1756835"/>
            <a:ext cx="63502" cy="74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0061FF"/>
            </a:solidFill>
            <a:miter lim="400000"/>
          </a:ln>
        </p:spPr>
        <p:txBody>
          <a:bodyPr lIns="31750" tIns="31750" rIns="31750" bIns="31750"/>
          <a:lstStyle/>
          <a:p>
            <a:pPr algn="ctr" defTabSz="486814">
              <a:defRPr sz="4000">
                <a:solidFill>
                  <a:srgbClr val="FFFFFF"/>
                </a:solidFill>
                <a:effectLst>
                  <a:outerShdw blurRad="38100" dist="12700" dir="5400000" rotWithShape="0">
                    <a:srgbClr val="000000">
                      <a:alpha val="50000"/>
                    </a:srgbClr>
                  </a:outerShdw>
                </a:effectLst>
                <a:uFillTx/>
              </a:defRPr>
            </a:pPr>
            <a:endParaRPr sz="3333">
              <a:solidFill>
                <a:srgbClr val="FFFFFF"/>
              </a:solidFill>
              <a:effectLst>
                <a:outerShdw blurRad="38100" dist="12700" dir="5400000" rotWithShape="0">
                  <a:srgbClr val="000000">
                    <a:alpha val="50000"/>
                  </a:srgbClr>
                </a:outerShdw>
              </a:effectLst>
            </a:endParaRPr>
          </a:p>
        </p:txBody>
      </p:sp>
    </p:spTree>
    <p:extLst>
      <p:ext uri="{BB962C8B-B14F-4D97-AF65-F5344CB8AC3E}">
        <p14:creationId xmlns:p14="http://schemas.microsoft.com/office/powerpoint/2010/main" val="233630146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title"/>
          </p:nvPr>
        </p:nvSpPr>
        <p:spPr>
          <a:prstGeom prst="rect">
            <a:avLst/>
          </a:prstGeom>
        </p:spPr>
        <p:txBody>
          <a:bodyPr/>
          <a:lstStyle/>
          <a:p>
            <a:pPr lvl="0">
              <a:defRPr sz="1800">
                <a:uFillTx/>
              </a:defRPr>
            </a:pPr>
            <a:r>
              <a:rPr sz="3667">
                <a:uFill>
                  <a:solidFill/>
                </a:uFill>
              </a:rPr>
              <a:t>Detect Key Points</a:t>
            </a:r>
          </a:p>
        </p:txBody>
      </p:sp>
      <p:sp>
        <p:nvSpPr>
          <p:cNvPr id="100" name="Shape 100"/>
          <p:cNvSpPr>
            <a:spLocks noGrp="1"/>
          </p:cNvSpPr>
          <p:nvPr>
            <p:ph type="sldNum" sz="quarter" idx="2"/>
          </p:nvPr>
        </p:nvSpPr>
        <p:spPr>
          <a:xfrm>
            <a:off x="6634058" y="5429251"/>
            <a:ext cx="234694" cy="222250"/>
          </a:xfrm>
          <a:prstGeom prst="rect">
            <a:avLst/>
          </a:prstGeom>
          <a:extLst>
            <a:ext uri="{C572A759-6A51-4108-AA02-DFA0A04FC94B}">
              <ma14:wrappingTextBoxFlag xmlns:ma14="http://schemas.microsoft.com/office/mac/drawingml/2011/main" xmlns="" val="1"/>
            </a:ext>
          </a:extLst>
        </p:spPr>
        <p:txBody>
          <a:bodyPr/>
          <a:lstStyle/>
          <a:p>
            <a:pPr>
              <a:defRPr sz="1800">
                <a:solidFill>
                  <a:srgbClr val="000000"/>
                </a:solidFill>
                <a:uFillTx/>
              </a:defRPr>
            </a:pPr>
            <a:fld id="{86CB4B4D-7CA3-9044-876B-883B54F8677D}" type="slidenum">
              <a:rPr sz="1000">
                <a:solidFill>
                  <a:srgbClr val="FFFFFF"/>
                </a:solidFill>
                <a:uFill>
                  <a:solidFill>
                    <a:srgbClr val="FFFFFF"/>
                  </a:solidFill>
                </a:uFill>
              </a:rPr>
              <a:pPr>
                <a:defRPr sz="1800">
                  <a:solidFill>
                    <a:srgbClr val="000000"/>
                  </a:solidFill>
                  <a:uFillTx/>
                </a:defRPr>
              </a:pPr>
              <a:t>99</a:t>
            </a:fld>
            <a:endParaRPr sz="1000">
              <a:solidFill>
                <a:srgbClr val="FFFFFF"/>
              </a:solidFill>
              <a:uFill>
                <a:solidFill>
                  <a:srgbClr val="FFFFFF"/>
                </a:solidFill>
              </a:uFill>
            </a:endParaRPr>
          </a:p>
        </p:txBody>
      </p:sp>
      <p:pic>
        <p:nvPicPr>
          <p:cNvPr id="101" name="image19.png"/>
          <p:cNvPicPr/>
          <p:nvPr/>
        </p:nvPicPr>
        <p:blipFill>
          <a:blip r:embed="rId2">
            <a:extLst/>
          </a:blip>
          <a:stretch>
            <a:fillRect/>
          </a:stretch>
        </p:blipFill>
        <p:spPr>
          <a:xfrm>
            <a:off x="1772708" y="1133742"/>
            <a:ext cx="5577417" cy="4000501"/>
          </a:xfrm>
          <a:prstGeom prst="rect">
            <a:avLst/>
          </a:prstGeom>
          <a:ln>
            <a:round/>
          </a:ln>
        </p:spPr>
      </p:pic>
    </p:spTree>
    <p:extLst>
      <p:ext uri="{BB962C8B-B14F-4D97-AF65-F5344CB8AC3E}">
        <p14:creationId xmlns:p14="http://schemas.microsoft.com/office/powerpoint/2010/main" val="397294015"/>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21.1|5|1.1|0.7|0.8|11.5|8.6|1.2|0.8|1|1.8|9.5|1.9|5.8|6.5|2.2"/>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TIMING" val="|24.2"/>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TIMING" val="|3.7|3.7|8.3"/>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TIMING" val="|84.4|27.8"/>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TIMING" val="|14.5|5.2|4.2"/>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TIMING" val="|16.4"/>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TIMING" val="|8.7|9.1|6.1|9.2"/>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Default Design">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Default Design">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Default Design">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TM03457475[[fn=Çerçeve]]</Template>
  <TotalTime>11145</TotalTime>
  <Words>4004</Words>
  <Application>Microsoft Macintosh PowerPoint</Application>
  <PresentationFormat>On-screen Show (16:10)</PresentationFormat>
  <Paragraphs>900</Paragraphs>
  <Slides>112</Slides>
  <Notes>56</Notes>
  <HiddenSlides>10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3</vt:i4>
      </vt:variant>
      <vt:variant>
        <vt:lpstr>Slide Titles</vt:lpstr>
      </vt:variant>
      <vt:variant>
        <vt:i4>112</vt:i4>
      </vt:variant>
    </vt:vector>
  </HeadingPairs>
  <TitlesOfParts>
    <vt:vector size="133" baseType="lpstr">
      <vt:lpstr>Arial Unicode MS</vt:lpstr>
      <vt:lpstr>Gulim</vt:lpstr>
      <vt:lpstr>Gulim</vt:lpstr>
      <vt:lpstr>ＭＳ Ｐゴシック</vt:lpstr>
      <vt:lpstr>ＭＳ Ｐゴシック</vt:lpstr>
      <vt:lpstr>Acumin Pro Medium</vt:lpstr>
      <vt:lpstr>Arial</vt:lpstr>
      <vt:lpstr>AvantGarde Bk BT</vt:lpstr>
      <vt:lpstr>Calibri</vt:lpstr>
      <vt:lpstr>Helvetica</vt:lpstr>
      <vt:lpstr>Helvetica Neue</vt:lpstr>
      <vt:lpstr>Kalinga</vt:lpstr>
      <vt:lpstr>Symbol</vt:lpstr>
      <vt:lpstr>Times New Roman</vt:lpstr>
      <vt:lpstr>Trebuchet MS</vt:lpstr>
      <vt:lpstr>Wingdings</vt:lpstr>
      <vt:lpstr>Default Design</vt:lpstr>
      <vt:lpstr>1_Default Design</vt:lpstr>
      <vt:lpstr>Equation</vt:lpstr>
      <vt:lpstr>Photo Editor Photo</vt:lpstr>
      <vt:lpstr>Bitmap Image</vt:lpstr>
      <vt:lpstr>BBM416 – Fundamentals of Computer Vision Spring 2022</vt:lpstr>
      <vt:lpstr>So far: can localize in x-y, but not scale</vt:lpstr>
      <vt:lpstr>Scale-invariant feature detection</vt:lpstr>
      <vt:lpstr>Automatic Scale Selection</vt:lpstr>
      <vt:lpstr>Automatic Scale Selection</vt:lpstr>
      <vt:lpstr>Automatic Scale Selection</vt:lpstr>
      <vt:lpstr>Automatic Scale Selection</vt:lpstr>
      <vt:lpstr>Automatic Scale Selection</vt:lpstr>
      <vt:lpstr>Automatic Scale Selection</vt:lpstr>
      <vt:lpstr>Automatic scale selection</vt:lpstr>
      <vt:lpstr>Scale Invariant Detection</vt:lpstr>
      <vt:lpstr>Scale Invariant Detection</vt:lpstr>
      <vt:lpstr>Scale Invariant Detection</vt:lpstr>
      <vt:lpstr>Scale</vt:lpstr>
      <vt:lpstr>Scale Invariant Detection</vt:lpstr>
      <vt:lpstr>Laplacian</vt:lpstr>
      <vt:lpstr>Derivative-of-Gaussian versus Laplacian-of-Gaussian</vt:lpstr>
      <vt:lpstr>Recall: Edge detection</vt:lpstr>
      <vt:lpstr>PowerPoint Presentation</vt:lpstr>
      <vt:lpstr>From edges to blobs</vt:lpstr>
      <vt:lpstr>Blob detection in 2D: scale selection</vt:lpstr>
      <vt:lpstr>Scale Invariant Detectors</vt:lpstr>
      <vt:lpstr>Scale Invariant Detectors</vt:lpstr>
      <vt:lpstr>Difference-of-Gaussians</vt:lpstr>
      <vt:lpstr>Scale-Space Extrema</vt:lpstr>
      <vt:lpstr>DoG – Efficient Computation</vt:lpstr>
      <vt:lpstr>Example of Gaussian kernel</vt:lpstr>
      <vt:lpstr>Example of Gaussian kernel</vt:lpstr>
      <vt:lpstr>Difference of Gaussians (DoG)</vt:lpstr>
      <vt:lpstr>Difference of Gaussians (DoG)</vt:lpstr>
      <vt:lpstr>Scale Invariant Detection: Summary</vt:lpstr>
      <vt:lpstr>What’s next?</vt:lpstr>
      <vt:lpstr>What we will learn today?</vt:lpstr>
      <vt:lpstr>Local Descriptors</vt:lpstr>
      <vt:lpstr>PowerPoint Presentation</vt:lpstr>
      <vt:lpstr>PowerPoint Presentation</vt:lpstr>
      <vt:lpstr>Geometric transformations</vt:lpstr>
      <vt:lpstr>Photometric transformations</vt:lpstr>
      <vt:lpstr>Local Descriptors</vt:lpstr>
      <vt:lpstr>Advantages of invariant local features</vt:lpstr>
      <vt:lpstr>Image patch</vt:lpstr>
      <vt:lpstr>Image patch</vt:lpstr>
      <vt:lpstr>Raw patches as local descriptors</vt:lpstr>
      <vt:lpstr>Image gradients</vt:lpstr>
      <vt:lpstr>Image gradients</vt:lpstr>
      <vt:lpstr>Color histogram</vt:lpstr>
      <vt:lpstr>Color histogram</vt:lpstr>
      <vt:lpstr>Color histogram</vt:lpstr>
      <vt:lpstr>Spatial histograms</vt:lpstr>
      <vt:lpstr>Scale Invariant Feature Transform</vt:lpstr>
      <vt:lpstr>Scale Invariant Feature Transform</vt:lpstr>
      <vt:lpstr>Becoming rotation invariant</vt:lpstr>
      <vt:lpstr>Eliminating rotation ambiguity</vt:lpstr>
      <vt:lpstr>Making descriptor rotation invariant</vt:lpstr>
      <vt:lpstr>SIFT descriptor formation</vt:lpstr>
      <vt:lpstr>SIFT descriptor formation</vt:lpstr>
      <vt:lpstr>SIFT descriptor formation</vt:lpstr>
      <vt:lpstr>SIFT descriptor formation</vt:lpstr>
      <vt:lpstr>SIFT descriptor (Wrap up)</vt:lpstr>
      <vt:lpstr>SIFT descriptor (Wrap up)</vt:lpstr>
      <vt:lpstr>SIFT descriptor [Lowe 2004]</vt:lpstr>
      <vt:lpstr>Example</vt:lpstr>
      <vt:lpstr>Example</vt:lpstr>
      <vt:lpstr>SIFT properties</vt:lpstr>
      <vt:lpstr>When does SIFT fail?</vt:lpstr>
      <vt:lpstr>PowerPoint Presentation</vt:lpstr>
      <vt:lpstr>Local Descriptors: SURF</vt:lpstr>
      <vt:lpstr>Other methods: Daisy</vt:lpstr>
      <vt:lpstr>Other methods: BRIEF </vt:lpstr>
      <vt:lpstr>Local features: main components</vt:lpstr>
      <vt:lpstr>Feature distance</vt:lpstr>
      <vt:lpstr>Feature distance</vt:lpstr>
      <vt:lpstr>Matching SIFT Descriptors</vt:lpstr>
      <vt:lpstr>Eliminating bad matches</vt:lpstr>
      <vt:lpstr>True/false positives</vt:lpstr>
      <vt:lpstr>Evaluating the results</vt:lpstr>
      <vt:lpstr>Evaluating the results</vt:lpstr>
      <vt:lpstr>Choosing a detector</vt:lpstr>
      <vt:lpstr>Choosing a descriptor</vt:lpstr>
      <vt:lpstr>Automatic mosaicing</vt:lpstr>
      <vt:lpstr>Wide baseline stereo</vt:lpstr>
      <vt:lpstr>Recognition of specific objects, scenes</vt:lpstr>
      <vt:lpstr>What we will learn today?</vt:lpstr>
      <vt:lpstr>Histogram of Oriented Gradients</vt:lpstr>
      <vt:lpstr>Histogram of Oriented Gradients</vt:lpstr>
      <vt:lpstr>Histogram of Oriented Gradients</vt:lpstr>
      <vt:lpstr>Histogram of Oriented Gradients</vt:lpstr>
      <vt:lpstr>Histogram of Oriented Gradients</vt:lpstr>
      <vt:lpstr>Normalization</vt:lpstr>
      <vt:lpstr>Visualizing HoG</vt:lpstr>
      <vt:lpstr>Visualizing HoG</vt:lpstr>
      <vt:lpstr>Visualizing HoG</vt:lpstr>
      <vt:lpstr>Difference between HoG and SIFT</vt:lpstr>
      <vt:lpstr>Application: Image Stitching</vt:lpstr>
      <vt:lpstr>Application: Image Stitching</vt:lpstr>
      <vt:lpstr>Application: Image Stitching</vt:lpstr>
      <vt:lpstr>Application: Image Stitching</vt:lpstr>
      <vt:lpstr>Main Flow</vt:lpstr>
      <vt:lpstr>Detect Key Points</vt:lpstr>
      <vt:lpstr>Main Flow</vt:lpstr>
      <vt:lpstr>Build the SIFT Descriptors</vt:lpstr>
      <vt:lpstr>Main Flow</vt:lpstr>
      <vt:lpstr>Match SIFT Descriptors</vt:lpstr>
      <vt:lpstr>Main Flow</vt:lpstr>
      <vt:lpstr>Fitting the transformation</vt:lpstr>
      <vt:lpstr>Skeleton Code</vt:lpstr>
      <vt:lpstr>Main Flow</vt:lpstr>
      <vt:lpstr>RANSAC</vt:lpstr>
      <vt:lpstr>Main Flow</vt:lpstr>
      <vt:lpstr>Results</vt:lpstr>
      <vt:lpstr>Results</vt:lpstr>
      <vt:lpstr>What we have learned this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Vision</dc:title>
  <dc:creator>nazli</dc:creator>
  <cp:lastModifiedBy>Microsoft Office User</cp:lastModifiedBy>
  <cp:revision>198</cp:revision>
  <cp:lastPrinted>2020-04-08T06:49:34Z</cp:lastPrinted>
  <dcterms:created xsi:type="dcterms:W3CDTF">2011-03-20T14:07:19Z</dcterms:created>
  <dcterms:modified xsi:type="dcterms:W3CDTF">2022-03-15T08:01:45Z</dcterms:modified>
</cp:coreProperties>
</file>